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2.xml" ContentType="application/vnd.ms-office.activeX+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ctiveX/activeX3.xml" ContentType="application/vnd.ms-office.activeX+xml"/>
  <Override PartName="/ppt/tags/tag4.xml" ContentType="application/vnd.openxmlformats-officedocument.presentationml.tags+xml"/>
  <Override PartName="/ppt/notesSlides/notesSlide20.xml" ContentType="application/vnd.openxmlformats-officedocument.presentationml.notesSlide+xml"/>
  <Override PartName="/ppt/activeX/activeX4.xml" ContentType="application/vnd.ms-office.activeX+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2" r:id="rId1"/>
    <p:sldMasterId id="2147483684" r:id="rId2"/>
    <p:sldMasterId id="2147483697" r:id="rId3"/>
    <p:sldMasterId id="2147483709" r:id="rId4"/>
    <p:sldMasterId id="2147483720" r:id="rId5"/>
    <p:sldMasterId id="2147483745" r:id="rId6"/>
  </p:sldMasterIdLst>
  <p:notesMasterIdLst>
    <p:notesMasterId r:id="rId82"/>
  </p:notesMasterIdLst>
  <p:handoutMasterIdLst>
    <p:handoutMasterId r:id="rId83"/>
  </p:handoutMasterIdLst>
  <p:sldIdLst>
    <p:sldId id="256" r:id="rId7"/>
    <p:sldId id="278" r:id="rId8"/>
    <p:sldId id="279" r:id="rId9"/>
    <p:sldId id="280" r:id="rId10"/>
    <p:sldId id="281" r:id="rId11"/>
    <p:sldId id="282" r:id="rId12"/>
    <p:sldId id="283" r:id="rId13"/>
    <p:sldId id="284" r:id="rId14"/>
    <p:sldId id="285" r:id="rId15"/>
    <p:sldId id="343"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344"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257" r:id="rId75"/>
    <p:sldId id="267" r:id="rId76"/>
    <p:sldId id="269" r:id="rId77"/>
    <p:sldId id="276" r:id="rId78"/>
    <p:sldId id="277" r:id="rId79"/>
    <p:sldId id="271" r:id="rId80"/>
    <p:sldId id="274" r:id="rId81"/>
  </p:sldIdLst>
  <p:sldSz cx="9144000" cy="6858000" type="screen4x3"/>
  <p:notesSz cx="7104063" cy="10234613"/>
  <p:custDataLst>
    <p:tags r:id="rId8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ags" Target="tags/tag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 Θέση εικόνας διαφάνειας"/>
          <p:cNvSpPr>
            <a:spLocks noGrp="1" noRot="1" noChangeAspect="1" noTextEdit="1"/>
          </p:cNvSpPr>
          <p:nvPr>
            <p:ph type="sldImg"/>
          </p:nvPr>
        </p:nvSpPr>
        <p:spPr>
          <a:ln/>
        </p:spPr>
      </p:sp>
      <p:sp>
        <p:nvSpPr>
          <p:cNvPr id="16793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6794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Calibri" pitchFamily="34" charset="0"/>
              </a:defRPr>
            </a:lvl1pPr>
            <a:lvl2pPr marL="804986" indent="-309610" eaLnBrk="0" hangingPunct="0">
              <a:defRPr sz="1700">
                <a:solidFill>
                  <a:schemeClr val="tx1"/>
                </a:solidFill>
                <a:latin typeface="Calibri" pitchFamily="34" charset="0"/>
              </a:defRPr>
            </a:lvl2pPr>
            <a:lvl3pPr marL="1238441" indent="-247688" eaLnBrk="0" hangingPunct="0">
              <a:defRPr sz="1700">
                <a:solidFill>
                  <a:schemeClr val="tx1"/>
                </a:solidFill>
                <a:latin typeface="Calibri" pitchFamily="34" charset="0"/>
              </a:defRPr>
            </a:lvl3pPr>
            <a:lvl4pPr marL="1733817" indent="-247688" eaLnBrk="0" hangingPunct="0">
              <a:defRPr sz="1700">
                <a:solidFill>
                  <a:schemeClr val="tx1"/>
                </a:solidFill>
                <a:latin typeface="Calibri" pitchFamily="34" charset="0"/>
              </a:defRPr>
            </a:lvl4pPr>
            <a:lvl5pPr marL="2229193" indent="-247688" eaLnBrk="0" hangingPunct="0">
              <a:defRPr sz="1700">
                <a:solidFill>
                  <a:schemeClr val="tx1"/>
                </a:solidFill>
                <a:latin typeface="Calibri" pitchFamily="34" charset="0"/>
              </a:defRPr>
            </a:lvl5pPr>
            <a:lvl6pPr marL="2724569" indent="-247688" algn="r" eaLnBrk="0" fontAlgn="base" hangingPunct="0">
              <a:spcBef>
                <a:spcPct val="0"/>
              </a:spcBef>
              <a:spcAft>
                <a:spcPct val="0"/>
              </a:spcAft>
              <a:defRPr sz="1700">
                <a:solidFill>
                  <a:schemeClr val="tx1"/>
                </a:solidFill>
                <a:latin typeface="Calibri" pitchFamily="34" charset="0"/>
              </a:defRPr>
            </a:lvl6pPr>
            <a:lvl7pPr marL="3219945" indent="-247688" algn="r" eaLnBrk="0" fontAlgn="base" hangingPunct="0">
              <a:spcBef>
                <a:spcPct val="0"/>
              </a:spcBef>
              <a:spcAft>
                <a:spcPct val="0"/>
              </a:spcAft>
              <a:defRPr sz="1700">
                <a:solidFill>
                  <a:schemeClr val="tx1"/>
                </a:solidFill>
                <a:latin typeface="Calibri" pitchFamily="34" charset="0"/>
              </a:defRPr>
            </a:lvl7pPr>
            <a:lvl8pPr marL="3715322" indent="-247688" algn="r" eaLnBrk="0" fontAlgn="base" hangingPunct="0">
              <a:spcBef>
                <a:spcPct val="0"/>
              </a:spcBef>
              <a:spcAft>
                <a:spcPct val="0"/>
              </a:spcAft>
              <a:defRPr sz="1700">
                <a:solidFill>
                  <a:schemeClr val="tx1"/>
                </a:solidFill>
                <a:latin typeface="Calibri" pitchFamily="34" charset="0"/>
              </a:defRPr>
            </a:lvl8pPr>
            <a:lvl9pPr marL="4210698" indent="-247688" algn="r" eaLnBrk="0" fontAlgn="base" hangingPunct="0">
              <a:spcBef>
                <a:spcPct val="0"/>
              </a:spcBef>
              <a:spcAft>
                <a:spcPct val="0"/>
              </a:spcAft>
              <a:defRPr sz="1700">
                <a:solidFill>
                  <a:schemeClr val="tx1"/>
                </a:solidFill>
                <a:latin typeface="Calibri" pitchFamily="34" charset="0"/>
              </a:defRPr>
            </a:lvl9pPr>
          </a:lstStyle>
          <a:p>
            <a:pPr eaLnBrk="1" hangingPunct="1"/>
            <a:fld id="{A9BBF662-1621-47CC-B0BD-84B2A9E9506D}" type="slidenum">
              <a:rPr lang="el-GR" altLang="el-GR" sz="1300">
                <a:solidFill>
                  <a:prstClr val="black"/>
                </a:solidFill>
                <a:latin typeface="Arial" charset="0"/>
              </a:rPr>
              <a:pPr eaLnBrk="1" hangingPunct="1"/>
              <a:t>19</a:t>
            </a:fld>
            <a:endParaRPr lang="el-GR" altLang="el-GR" sz="1300">
              <a:solidFill>
                <a:prstClr val="black"/>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159238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4023992" y="9721106"/>
            <a:ext cx="3078427"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fld id="{7FC33896-42CF-4FC2-8FD5-0396FDFD62C0}" type="slidenum">
              <a:rPr lang="el-GR" altLang="el-GR" sz="1300">
                <a:solidFill>
                  <a:prstClr val="black"/>
                </a:solidFill>
                <a:latin typeface="Arial" charset="0"/>
              </a:rPr>
              <a:pPr eaLnBrk="1" hangingPunct="1"/>
              <a:t>1</a:t>
            </a:fld>
            <a:endParaRPr lang="el-GR" altLang="el-GR" sz="1300">
              <a:solidFill>
                <a:prstClr val="black"/>
              </a:solidFill>
              <a:latin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b="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2496995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alt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74380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0"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174383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678307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486177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B32136-FEB4-4B28-87D2-DD408BBDFC3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28098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193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4FB32136-FEB4-4B28-87D2-DD408BBDFC3C}" type="slidenum">
              <a:rPr lang="el-GR"/>
              <a:pPr>
                <a:defRPr/>
              </a:pPr>
              <a:t>‹#›</a:t>
            </a:fld>
            <a:endParaRPr lang="el-GR"/>
          </a:p>
        </p:txBody>
      </p:sp>
    </p:spTree>
    <p:extLst>
      <p:ext uri="{BB962C8B-B14F-4D97-AF65-F5344CB8AC3E}">
        <p14:creationId xmlns:p14="http://schemas.microsoft.com/office/powerpoint/2010/main" val="2868716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7D5358A-A607-4A5D-BC1E-0B7C4621E5F8}" type="datetimeFigureOut">
              <a:rPr lang="el-GR" smtClean="0"/>
              <a:t>2/6/2015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7D5358A-A607-4A5D-BC1E-0B7C4621E5F8}" type="datetimeFigureOut">
              <a:rPr lang="el-GR" smtClean="0"/>
              <a:t>2/6/2015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6547317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7D5358A-A607-4A5D-BC1E-0B7C4621E5F8}" type="datetimeFigureOut">
              <a:rPr lang="el-GR" smtClean="0"/>
              <a:t>2/6/2015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7D5358A-A607-4A5D-BC1E-0B7C4621E5F8}" type="datetimeFigureOut">
              <a:rPr lang="el-GR" smtClean="0"/>
              <a:t>2/6/2015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t>2/6/2015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t>2/6/2015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t>2/6/2015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8087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80764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913682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34266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96874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893913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490611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458361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066641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640587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235765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36109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592276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80519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34144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6920040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54459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04418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086455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2766914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337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386704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3721414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260648"/>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51313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0191273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906271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048266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5254382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538799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507841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8616121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0819322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9707666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0123199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5B50F99-59E4-4187-9395-7B900AB5906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97625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691502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438961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0208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644622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31"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5358A-A607-4A5D-BC1E-0B7C4621E5F8}" type="datetimeFigureOut">
              <a:rPr lang="el-GR" smtClean="0"/>
              <a:t>2/6/2015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470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6270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765348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reeBot" TargetMode="External"/><Relationship Id="rId4" Type="http://schemas.openxmlformats.org/officeDocument/2006/relationships/hyperlink" Target="http://commons.wikimedia.org/wiki/File:Codification_of_Orthotics,_Draw_by_Dr._Harry_Gouvas.j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4.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https://www.youtube.com/watch?v=XaYQwq6TnXY" TargetMode="External"/><Relationship Id="rId5" Type="http://schemas.openxmlformats.org/officeDocument/2006/relationships/notesSlide" Target="../notesSlides/notesSlide11.xml"/><Relationship Id="rId4"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7.xml"/><Relationship Id="rId5" Type="http://schemas.openxmlformats.org/officeDocument/2006/relationships/hyperlink" Target="http://commons.wikimedia.org/wiki/User:MRW" TargetMode="External"/><Relationship Id="rId4" Type="http://schemas.openxmlformats.org/officeDocument/2006/relationships/hyperlink" Target="http://commons.wikimedia.org/wiki/File:Muybridge_ascending_stairs.jp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7.xml"/><Relationship Id="rId5" Type="http://schemas.openxmlformats.org/officeDocument/2006/relationships/hyperlink" Target="http://pixabay.com/en/users/Nemo-3736/" TargetMode="External"/><Relationship Id="rId4" Type="http://schemas.openxmlformats.org/officeDocument/2006/relationships/hyperlink" Target="http://pixabay.com/en/runners-silhouette-people-running-33482/"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7.xml"/><Relationship Id="rId5" Type="http://schemas.openxmlformats.org/officeDocument/2006/relationships/hyperlink" Target="http://creativecommons.org/licenses/by/3.0/" TargetMode="External"/><Relationship Id="rId4" Type="http://schemas.openxmlformats.org/officeDocument/2006/relationships/hyperlink" Target="http://cnx.org/resources/4e50246a83ca0f2137c7b4d2859a61c0/10-Slides%20-%20Statics.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7.xml"/><Relationship Id="rId5" Type="http://schemas.openxmlformats.org/officeDocument/2006/relationships/hyperlink" Target="http://commons.wikimedia.org/wiki/User:Ras67" TargetMode="External"/><Relationship Id="rId4" Type="http://schemas.openxmlformats.org/officeDocument/2006/relationships/hyperlink" Target="http://commons.wikimedia.org/wiki/File:Paralysis_agitans-Male_Parkinson's_victim-1892.jp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hyperlink" Target="https://www.youtube.com/watch?v=T37Z9GnsaoY" TargetMode="External"/><Relationship Id="rId4"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hyperlink" Target="https://www.youtube.com/watch?v=BtqWxBUd94I" TargetMode="External"/><Relationship Id="rId4"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21.xml"/><Relationship Id="rId1" Type="http://schemas.openxmlformats.org/officeDocument/2006/relationships/slideLayout" Target="../slideLayouts/slideLayout57.xml"/><Relationship Id="rId6" Type="http://schemas.openxmlformats.org/officeDocument/2006/relationships/hyperlink" Target="http://commons.wikimedia.org/w/index.php?title=User:Fangfufu&amp;action=edit&amp;redlink=1" TargetMode="External"/><Relationship Id="rId5" Type="http://schemas.openxmlformats.org/officeDocument/2006/relationships/hyperlink" Target="http://commons.wikimedia.org/wiki/User:Mariordo" TargetMode="External"/><Relationship Id="rId4" Type="http://schemas.openxmlformats.org/officeDocument/2006/relationships/hyperlink" Target="http://commons.wikimedia.org/wiki/File:Segway_tour_DC_02_2010_9177.JP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3" Type="http://schemas.openxmlformats.org/officeDocument/2006/relationships/hyperlink" Target="http://commons.wikimedia.org/wiki/File:Une_canne_de_marchand_Ch%C3%A2lus.jpg" TargetMode="External"/><Relationship Id="rId2" Type="http://schemas.openxmlformats.org/officeDocument/2006/relationships/image" Target="../media/image25.jpeg"/><Relationship Id="rId1" Type="http://schemas.openxmlformats.org/officeDocument/2006/relationships/slideLayout" Target="../slideLayouts/slideLayout57.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Fangfufu&amp;action=edit&amp;redlink=1" TargetMode="External"/><Relationship Id="rId4" Type="http://schemas.openxmlformats.org/officeDocument/2006/relationships/hyperlink" Target="http://commons.wikimedia.org/wiki/User:Andrzej_22"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commons.wikimedia.org/wiki/File:Quadcane.jpg" TargetMode="External"/><Relationship Id="rId2" Type="http://schemas.openxmlformats.org/officeDocument/2006/relationships/image" Target="../media/image26.jpeg"/><Relationship Id="rId1" Type="http://schemas.openxmlformats.org/officeDocument/2006/relationships/slideLayout" Target="../slideLayouts/slideLayout57.xml"/><Relationship Id="rId4" Type="http://schemas.openxmlformats.org/officeDocument/2006/relationships/hyperlink" Target="http://commons.wikimedia.org/wiki/User:Deadstar"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9.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watch?v=hSj1hfP2QjU" TargetMode="External"/><Relationship Id="rId5" Type="http://schemas.openxmlformats.org/officeDocument/2006/relationships/notesSlide" Target="../notesSlides/notesSlide5.xml"/><Relationship Id="rId4"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8" Type="http://schemas.openxmlformats.org/officeDocument/2006/relationships/hyperlink" Target="http://commons.wikimedia.org/wiki/User:Usien" TargetMode="External"/><Relationship Id="rId3" Type="http://schemas.openxmlformats.org/officeDocument/2006/relationships/image" Target="../media/image28.jpeg"/><Relationship Id="rId7" Type="http://schemas.openxmlformats.org/officeDocument/2006/relationships/hyperlink" Target="http://commons.wikimedia.org/wiki/File:Gehhilfe_Kruecken.JPG" TargetMode="External"/><Relationship Id="rId2" Type="http://schemas.openxmlformats.org/officeDocument/2006/relationships/image" Target="../media/image27.jpeg"/><Relationship Id="rId1" Type="http://schemas.openxmlformats.org/officeDocument/2006/relationships/slideLayout" Target="../slideLayouts/slideLayout57.xml"/><Relationship Id="rId6" Type="http://schemas.openxmlformats.org/officeDocument/2006/relationships/hyperlink" Target="http://creativecommons.org/licenses/by-sa/4.0/" TargetMode="External"/><Relationship Id="rId5" Type="http://schemas.openxmlformats.org/officeDocument/2006/relationships/hyperlink" Target="http://commons.wikimedia.org/w/index.php?title=User:MauricioPenagos&amp;action=edit&amp;redlink=1" TargetMode="External"/><Relationship Id="rId4" Type="http://schemas.openxmlformats.org/officeDocument/2006/relationships/hyperlink" Target="http://commons.wikimedia.org/wiki/File:FondoSolidaridad.jpg" TargetMode="External"/><Relationship Id="rId9" Type="http://schemas.openxmlformats.org/officeDocument/2006/relationships/hyperlink" Target="http://creativecommons.org/licenses/by-sa/3.0/deed.e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commons.wikimedia.org/wiki/File:Elleboogkruk.jpg" TargetMode="External"/><Relationship Id="rId2" Type="http://schemas.openxmlformats.org/officeDocument/2006/relationships/image" Target="../media/image29.jpeg"/><Relationship Id="rId1" Type="http://schemas.openxmlformats.org/officeDocument/2006/relationships/slideLayout" Target="../slideLayouts/slideLayout57.xml"/><Relationship Id="rId4" Type="http://schemas.openxmlformats.org/officeDocument/2006/relationships/hyperlink" Target="http://commons.wikimedia.org/wiki/User:ChristiaanPR"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commons.wikimedia.org/wiki/File:Strongarm_cane_design_4_lg.jpg" TargetMode="External"/><Relationship Id="rId2" Type="http://schemas.openxmlformats.org/officeDocument/2006/relationships/image" Target="../media/image30.jpeg"/><Relationship Id="rId1" Type="http://schemas.openxmlformats.org/officeDocument/2006/relationships/slideLayout" Target="../slideLayouts/slideLayout57.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ndex.php?title=User:Tjweber&amp;action=edit&amp;redlink=1"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gif"/><Relationship Id="rId1" Type="http://schemas.openxmlformats.org/officeDocument/2006/relationships/slideLayout" Target="../slideLayouts/slideLayout57.xml"/><Relationship Id="rId5" Type="http://schemas.openxmlformats.org/officeDocument/2006/relationships/hyperlink" Target="http://commons.wikimedia.org/wiki/User:Xfigpower" TargetMode="External"/><Relationship Id="rId4" Type="http://schemas.openxmlformats.org/officeDocument/2006/relationships/hyperlink" Target="http://commons.wikimedia.org/wiki/File:Walker._frame.jp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flickr.com/photos/easy-pics/8592901668/sizes/m/" TargetMode="External"/><Relationship Id="rId2" Type="http://schemas.openxmlformats.org/officeDocument/2006/relationships/image" Target="../media/image32.jpeg"/><Relationship Id="rId1" Type="http://schemas.openxmlformats.org/officeDocument/2006/relationships/slideLayout" Target="../slideLayouts/slideLayout57.xml"/><Relationship Id="rId5" Type="http://schemas.openxmlformats.org/officeDocument/2006/relationships/hyperlink" Target="https://creativecommons.org/licenses/by-nc-nd/2.0/" TargetMode="External"/><Relationship Id="rId4" Type="http://schemas.openxmlformats.org/officeDocument/2006/relationships/hyperlink" Target="https://www.flickr.com/photos/easy-pics/"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commons.wikimedia.org/wiki/File:Walker_Cane_Hybrid_in_4_Configurations.jpg" TargetMode="External"/><Relationship Id="rId2" Type="http://schemas.openxmlformats.org/officeDocument/2006/relationships/image" Target="../media/image33.jpeg"/><Relationship Id="rId1" Type="http://schemas.openxmlformats.org/officeDocument/2006/relationships/slideLayout" Target="../slideLayouts/slideLayout57.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KDPetersen&amp;action=edit&amp;redlink=1"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3" Type="http://schemas.openxmlformats.org/officeDocument/2006/relationships/hyperlink" Target="http://commons.wikimedia.org/wiki/File:Segway_cop.jpg" TargetMode="External"/><Relationship Id="rId2" Type="http://schemas.openxmlformats.org/officeDocument/2006/relationships/image" Target="../media/image34.jpeg"/><Relationship Id="rId1" Type="http://schemas.openxmlformats.org/officeDocument/2006/relationships/slideLayout" Target="../slideLayouts/slideLayout57.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Kulmalukko"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commons.wikimedia.org/wiki/File:FlorenceSegwayTour.jpg" TargetMode="External"/><Relationship Id="rId2" Type="http://schemas.openxmlformats.org/officeDocument/2006/relationships/image" Target="../media/image35.jpeg"/><Relationship Id="rId1" Type="http://schemas.openxmlformats.org/officeDocument/2006/relationships/slideLayout" Target="../slideLayouts/slideLayout57.xml"/><Relationship Id="rId5" Type="http://schemas.openxmlformats.org/officeDocument/2006/relationships/hyperlink" Target="http://creativecommons.org/licenses/by-sa/2.5/deed.en" TargetMode="External"/><Relationship Id="rId4" Type="http://schemas.openxmlformats.org/officeDocument/2006/relationships/hyperlink" Target="http://commons.wikimedia.org/wiki/User:Liftarn"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5.xml"/><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8" Type="http://schemas.openxmlformats.org/officeDocument/2006/relationships/hyperlink" Target="http://commons.wikimedia.org/wiki/User:Pngbot" TargetMode="External"/><Relationship Id="rId3" Type="http://schemas.openxmlformats.org/officeDocument/2006/relationships/image" Target="../media/image10.png"/><Relationship Id="rId7" Type="http://schemas.openxmlformats.org/officeDocument/2006/relationships/hyperlink" Target="http://commons.wikimedia.org/wiki/File:Gray438.png" TargetMode="External"/><Relationship Id="rId2" Type="http://schemas.openxmlformats.org/officeDocument/2006/relationships/notesSlide" Target="../notesSlides/notesSlide7.xml"/><Relationship Id="rId1" Type="http://schemas.openxmlformats.org/officeDocument/2006/relationships/slideLayout" Target="../slideLayouts/slideLayout57.xml"/><Relationship Id="rId6" Type="http://schemas.openxmlformats.org/officeDocument/2006/relationships/hyperlink" Target="http://commons.wikimedia.org/wiki/User:Quadell" TargetMode="External"/><Relationship Id="rId5" Type="http://schemas.openxmlformats.org/officeDocument/2006/relationships/hyperlink" Target="http://commons.wikimedia.org/wiki/File:Ankle.PNG"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Βιολογική Μηχανική </a:t>
            </a:r>
            <a:br>
              <a:rPr lang="el-GR" sz="3600" b="1" dirty="0" smtClean="0">
                <a:solidFill>
                  <a:schemeClr val="tx1"/>
                </a:solidFill>
                <a:latin typeface="+mn-lt"/>
              </a:rPr>
            </a:br>
            <a:r>
              <a:rPr lang="el-GR" sz="3600" b="1" dirty="0" smtClean="0">
                <a:solidFill>
                  <a:schemeClr val="tx1"/>
                </a:solidFill>
                <a:latin typeface="+mn-lt"/>
              </a:rPr>
              <a:t> Εργονομία</a:t>
            </a:r>
            <a:r>
              <a:rPr lang="en-US" sz="3600" b="1" dirty="0" smtClean="0">
                <a:solidFill>
                  <a:schemeClr val="tx1"/>
                </a:solidFill>
                <a:latin typeface="+mn-lt"/>
              </a:rPr>
              <a:t>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5</a:t>
            </a:r>
            <a:r>
              <a:rPr lang="el-GR" sz="2600" dirty="0" smtClean="0"/>
              <a:t>:</a:t>
            </a:r>
            <a:r>
              <a:rPr lang="en-US" sz="2600" dirty="0" smtClean="0"/>
              <a:t> </a:t>
            </a:r>
            <a:r>
              <a:rPr lang="el-GR" sz="2600" dirty="0" smtClean="0"/>
              <a:t>Βάδιση (</a:t>
            </a:r>
            <a:r>
              <a:rPr lang="el-GR" sz="2600" dirty="0" err="1" smtClean="0"/>
              <a:t>β΄μέρος</a:t>
            </a:r>
            <a:r>
              <a:rPr lang="el-GR" sz="2600" dirty="0" smtClean="0"/>
              <a:t>)</a:t>
            </a:r>
            <a:endParaRPr lang="en-US" sz="2600" dirty="0"/>
          </a:p>
          <a:p>
            <a:r>
              <a:rPr lang="el-GR" sz="2200" dirty="0"/>
              <a:t>Δωροθέα Μακρυγιάννη</a:t>
            </a:r>
            <a:r>
              <a:rPr lang="en-US" sz="2200" dirty="0"/>
              <a:t> Pt MSc</a:t>
            </a:r>
            <a:endParaRPr lang="el-GR" sz="2200" dirty="0"/>
          </a:p>
          <a:p>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pic>
        <p:nvPicPr>
          <p:cNvPr id="5" name="Picture 6" descr="File:Codification of Orthotics, Draw by Dr. Harry Gouvas.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9404" y="1556792"/>
            <a:ext cx="8378122" cy="42484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467544" y="116632"/>
            <a:ext cx="8229600" cy="1080120"/>
          </a:xfrm>
        </p:spPr>
        <p:txBody>
          <a:bodyPr>
            <a:normAutofit fontScale="90000"/>
          </a:bodyPr>
          <a:lstStyle/>
          <a:p>
            <a:r>
              <a:rPr lang="el-GR" altLang="el-GR" sz="4400" dirty="0" smtClean="0">
                <a:latin typeface="Calibri" pitchFamily="34" charset="0"/>
              </a:rPr>
              <a:t>Περίοδος Αιώρησης</a:t>
            </a:r>
            <a:br>
              <a:rPr lang="el-GR" altLang="el-GR" sz="4400" dirty="0" smtClean="0">
                <a:latin typeface="Calibri" pitchFamily="34" charset="0"/>
              </a:rPr>
            </a:br>
            <a:r>
              <a:rPr lang="el-GR" altLang="el-GR" sz="3600" dirty="0" smtClean="0">
                <a:latin typeface="Calibri" pitchFamily="34" charset="0"/>
              </a:rPr>
              <a:t> </a:t>
            </a:r>
            <a:r>
              <a:rPr lang="el-GR" altLang="el-GR" sz="3600" b="0" dirty="0" smtClean="0">
                <a:latin typeface="Calibri" pitchFamily="34" charset="0"/>
              </a:rPr>
              <a:t>τροχάδην </a:t>
            </a:r>
            <a:r>
              <a:rPr lang="en-US" altLang="el-GR" sz="3600" b="0" dirty="0">
                <a:latin typeface="Calibri" pitchFamily="34" charset="0"/>
              </a:rPr>
              <a:t>2</a:t>
            </a:r>
            <a:r>
              <a:rPr lang="el-GR" altLang="el-GR" sz="3600" b="0" dirty="0" smtClean="0">
                <a:latin typeface="Calibri" pitchFamily="34" charset="0"/>
              </a:rPr>
              <a:t>/</a:t>
            </a:r>
            <a:r>
              <a:rPr lang="en-US" altLang="el-GR" sz="3600" b="0" dirty="0" smtClean="0">
                <a:latin typeface="Calibri" pitchFamily="34" charset="0"/>
              </a:rPr>
              <a:t>3</a:t>
            </a:r>
            <a:endParaRPr lang="el-GR" altLang="el-GR" sz="3600" b="0" dirty="0" smtClean="0">
              <a:latin typeface="Calibri" pitchFamily="34" charset="0"/>
            </a:endParaRPr>
          </a:p>
        </p:txBody>
      </p:sp>
      <p:sp>
        <p:nvSpPr>
          <p:cNvPr id="8" name="Ορθογώνιο 7"/>
          <p:cNvSpPr/>
          <p:nvPr/>
        </p:nvSpPr>
        <p:spPr>
          <a:xfrm>
            <a:off x="2519772" y="5805264"/>
            <a:ext cx="4104456"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rPr>
              <a:t>Codification of Orthotics, Draw by Dr. Harry </a:t>
            </a:r>
            <a:r>
              <a:rPr lang="en-US" sz="1200" dirty="0" err="1" smtClean="0">
                <a:latin typeface="+mn-lt"/>
                <a:hlinkClick r:id="rId4"/>
              </a:rPr>
              <a:t>Gouvas</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a:latin typeface="+mn-lt"/>
                <a:hlinkClick r:id="rId5" tooltip="User:SreeBot"/>
              </a:rPr>
              <a:t>SreeBot</a:t>
            </a:r>
            <a:r>
              <a:rPr lang="en-US" sz="1200" dirty="0">
                <a:latin typeface="+mn-lt"/>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6"/>
              </a:rPr>
              <a:t>CC BY-SA 3.0</a:t>
            </a:r>
            <a:endParaRPr lang="en-US" sz="1200" dirty="0">
              <a:solidFill>
                <a:prstClr val="black"/>
              </a:solidFill>
              <a:latin typeface="+mn-lt"/>
            </a:endParaRPr>
          </a:p>
        </p:txBody>
      </p:sp>
      <p:sp>
        <p:nvSpPr>
          <p:cNvPr id="9" name="Ορθογώνιο 8"/>
          <p:cNvSpPr/>
          <p:nvPr/>
        </p:nvSpPr>
        <p:spPr>
          <a:xfrm>
            <a:off x="420358" y="5085184"/>
            <a:ext cx="324036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50917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7544" y="116632"/>
            <a:ext cx="8229600" cy="1080120"/>
          </a:xfrm>
        </p:spPr>
        <p:txBody>
          <a:bodyPr>
            <a:noAutofit/>
          </a:bodyPr>
          <a:lstStyle/>
          <a:p>
            <a:r>
              <a:rPr lang="el-GR" altLang="el-GR" dirty="0" smtClean="0">
                <a:latin typeface="Calibri" pitchFamily="34" charset="0"/>
              </a:rPr>
              <a:t>Περίοδος Αιώρησης</a:t>
            </a:r>
            <a:br>
              <a:rPr lang="el-GR" altLang="el-GR" dirty="0" smtClean="0">
                <a:latin typeface="Calibri" pitchFamily="34" charset="0"/>
              </a:rPr>
            </a:br>
            <a:r>
              <a:rPr lang="el-GR" altLang="el-GR" sz="3200" b="0" dirty="0" smtClean="0">
                <a:latin typeface="Calibri" pitchFamily="34" charset="0"/>
              </a:rPr>
              <a:t>τροχάδην </a:t>
            </a:r>
            <a:r>
              <a:rPr lang="en-US" altLang="el-GR" sz="3200" b="0" dirty="0">
                <a:latin typeface="Calibri" pitchFamily="34" charset="0"/>
              </a:rPr>
              <a:t>3</a:t>
            </a:r>
            <a:r>
              <a:rPr lang="el-GR" altLang="el-GR" sz="3200" b="0" dirty="0" smtClean="0">
                <a:latin typeface="Calibri" pitchFamily="34" charset="0"/>
              </a:rPr>
              <a:t>/</a:t>
            </a:r>
            <a:r>
              <a:rPr lang="en-US" altLang="el-GR" sz="3200" b="0" dirty="0" smtClean="0">
                <a:latin typeface="Calibri" pitchFamily="34" charset="0"/>
              </a:rPr>
              <a:t>3</a:t>
            </a:r>
            <a:endParaRPr lang="el-GR" altLang="el-GR" sz="3200" b="0" dirty="0" smtClean="0">
              <a:latin typeface="Calibri" pitchFamily="34" charset="0"/>
            </a:endParaRPr>
          </a:p>
        </p:txBody>
      </p:sp>
      <p:sp>
        <p:nvSpPr>
          <p:cNvPr id="88067" name="Rectangle 3"/>
          <p:cNvSpPr>
            <a:spLocks noGrp="1" noChangeArrowheads="1"/>
          </p:cNvSpPr>
          <p:nvPr>
            <p:ph idx="1"/>
          </p:nvPr>
        </p:nvSpPr>
        <p:spPr>
          <a:xfrm>
            <a:off x="457200" y="1412776"/>
            <a:ext cx="8229600" cy="4824536"/>
          </a:xfrm>
        </p:spPr>
        <p:txBody>
          <a:bodyPr>
            <a:normAutofit/>
          </a:bodyPr>
          <a:lstStyle/>
          <a:p>
            <a:pPr>
              <a:buFont typeface="Wingdings" pitchFamily="2" charset="2"/>
              <a:buChar char="Ø"/>
            </a:pPr>
            <a:r>
              <a:rPr lang="el-GR" altLang="el-GR" sz="2400" dirty="0" smtClean="0">
                <a:latin typeface="Calibri" pitchFamily="34" charset="0"/>
              </a:rPr>
              <a:t>Η δραστηριότητα στο </a:t>
            </a:r>
            <a:r>
              <a:rPr lang="el-GR" altLang="el-GR" sz="2400" b="1" dirty="0" smtClean="0">
                <a:latin typeface="Calibri" pitchFamily="34" charset="0"/>
              </a:rPr>
              <a:t>ισχίο</a:t>
            </a:r>
            <a:r>
              <a:rPr lang="el-GR" altLang="el-GR" sz="2400" dirty="0" smtClean="0">
                <a:latin typeface="Calibri" pitchFamily="34" charset="0"/>
              </a:rPr>
              <a:t> είναι καθαρά μυϊκή. </a:t>
            </a:r>
            <a:endParaRPr lang="el-GR" altLang="el-GR" sz="2400" dirty="0" smtClean="0"/>
          </a:p>
          <a:p>
            <a:pPr>
              <a:buFont typeface="Wingdings" pitchFamily="2" charset="2"/>
              <a:buChar char="Ø"/>
            </a:pPr>
            <a:r>
              <a:rPr lang="el-GR" altLang="el-GR" sz="2400" dirty="0" smtClean="0">
                <a:latin typeface="Calibri" pitchFamily="34" charset="0"/>
              </a:rPr>
              <a:t>Η κίνηση στο </a:t>
            </a:r>
            <a:r>
              <a:rPr lang="el-GR" altLang="el-GR" sz="2400" b="1" dirty="0" smtClean="0">
                <a:latin typeface="Calibri" pitchFamily="34" charset="0"/>
              </a:rPr>
              <a:t>γόνατο</a:t>
            </a:r>
            <a:r>
              <a:rPr lang="el-GR" altLang="el-GR" sz="2400" dirty="0" smtClean="0">
                <a:latin typeface="Calibri" pitchFamily="34" charset="0"/>
              </a:rPr>
              <a:t> ουσιαστικά δεν είναι ενεργητική, αλλά αποτέλεσμα της ορμής του μηρού.</a:t>
            </a:r>
          </a:p>
          <a:p>
            <a:pPr marL="342900" lvl="1" indent="-342900">
              <a:buFont typeface="Wingdings" pitchFamily="2" charset="2"/>
              <a:buChar char="Ø"/>
            </a:pPr>
            <a:r>
              <a:rPr lang="el-GR" altLang="el-GR" sz="2400" dirty="0" smtClean="0">
                <a:latin typeface="Calibri" pitchFamily="34" charset="0"/>
              </a:rPr>
              <a:t>Η κάμψη στο γόνατο και η ραχιαία κάμψη στην </a:t>
            </a:r>
            <a:r>
              <a:rPr lang="el-GR" altLang="el-GR" sz="2400" b="1" dirty="0" err="1" smtClean="0">
                <a:latin typeface="Calibri" pitchFamily="34" charset="0"/>
              </a:rPr>
              <a:t>ποδοκνημική</a:t>
            </a:r>
            <a:r>
              <a:rPr lang="el-GR" altLang="el-GR" sz="2400" b="1" dirty="0" smtClean="0">
                <a:latin typeface="Calibri" pitchFamily="34" charset="0"/>
              </a:rPr>
              <a:t> </a:t>
            </a:r>
            <a:r>
              <a:rPr lang="el-GR" altLang="el-GR" sz="2400" dirty="0" smtClean="0">
                <a:latin typeface="Calibri" pitchFamily="34" charset="0"/>
              </a:rPr>
              <a:t>άρθρωση φέρνει πιο κοντά στο ισχίο το κέντρο μάζας του κάτω άκρου. Αυτό μειώνει την ροπή αδράνειας και αυξάνει την γωνιακή ταχύτητα.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935913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r>
              <a:rPr lang="el-GR" altLang="el-GR" dirty="0" smtClean="0">
                <a:latin typeface="Calibri" pitchFamily="34" charset="0"/>
              </a:rPr>
              <a:t>Τροχάδην - Τεχνικές</a:t>
            </a:r>
            <a:endParaRPr lang="el-GR" altLang="el-GR" b="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
        <p:nvSpPr>
          <p:cNvPr id="5" name="4 - Ορθογώνιο"/>
          <p:cNvSpPr/>
          <p:nvPr/>
        </p:nvSpPr>
        <p:spPr>
          <a:xfrm>
            <a:off x="1055482" y="6453336"/>
            <a:ext cx="7200800" cy="276999"/>
          </a:xfrm>
          <a:prstGeom prst="rect">
            <a:avLst/>
          </a:prstGeom>
        </p:spPr>
        <p:txBody>
          <a:bodyPr wrap="square">
            <a:spAutoFit/>
          </a:bodyPr>
          <a:lstStyle/>
          <a:p>
            <a:pPr algn="ctr" eaLnBrk="0" hangingPunct="0">
              <a:spcBef>
                <a:spcPct val="30000"/>
              </a:spcBef>
              <a:defRPr/>
            </a:pPr>
            <a:r>
              <a:rPr lang="en-US" sz="1200" dirty="0">
                <a:solidFill>
                  <a:prstClr val="black"/>
                </a:solidFill>
                <a:latin typeface="Calibri"/>
                <a:hlinkClick r:id="rId6"/>
              </a:rPr>
              <a:t>Born To Run Coach Eric Orton: Run Drills and Technique</a:t>
            </a:r>
            <a:endParaRPr lang="el-GR" sz="1200" dirty="0" smtClean="0">
              <a:solidFill>
                <a:prstClr val="black"/>
              </a:solidFill>
              <a:latin typeface="Calibri"/>
            </a:endParaRPr>
          </a:p>
        </p:txBody>
      </p:sp>
    </p:spTree>
    <p:controls>
      <mc:AlternateContent xmlns:mc="http://schemas.openxmlformats.org/markup-compatibility/2006">
        <mc:Choice xmlns:v="urn:schemas-microsoft-com:vml" Requires="v">
          <p:control spid="2054" name="ShockwaveFlash1" r:id="rId2" imgW="6857143" imgH="5144218"/>
        </mc:Choice>
        <mc:Fallback>
          <p:control name="ShockwaveFlash1" r:id="rId2" imgW="6857143" imgH="5144218">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116013" y="1309688"/>
                  <a:ext cx="6858000" cy="5143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755553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67544" y="116632"/>
            <a:ext cx="8229600" cy="1080120"/>
          </a:xfrm>
        </p:spPr>
        <p:txBody>
          <a:bodyPr>
            <a:normAutofit fontScale="90000"/>
          </a:bodyPr>
          <a:lstStyle/>
          <a:p>
            <a:r>
              <a:rPr lang="el-GR" altLang="el-GR" sz="4400" dirty="0" smtClean="0">
                <a:latin typeface="Calibri" pitchFamily="34" charset="0"/>
              </a:rPr>
              <a:t>Βάδην-Τροχάδην</a:t>
            </a:r>
            <a:br>
              <a:rPr lang="el-GR" altLang="el-GR" sz="4400" dirty="0" smtClean="0">
                <a:latin typeface="Calibri" pitchFamily="34" charset="0"/>
              </a:rPr>
            </a:br>
            <a:r>
              <a:rPr lang="el-GR" altLang="el-GR" sz="3600" b="0" dirty="0" smtClean="0">
                <a:latin typeface="Calibri" pitchFamily="34" charset="0"/>
              </a:rPr>
              <a:t>Σύγκριση 1/4</a:t>
            </a:r>
          </a:p>
        </p:txBody>
      </p:sp>
      <p:sp>
        <p:nvSpPr>
          <p:cNvPr id="90115" name="Rectangle 3"/>
          <p:cNvSpPr>
            <a:spLocks noGrp="1" noChangeArrowheads="1"/>
          </p:cNvSpPr>
          <p:nvPr>
            <p:ph idx="1"/>
          </p:nvPr>
        </p:nvSpPr>
        <p:spPr>
          <a:xfrm>
            <a:off x="457200" y="1484784"/>
            <a:ext cx="8229600" cy="4752528"/>
          </a:xfrm>
        </p:spPr>
        <p:txBody>
          <a:bodyPr>
            <a:normAutofit/>
          </a:bodyPr>
          <a:lstStyle/>
          <a:p>
            <a:pPr>
              <a:buFontTx/>
              <a:buNone/>
            </a:pPr>
            <a:r>
              <a:rPr lang="el-GR" altLang="el-GR" sz="2400" dirty="0" smtClean="0">
                <a:latin typeface="Calibri" pitchFamily="34" charset="0"/>
              </a:rPr>
              <a:t>Κατά το τρέξιμο, σε σχέση με τη βάδιση, απαιτείται</a:t>
            </a:r>
            <a:r>
              <a:rPr lang="en-US" altLang="el-GR" sz="2400" dirty="0" smtClean="0">
                <a:latin typeface="Calibri" pitchFamily="34" charset="0"/>
              </a:rPr>
              <a:t>:</a:t>
            </a:r>
            <a:endParaRPr lang="el-GR" altLang="el-GR" sz="2400" dirty="0" smtClean="0">
              <a:latin typeface="Calibri" pitchFamily="34" charset="0"/>
            </a:endParaRPr>
          </a:p>
          <a:p>
            <a:pPr>
              <a:buFont typeface="Wingdings" pitchFamily="2" charset="2"/>
              <a:buChar char="Ø"/>
            </a:pPr>
            <a:r>
              <a:rPr lang="el-GR" altLang="el-GR" sz="2400" dirty="0" smtClean="0">
                <a:latin typeface="Calibri" pitchFamily="34" charset="0"/>
              </a:rPr>
              <a:t>Μεγαλύτερη ισορροπία και συντονισμός.</a:t>
            </a:r>
          </a:p>
          <a:p>
            <a:pPr>
              <a:buFont typeface="Wingdings" pitchFamily="2" charset="2"/>
              <a:buChar char="Ø"/>
            </a:pPr>
            <a:r>
              <a:rPr lang="el-GR" altLang="el-GR" sz="2400" dirty="0" smtClean="0">
                <a:latin typeface="Calibri" pitchFamily="34" charset="0"/>
              </a:rPr>
              <a:t>Μεγαλύτερη μυϊκή δύναμη. </a:t>
            </a:r>
          </a:p>
          <a:p>
            <a:pPr>
              <a:buFont typeface="Wingdings" pitchFamily="2" charset="2"/>
              <a:buChar char="Ø"/>
            </a:pPr>
            <a:r>
              <a:rPr lang="el-GR" altLang="el-GR" sz="2400" dirty="0" smtClean="0">
                <a:latin typeface="Calibri" pitchFamily="34" charset="0"/>
              </a:rPr>
              <a:t>Μεγαλύτερη κινητικότητα στις αρθρώσεις.</a:t>
            </a:r>
          </a:p>
          <a:p>
            <a:pPr>
              <a:buFont typeface="Wingdings" pitchFamily="2" charset="2"/>
              <a:buChar char="Ø"/>
            </a:pPr>
            <a:r>
              <a:rPr lang="el-GR" altLang="el-GR" sz="2400" dirty="0" smtClean="0">
                <a:latin typeface="Calibri" pitchFamily="34" charset="0"/>
              </a:rPr>
              <a:t>Μειωμένη βάση βηματισμού.</a:t>
            </a:r>
          </a:p>
          <a:p>
            <a:pPr>
              <a:buFont typeface="Wingdings" pitchFamily="2" charset="2"/>
              <a:buChar char="Ø"/>
            </a:pPr>
            <a:r>
              <a:rPr lang="el-GR" altLang="el-GR" sz="2400" dirty="0" smtClean="0">
                <a:latin typeface="Calibri" pitchFamily="34" charset="0"/>
              </a:rPr>
              <a:t>Μεγαλύτερη μυϊκή ενέργεια, επειδή η μετατόπιση του κέντρου μάζας του σώματος γίνεται υψηλότερα.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2387761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67544" y="116632"/>
            <a:ext cx="8229600" cy="1080120"/>
          </a:xfrm>
        </p:spPr>
        <p:txBody>
          <a:bodyPr>
            <a:normAutofit fontScale="90000"/>
          </a:bodyPr>
          <a:lstStyle/>
          <a:p>
            <a:r>
              <a:rPr lang="el-GR" altLang="el-GR" sz="4400" dirty="0" smtClean="0">
                <a:latin typeface="Calibri" pitchFamily="34" charset="0"/>
              </a:rPr>
              <a:t>Βάδην-Τροχάδην</a:t>
            </a:r>
            <a:br>
              <a:rPr lang="el-GR" altLang="el-GR" sz="4400" dirty="0" smtClean="0">
                <a:latin typeface="Calibri" pitchFamily="34" charset="0"/>
              </a:rPr>
            </a:br>
            <a:r>
              <a:rPr lang="el-GR" altLang="el-GR" sz="3600" b="0" dirty="0" smtClean="0">
                <a:latin typeface="Calibri" pitchFamily="34" charset="0"/>
              </a:rPr>
              <a:t>Σύγκριση 2/4 </a:t>
            </a:r>
          </a:p>
        </p:txBody>
      </p:sp>
      <p:sp>
        <p:nvSpPr>
          <p:cNvPr id="93187" name="Rectangle 3"/>
          <p:cNvSpPr>
            <a:spLocks noGrp="1" noChangeArrowheads="1"/>
          </p:cNvSpPr>
          <p:nvPr>
            <p:ph idx="1"/>
          </p:nvPr>
        </p:nvSpPr>
        <p:spPr>
          <a:xfrm>
            <a:off x="457200" y="1556792"/>
            <a:ext cx="8229600" cy="4680520"/>
          </a:xfrm>
        </p:spPr>
        <p:txBody>
          <a:bodyPr/>
          <a:lstStyle/>
          <a:p>
            <a:pPr>
              <a:buFont typeface="Wingdings" pitchFamily="2" charset="2"/>
              <a:buChar char="Ø"/>
            </a:pPr>
            <a:r>
              <a:rPr lang="el-GR" altLang="el-GR" sz="2400" b="1" dirty="0" smtClean="0">
                <a:latin typeface="Calibri" pitchFamily="34" charset="0"/>
              </a:rPr>
              <a:t>Βάδιση</a:t>
            </a:r>
            <a:r>
              <a:rPr lang="en-US" altLang="el-GR" sz="2400" b="1" dirty="0" smtClean="0">
                <a:latin typeface="Calibri" pitchFamily="34" charset="0"/>
              </a:rPr>
              <a:t>:</a:t>
            </a:r>
            <a:r>
              <a:rPr lang="el-GR" altLang="el-GR" sz="2400" dirty="0" smtClean="0">
                <a:latin typeface="Calibri" pitchFamily="34" charset="0"/>
              </a:rPr>
              <a:t> Το κέντρο </a:t>
            </a:r>
            <a:r>
              <a:rPr lang="el-GR" altLang="el-GR" dirty="0" smtClean="0">
                <a:latin typeface="Calibri" pitchFamily="34" charset="0"/>
              </a:rPr>
              <a:t>μ</a:t>
            </a:r>
            <a:r>
              <a:rPr lang="el-GR" altLang="el-GR" sz="2400" dirty="0" smtClean="0">
                <a:latin typeface="Calibri" pitchFamily="34" charset="0"/>
              </a:rPr>
              <a:t>άζας του σώματος μετακινείται εντοπιζόμενο πάντα επάνω από το ισχίο, του άκρου που ευρίσκεται σε επαφή με το έδαφος. Ευρίσκεται </a:t>
            </a:r>
            <a:r>
              <a:rPr lang="el-GR" altLang="el-GR" sz="2400" b="1" dirty="0" smtClean="0">
                <a:latin typeface="Calibri" pitchFamily="34" charset="0"/>
              </a:rPr>
              <a:t>υψηλότερα, </a:t>
            </a:r>
            <a:r>
              <a:rPr lang="el-GR" altLang="el-GR" sz="2400" dirty="0" smtClean="0">
                <a:latin typeface="Calibri" pitchFamily="34" charset="0"/>
              </a:rPr>
              <a:t>όταν το άκρο ευρίσκεται </a:t>
            </a:r>
            <a:r>
              <a:rPr lang="el-GR" altLang="el-GR" sz="2400" b="1" dirty="0" smtClean="0">
                <a:latin typeface="Calibri" pitchFamily="34" charset="0"/>
              </a:rPr>
              <a:t>στην κατακόρυφο </a:t>
            </a:r>
            <a:r>
              <a:rPr lang="el-GR" altLang="el-GR" sz="2400" dirty="0" smtClean="0">
                <a:latin typeface="Calibri" pitchFamily="34" charset="0"/>
              </a:rPr>
              <a:t>και κατεβαίνει, καθώς τα πόδια απομακρύνονται από αυτήν.</a:t>
            </a:r>
          </a:p>
          <a:p>
            <a:pPr>
              <a:buFont typeface="Wingdings" pitchFamily="2" charset="2"/>
              <a:buChar char="Ø"/>
            </a:pPr>
            <a:r>
              <a:rPr lang="el-GR" altLang="el-GR" sz="2400" b="1" dirty="0" smtClean="0">
                <a:latin typeface="Calibri" pitchFamily="34" charset="0"/>
              </a:rPr>
              <a:t>Τρέξιμο</a:t>
            </a:r>
            <a:r>
              <a:rPr lang="en-US" altLang="el-GR" sz="2400" b="1" dirty="0" smtClean="0">
                <a:latin typeface="Calibri" pitchFamily="34" charset="0"/>
              </a:rPr>
              <a:t>:</a:t>
            </a:r>
            <a:r>
              <a:rPr lang="el-GR" altLang="el-GR" sz="2400" dirty="0" smtClean="0">
                <a:latin typeface="Calibri" pitchFamily="34" charset="0"/>
              </a:rPr>
              <a:t> Το κέντρο </a:t>
            </a:r>
            <a:r>
              <a:rPr lang="el-GR" altLang="el-GR" dirty="0" smtClean="0">
                <a:latin typeface="Calibri" pitchFamily="34" charset="0"/>
              </a:rPr>
              <a:t>μ</a:t>
            </a:r>
            <a:r>
              <a:rPr lang="el-GR" altLang="el-GR" sz="2400" dirty="0" smtClean="0">
                <a:latin typeface="Calibri" pitchFamily="34" charset="0"/>
              </a:rPr>
              <a:t>άζας του σώματος είναι </a:t>
            </a:r>
            <a:r>
              <a:rPr lang="el-GR" altLang="el-GR" sz="2400" b="1" dirty="0" smtClean="0">
                <a:latin typeface="Calibri" pitchFamily="34" charset="0"/>
              </a:rPr>
              <a:t>χαμηλότερα</a:t>
            </a:r>
            <a:r>
              <a:rPr lang="el-GR" altLang="el-GR" sz="2400" dirty="0" smtClean="0">
                <a:latin typeface="Calibri" pitchFamily="34" charset="0"/>
              </a:rPr>
              <a:t>, όταν το κάτω άκρο ευρίσκεται </a:t>
            </a:r>
            <a:r>
              <a:rPr lang="el-GR" altLang="el-GR" sz="2400" b="1" dirty="0" smtClean="0">
                <a:latin typeface="Calibri" pitchFamily="34" charset="0"/>
              </a:rPr>
              <a:t>στην κατακόρυφο</a:t>
            </a:r>
            <a:r>
              <a:rPr lang="el-GR" altLang="el-GR" sz="2400"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3922288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rmAutofit fontScale="90000"/>
          </a:bodyPr>
          <a:lstStyle/>
          <a:p>
            <a:r>
              <a:rPr lang="el-GR" altLang="el-GR" sz="4400" dirty="0" smtClean="0">
                <a:latin typeface="Calibri" pitchFamily="34" charset="0"/>
              </a:rPr>
              <a:t>Βάδην-Τροχάδην</a:t>
            </a:r>
            <a:br>
              <a:rPr lang="el-GR" altLang="el-GR" sz="4400" dirty="0" smtClean="0">
                <a:latin typeface="Calibri" pitchFamily="34" charset="0"/>
              </a:rPr>
            </a:br>
            <a:r>
              <a:rPr lang="el-GR" altLang="el-GR" sz="3600" b="0" dirty="0" smtClean="0">
                <a:latin typeface="Calibri" pitchFamily="34" charset="0"/>
              </a:rPr>
              <a:t>Σύγκριση 3/4</a:t>
            </a:r>
            <a:endParaRPr lang="el-GR" sz="3600" b="0" dirty="0"/>
          </a:p>
        </p:txBody>
      </p:sp>
      <p:sp>
        <p:nvSpPr>
          <p:cNvPr id="3" name="2 - Θέση περιεχομένου"/>
          <p:cNvSpPr>
            <a:spLocks noGrp="1"/>
          </p:cNvSpPr>
          <p:nvPr>
            <p:ph idx="1"/>
          </p:nvPr>
        </p:nvSpPr>
        <p:spPr>
          <a:xfrm>
            <a:off x="450769" y="3212976"/>
            <a:ext cx="3545167" cy="2880320"/>
          </a:xfrm>
        </p:spPr>
        <p:txBody>
          <a:bodyPr>
            <a:noAutofit/>
          </a:bodyPr>
          <a:lstStyle/>
          <a:p>
            <a:r>
              <a:rPr lang="el-GR" altLang="el-GR" b="1" dirty="0" smtClean="0">
                <a:latin typeface="Calibri" pitchFamily="34" charset="0"/>
              </a:rPr>
              <a:t>Βάδιση </a:t>
            </a:r>
            <a:r>
              <a:rPr lang="en-US" altLang="el-GR" b="1" dirty="0" smtClean="0">
                <a:latin typeface="Calibri" pitchFamily="34" charset="0"/>
              </a:rPr>
              <a:t>:</a:t>
            </a:r>
            <a:r>
              <a:rPr lang="el-GR" altLang="el-GR" b="1" dirty="0" smtClean="0">
                <a:latin typeface="Calibri" pitchFamily="34" charset="0"/>
              </a:rPr>
              <a:t> </a:t>
            </a:r>
            <a:r>
              <a:rPr lang="el-GR" altLang="el-GR" dirty="0" smtClean="0">
                <a:latin typeface="Calibri" pitchFamily="34" charset="0"/>
              </a:rPr>
              <a:t>Κατά την μετακίνηση</a:t>
            </a:r>
            <a:r>
              <a:rPr lang="en-US" altLang="el-GR" dirty="0" smtClean="0">
                <a:latin typeface="Calibri" pitchFamily="34" charset="0"/>
              </a:rPr>
              <a:t> </a:t>
            </a:r>
            <a:r>
              <a:rPr lang="el-GR" altLang="el-GR" dirty="0" smtClean="0">
                <a:latin typeface="Calibri" pitchFamily="34" charset="0"/>
              </a:rPr>
              <a:t>προς τα εμπρός,</a:t>
            </a:r>
            <a:r>
              <a:rPr lang="en-US" altLang="el-GR" dirty="0" smtClean="0">
                <a:latin typeface="Calibri" pitchFamily="34" charset="0"/>
              </a:rPr>
              <a:t> </a:t>
            </a:r>
            <a:r>
              <a:rPr lang="el-GR" altLang="el-GR" dirty="0" smtClean="0">
                <a:latin typeface="Calibri" pitchFamily="34" charset="0"/>
              </a:rPr>
              <a:t>η κινητική ενέργεια</a:t>
            </a:r>
            <a:r>
              <a:rPr lang="en-US" altLang="el-GR" dirty="0" smtClean="0">
                <a:latin typeface="Calibri" pitchFamily="34" charset="0"/>
              </a:rPr>
              <a:t> </a:t>
            </a:r>
            <a:r>
              <a:rPr lang="el-GR" altLang="el-GR" dirty="0" smtClean="0">
                <a:latin typeface="Calibri" pitchFamily="34" charset="0"/>
              </a:rPr>
              <a:t>μετατρέπεται σε</a:t>
            </a:r>
            <a:r>
              <a:rPr lang="en-US" altLang="el-GR" dirty="0" smtClean="0">
                <a:latin typeface="Calibri" pitchFamily="34" charset="0"/>
              </a:rPr>
              <a:t> </a:t>
            </a:r>
            <a:r>
              <a:rPr lang="el-GR" altLang="el-GR" dirty="0" smtClean="0">
                <a:latin typeface="Calibri" pitchFamily="34" charset="0"/>
              </a:rPr>
              <a:t>δυναμική</a:t>
            </a:r>
            <a:r>
              <a:rPr lang="el-GR" altLang="el-GR" dirty="0" smtClean="0"/>
              <a:t>.</a:t>
            </a:r>
            <a:endParaRPr lang="el-GR" altLang="el-GR" dirty="0" smtClean="0">
              <a:latin typeface="Calibri" pitchFamily="34" charset="0"/>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0453" t="23215" b="42857"/>
          <a:stretch>
            <a:fillRect/>
          </a:stretch>
        </p:blipFill>
        <p:spPr>
          <a:xfrm>
            <a:off x="4036382" y="3284984"/>
            <a:ext cx="4317845" cy="1368152"/>
          </a:xfrm>
          <a:prstGeom prst="rect">
            <a:avLst/>
          </a:prstGeom>
          <a:noFill/>
          <a:ln>
            <a:solidFill>
              <a:srgbClr val="004A82"/>
            </a:solidFill>
          </a:ln>
        </p:spPr>
      </p:pic>
      <p:sp>
        <p:nvSpPr>
          <p:cNvPr id="6" name="Rectangle 3"/>
          <p:cNvSpPr txBox="1">
            <a:spLocks noChangeArrowheads="1"/>
          </p:cNvSpPr>
          <p:nvPr/>
        </p:nvSpPr>
        <p:spPr>
          <a:xfrm>
            <a:off x="467544" y="1412776"/>
            <a:ext cx="8352928" cy="2088232"/>
          </a:xfrm>
          <a:prstGeom prst="rect">
            <a:avLst/>
          </a:prstGeom>
        </p:spPr>
        <p:txBody>
          <a:bodyPr vert="horz" lIns="91440" tIns="45720" rIns="91440" bIns="45720" rtlCol="0">
            <a:noAutofit/>
          </a:bodyPr>
          <a:lstStyle/>
          <a:p>
            <a:pPr marL="342900" indent="-342900" fontAlgn="auto">
              <a:lnSpc>
                <a:spcPct val="110000"/>
              </a:lnSpc>
              <a:spcBef>
                <a:spcPts val="1200"/>
              </a:spcBef>
              <a:spcAft>
                <a:spcPts val="0"/>
              </a:spcAft>
              <a:buFont typeface="Wingdings" panose="05000000000000000000" pitchFamily="2" charset="2"/>
              <a:buChar char="Ø"/>
              <a:defRPr/>
            </a:pPr>
            <a:r>
              <a:rPr lang="el-GR" altLang="el-GR" sz="2400" b="1" dirty="0" smtClean="0">
                <a:solidFill>
                  <a:prstClr val="black"/>
                </a:solidFill>
                <a:latin typeface="Calibri" pitchFamily="34" charset="0"/>
              </a:rPr>
              <a:t>Τρέξιμο</a:t>
            </a:r>
            <a:r>
              <a:rPr lang="en-US" altLang="el-GR" sz="2400" b="1" dirty="0" smtClean="0">
                <a:solidFill>
                  <a:prstClr val="black"/>
                </a:solidFill>
                <a:latin typeface="Calibri" pitchFamily="34" charset="0"/>
              </a:rPr>
              <a:t>:</a:t>
            </a:r>
            <a:r>
              <a:rPr lang="el-GR" altLang="el-GR" sz="2400" b="1" dirty="0" smtClean="0">
                <a:solidFill>
                  <a:prstClr val="black"/>
                </a:solidFill>
                <a:latin typeface="Calibri" pitchFamily="34" charset="0"/>
              </a:rPr>
              <a:t> </a:t>
            </a:r>
            <a:r>
              <a:rPr lang="el-GR" altLang="el-GR" sz="2400" dirty="0" smtClean="0">
                <a:solidFill>
                  <a:prstClr val="black"/>
                </a:solidFill>
                <a:latin typeface="Calibri" pitchFamily="34" charset="0"/>
              </a:rPr>
              <a:t>Κινητική, δυναμική και ελαστική ενέργεια είναι το</a:t>
            </a:r>
            <a:r>
              <a:rPr lang="en-US" altLang="el-GR" sz="2400" dirty="0" smtClean="0">
                <a:solidFill>
                  <a:prstClr val="black"/>
                </a:solidFill>
                <a:latin typeface="Calibri" pitchFamily="34" charset="0"/>
              </a:rPr>
              <a:t> </a:t>
            </a:r>
            <a:r>
              <a:rPr lang="el-GR" altLang="el-GR" sz="2400" dirty="0" smtClean="0">
                <a:solidFill>
                  <a:prstClr val="black"/>
                </a:solidFill>
                <a:latin typeface="Calibri" pitchFamily="34" charset="0"/>
              </a:rPr>
              <a:t>σύνολο της ενέργειας που παράγεται στο τρέξιμο. Η ώθηση</a:t>
            </a:r>
            <a:r>
              <a:rPr lang="en-US" altLang="el-GR" sz="2400" dirty="0" smtClean="0">
                <a:solidFill>
                  <a:prstClr val="black"/>
                </a:solidFill>
                <a:latin typeface="Calibri" pitchFamily="34" charset="0"/>
              </a:rPr>
              <a:t> </a:t>
            </a:r>
            <a:r>
              <a:rPr lang="el-GR" altLang="el-GR" sz="2400" dirty="0" smtClean="0">
                <a:solidFill>
                  <a:prstClr val="black"/>
                </a:solidFill>
                <a:latin typeface="Calibri" pitchFamily="34" charset="0"/>
              </a:rPr>
              <a:t>από</a:t>
            </a:r>
            <a:r>
              <a:rPr lang="en-US" altLang="el-GR" sz="2400" dirty="0">
                <a:solidFill>
                  <a:prstClr val="black"/>
                </a:solidFill>
                <a:latin typeface="Calibri" pitchFamily="34" charset="0"/>
              </a:rPr>
              <a:t> </a:t>
            </a:r>
            <a:r>
              <a:rPr lang="el-GR" altLang="el-GR" sz="2400" dirty="0" smtClean="0">
                <a:solidFill>
                  <a:prstClr val="black"/>
                </a:solidFill>
                <a:latin typeface="Calibri" pitchFamily="34" charset="0"/>
              </a:rPr>
              <a:t>τη βαλλιστική δραστηριότητα κατά την προσγείωση αποδίδει,</a:t>
            </a:r>
            <a:r>
              <a:rPr lang="en-US" altLang="el-GR" sz="2400" dirty="0" smtClean="0">
                <a:solidFill>
                  <a:prstClr val="black"/>
                </a:solidFill>
                <a:latin typeface="Calibri" pitchFamily="34" charset="0"/>
              </a:rPr>
              <a:t> </a:t>
            </a:r>
            <a:r>
              <a:rPr lang="el-GR" altLang="el-GR" sz="2400" dirty="0" smtClean="0">
                <a:solidFill>
                  <a:prstClr val="black"/>
                </a:solidFill>
                <a:latin typeface="Calibri" pitchFamily="34" charset="0"/>
              </a:rPr>
              <a:t>αποθηκεύει ενέργεια στους μύες και τους τένοντες.</a:t>
            </a:r>
          </a:p>
        </p:txBody>
      </p:sp>
      <p:sp>
        <p:nvSpPr>
          <p:cNvPr id="7" name="Rectangle 5"/>
          <p:cNvSpPr>
            <a:spLocks noChangeArrowheads="1"/>
          </p:cNvSpPr>
          <p:nvPr/>
        </p:nvSpPr>
        <p:spPr bwMode="auto">
          <a:xfrm>
            <a:off x="3873623" y="4941168"/>
            <a:ext cx="46433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eaLnBrk="1" hangingPunct="1">
              <a:spcBef>
                <a:spcPct val="30000"/>
              </a:spcBef>
            </a:pPr>
            <a:r>
              <a:rPr lang="el-GR" altLang="el-GR" sz="2400" dirty="0">
                <a:solidFill>
                  <a:prstClr val="black"/>
                </a:solidFill>
              </a:rPr>
              <a:t>Η συμπεριφορά του κέντρου </a:t>
            </a:r>
            <a:r>
              <a:rPr lang="el-GR" altLang="el-GR" sz="2400" dirty="0" smtClean="0">
                <a:solidFill>
                  <a:prstClr val="black"/>
                </a:solidFill>
              </a:rPr>
              <a:t>μάζας του </a:t>
            </a:r>
            <a:r>
              <a:rPr lang="el-GR" altLang="el-GR" sz="2400" dirty="0">
                <a:solidFill>
                  <a:prstClr val="black"/>
                </a:solidFill>
              </a:rPr>
              <a:t>σώματος κατά </a:t>
            </a:r>
            <a:r>
              <a:rPr lang="el-GR" altLang="el-GR" sz="2400" dirty="0" smtClean="0">
                <a:solidFill>
                  <a:prstClr val="black"/>
                </a:solidFill>
              </a:rPr>
              <a:t>το </a:t>
            </a:r>
            <a:r>
              <a:rPr lang="el-GR" altLang="el-GR" sz="2400" dirty="0">
                <a:solidFill>
                  <a:prstClr val="black"/>
                </a:solidFill>
              </a:rPr>
              <a:t>τρέξιμο.</a:t>
            </a:r>
          </a:p>
        </p:txBody>
      </p:sp>
    </p:spTree>
    <p:extLst>
      <p:ext uri="{BB962C8B-B14F-4D97-AF65-F5344CB8AC3E}">
        <p14:creationId xmlns:p14="http://schemas.microsoft.com/office/powerpoint/2010/main" val="1072831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67544" y="116632"/>
            <a:ext cx="8229600" cy="1080120"/>
          </a:xfrm>
        </p:spPr>
        <p:txBody>
          <a:bodyPr>
            <a:normAutofit fontScale="90000"/>
          </a:bodyPr>
          <a:lstStyle/>
          <a:p>
            <a:r>
              <a:rPr lang="el-GR" altLang="el-GR" sz="4400" dirty="0" smtClean="0"/>
              <a:t> </a:t>
            </a:r>
            <a:r>
              <a:rPr lang="el-GR" altLang="el-GR" sz="4400" dirty="0" smtClean="0">
                <a:latin typeface="Calibri" pitchFamily="34" charset="0"/>
              </a:rPr>
              <a:t>Βάδην-Τροχάδην</a:t>
            </a:r>
            <a:br>
              <a:rPr lang="el-GR" altLang="el-GR" sz="4400" dirty="0" smtClean="0">
                <a:latin typeface="Calibri" pitchFamily="34" charset="0"/>
              </a:rPr>
            </a:br>
            <a:r>
              <a:rPr lang="el-GR" altLang="el-GR" sz="3600" b="0" dirty="0" smtClean="0">
                <a:latin typeface="Calibri" pitchFamily="34" charset="0"/>
              </a:rPr>
              <a:t>Σύγκριση 4/4 </a:t>
            </a:r>
          </a:p>
        </p:txBody>
      </p:sp>
      <p:sp>
        <p:nvSpPr>
          <p:cNvPr id="4" name="Θέση περιεχομένου 3"/>
          <p:cNvSpPr>
            <a:spLocks noGrp="1"/>
          </p:cNvSpPr>
          <p:nvPr>
            <p:ph idx="1"/>
          </p:nvPr>
        </p:nvSpPr>
        <p:spPr>
          <a:xfrm>
            <a:off x="457200" y="1412776"/>
            <a:ext cx="8579296" cy="1512168"/>
          </a:xfrm>
        </p:spPr>
        <p:txBody>
          <a:bodyPr>
            <a:normAutofit/>
          </a:bodyPr>
          <a:lstStyle/>
          <a:p>
            <a:pPr marL="0" indent="0">
              <a:buNone/>
            </a:pPr>
            <a:r>
              <a:rPr lang="el-GR" dirty="0"/>
              <a:t> Οι μέγιστες </a:t>
            </a:r>
            <a:r>
              <a:rPr lang="el-GR" dirty="0" smtClean="0"/>
              <a:t>τροχιές των </a:t>
            </a:r>
            <a:r>
              <a:rPr lang="el-GR" dirty="0"/>
              <a:t>αρθρώσεων των </a:t>
            </a:r>
            <a:r>
              <a:rPr lang="el-GR" dirty="0" smtClean="0"/>
              <a:t>κάτω άκρων</a:t>
            </a:r>
            <a:r>
              <a:rPr lang="el-GR" dirty="0"/>
              <a:t>, </a:t>
            </a:r>
            <a:r>
              <a:rPr lang="el-GR" dirty="0" smtClean="0"/>
              <a:t>που απαιτούνται για το τρέξιμο και την βάδιση </a:t>
            </a:r>
            <a:r>
              <a:rPr lang="el-GR" dirty="0"/>
              <a:t>μετρημένες </a:t>
            </a:r>
            <a:r>
              <a:rPr lang="el-GR" dirty="0" smtClean="0"/>
              <a:t>σε μοίρες</a:t>
            </a:r>
            <a:r>
              <a:rPr lang="el-GR" sz="2600"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graphicFrame>
        <p:nvGraphicFramePr>
          <p:cNvPr id="2" name="Πίνακας 1"/>
          <p:cNvGraphicFramePr>
            <a:graphicFrameLocks noGrp="1"/>
          </p:cNvGraphicFramePr>
          <p:nvPr>
            <p:extLst>
              <p:ext uri="{D42A27DB-BD31-4B8C-83A1-F6EECF244321}">
                <p14:modId xmlns:p14="http://schemas.microsoft.com/office/powerpoint/2010/main" val="3157614525"/>
              </p:ext>
            </p:extLst>
          </p:nvPr>
        </p:nvGraphicFramePr>
        <p:xfrm>
          <a:off x="1763688" y="2420888"/>
          <a:ext cx="5832648" cy="2987040"/>
        </p:xfrm>
        <a:graphic>
          <a:graphicData uri="http://schemas.openxmlformats.org/drawingml/2006/table">
            <a:tbl>
              <a:tblPr firstRow="1" bandRow="1">
                <a:tableStyleId>{5940675A-B579-460E-94D1-54222C63F5DA}</a:tableStyleId>
              </a:tblPr>
              <a:tblGrid>
                <a:gridCol w="1874780"/>
                <a:gridCol w="2118077"/>
                <a:gridCol w="1839791"/>
              </a:tblGrid>
              <a:tr h="421761">
                <a:tc>
                  <a:txBody>
                    <a:bodyPr/>
                    <a:lstStyle/>
                    <a:p>
                      <a:endParaRPr lang="el-GR" sz="2200" dirty="0"/>
                    </a:p>
                  </a:txBody>
                  <a:tcPr>
                    <a:solidFill>
                      <a:schemeClr val="accent1">
                        <a:lumMod val="20000"/>
                        <a:lumOff val="80000"/>
                      </a:schemeClr>
                    </a:solidFill>
                  </a:tcPr>
                </a:tc>
                <a:tc>
                  <a:txBody>
                    <a:bodyPr/>
                    <a:lstStyle/>
                    <a:p>
                      <a:pPr algn="ctr"/>
                      <a:r>
                        <a:rPr lang="el-GR" sz="2200" b="1" dirty="0" smtClean="0"/>
                        <a:t>Τρέξιμο</a:t>
                      </a:r>
                      <a:r>
                        <a:rPr lang="el-GR" sz="2200" b="1" baseline="0" dirty="0" smtClean="0"/>
                        <a:t> </a:t>
                      </a:r>
                      <a:endParaRPr lang="el-GR" sz="2200" b="1" dirty="0"/>
                    </a:p>
                  </a:txBody>
                  <a:tcPr>
                    <a:solidFill>
                      <a:schemeClr val="accent1">
                        <a:lumMod val="20000"/>
                        <a:lumOff val="80000"/>
                      </a:schemeClr>
                    </a:solidFill>
                  </a:tcPr>
                </a:tc>
                <a:tc>
                  <a:txBody>
                    <a:bodyPr/>
                    <a:lstStyle/>
                    <a:p>
                      <a:pPr algn="ctr"/>
                      <a:r>
                        <a:rPr lang="el-GR" sz="2200" b="1" dirty="0" smtClean="0"/>
                        <a:t>Βάδιση </a:t>
                      </a:r>
                      <a:endParaRPr lang="el-GR" sz="2200" b="1" dirty="0"/>
                    </a:p>
                  </a:txBody>
                  <a:tcPr>
                    <a:solidFill>
                      <a:schemeClr val="accent1">
                        <a:lumMod val="20000"/>
                        <a:lumOff val="80000"/>
                      </a:schemeClr>
                    </a:solidFill>
                  </a:tcPr>
                </a:tc>
              </a:tr>
              <a:tr h="421761">
                <a:tc rowSpan="2">
                  <a:txBody>
                    <a:bodyPr/>
                    <a:lstStyle/>
                    <a:p>
                      <a:r>
                        <a:rPr lang="el-GR" sz="2200" b="1" dirty="0" smtClean="0"/>
                        <a:t>Ισχίο </a:t>
                      </a:r>
                      <a:endParaRPr lang="el-GR" sz="2200" b="1" dirty="0"/>
                    </a:p>
                  </a:txBody>
                  <a:tcPr/>
                </a:tc>
                <a:tc>
                  <a:txBody>
                    <a:bodyPr/>
                    <a:lstStyle/>
                    <a:p>
                      <a:pPr algn="l"/>
                      <a:r>
                        <a:rPr lang="el-GR" sz="2200" dirty="0" smtClean="0"/>
                        <a:t>Κάμψη 55-65</a:t>
                      </a:r>
                      <a:endParaRPr lang="el-GR" sz="2200" dirty="0"/>
                    </a:p>
                  </a:txBody>
                  <a:tcPr/>
                </a:tc>
                <a:tc>
                  <a:txBody>
                    <a:bodyPr/>
                    <a:lstStyle/>
                    <a:p>
                      <a:pPr algn="ctr"/>
                      <a:r>
                        <a:rPr lang="el-GR" sz="2200" dirty="0" smtClean="0"/>
                        <a:t>30</a:t>
                      </a:r>
                      <a:endParaRPr lang="el-GR" sz="2200" dirty="0"/>
                    </a:p>
                  </a:txBody>
                  <a:tcPr/>
                </a:tc>
              </a:tr>
              <a:tr h="421761">
                <a:tc vMerge="1">
                  <a:txBody>
                    <a:bodyPr/>
                    <a:lstStyle/>
                    <a:p>
                      <a:endParaRPr lang="el-GR" dirty="0"/>
                    </a:p>
                  </a:txBody>
                  <a:tcPr/>
                </a:tc>
                <a:tc>
                  <a:txBody>
                    <a:bodyPr/>
                    <a:lstStyle/>
                    <a:p>
                      <a:pPr algn="l"/>
                      <a:r>
                        <a:rPr lang="el-GR" sz="2200" dirty="0" smtClean="0"/>
                        <a:t>Έκταση 10-20</a:t>
                      </a:r>
                      <a:endParaRPr lang="el-GR" sz="2200" dirty="0"/>
                    </a:p>
                  </a:txBody>
                  <a:tcPr/>
                </a:tc>
                <a:tc>
                  <a:txBody>
                    <a:bodyPr/>
                    <a:lstStyle/>
                    <a:p>
                      <a:pPr algn="ctr"/>
                      <a:r>
                        <a:rPr lang="el-GR" sz="2200" dirty="0" smtClean="0"/>
                        <a:t>0-20</a:t>
                      </a:r>
                      <a:endParaRPr lang="el-GR" sz="2200" dirty="0"/>
                    </a:p>
                  </a:txBody>
                  <a:tcPr/>
                </a:tc>
              </a:tr>
              <a:tr h="421761">
                <a:tc rowSpan="2">
                  <a:txBody>
                    <a:bodyPr/>
                    <a:lstStyle/>
                    <a:p>
                      <a:r>
                        <a:rPr lang="el-GR" sz="2200" b="1" dirty="0" smtClean="0"/>
                        <a:t>Γόνατο </a:t>
                      </a:r>
                      <a:endParaRPr lang="el-GR" sz="2200" b="1" dirty="0"/>
                    </a:p>
                  </a:txBody>
                  <a:tcPr/>
                </a:tc>
                <a:tc>
                  <a:txBody>
                    <a:bodyPr/>
                    <a:lstStyle/>
                    <a:p>
                      <a:pPr algn="l"/>
                      <a:r>
                        <a:rPr lang="el-GR" sz="2200" dirty="0" smtClean="0"/>
                        <a:t>Κάμψη 80-130</a:t>
                      </a:r>
                      <a:endParaRPr lang="el-GR" sz="2200" dirty="0"/>
                    </a:p>
                  </a:txBody>
                  <a:tcPr/>
                </a:tc>
                <a:tc>
                  <a:txBody>
                    <a:bodyPr/>
                    <a:lstStyle/>
                    <a:p>
                      <a:pPr algn="ctr"/>
                      <a:r>
                        <a:rPr lang="el-GR" sz="2200" dirty="0" smtClean="0"/>
                        <a:t>40-50</a:t>
                      </a:r>
                      <a:endParaRPr lang="el-GR" sz="2200" dirty="0"/>
                    </a:p>
                  </a:txBody>
                  <a:tcPr/>
                </a:tc>
              </a:tr>
              <a:tr h="421761">
                <a:tc vMerge="1">
                  <a:txBody>
                    <a:bodyPr/>
                    <a:lstStyle/>
                    <a:p>
                      <a:endParaRPr lang="el-GR" dirty="0"/>
                    </a:p>
                  </a:txBody>
                  <a:tcPr/>
                </a:tc>
                <a:tc>
                  <a:txBody>
                    <a:bodyPr/>
                    <a:lstStyle/>
                    <a:p>
                      <a:pPr algn="l"/>
                      <a:r>
                        <a:rPr lang="el-GR" sz="2200" dirty="0" smtClean="0"/>
                        <a:t>Έκταση</a:t>
                      </a:r>
                      <a:r>
                        <a:rPr lang="el-GR" sz="2200" baseline="0" dirty="0" smtClean="0"/>
                        <a:t> 0-5</a:t>
                      </a:r>
                      <a:endParaRPr lang="el-GR" sz="2200" dirty="0"/>
                    </a:p>
                  </a:txBody>
                  <a:tcPr/>
                </a:tc>
                <a:tc>
                  <a:txBody>
                    <a:bodyPr/>
                    <a:lstStyle/>
                    <a:p>
                      <a:pPr algn="ctr"/>
                      <a:r>
                        <a:rPr lang="el-GR" sz="2200" dirty="0" smtClean="0"/>
                        <a:t>0</a:t>
                      </a:r>
                      <a:endParaRPr lang="el-GR" sz="2200" dirty="0"/>
                    </a:p>
                  </a:txBody>
                  <a:tcPr/>
                </a:tc>
              </a:tr>
              <a:tr h="421761">
                <a:tc>
                  <a:txBody>
                    <a:bodyPr/>
                    <a:lstStyle/>
                    <a:p>
                      <a:r>
                        <a:rPr lang="el-GR" sz="2200" b="1" dirty="0" smtClean="0"/>
                        <a:t>Ραχιαία </a:t>
                      </a:r>
                      <a:endParaRPr lang="el-GR" sz="2200" b="1" dirty="0"/>
                    </a:p>
                  </a:txBody>
                  <a:tcPr/>
                </a:tc>
                <a:tc>
                  <a:txBody>
                    <a:bodyPr/>
                    <a:lstStyle/>
                    <a:p>
                      <a:pPr algn="l"/>
                      <a:r>
                        <a:rPr lang="el-GR" sz="2200" dirty="0" smtClean="0"/>
                        <a:t>Κάμψη 10-30</a:t>
                      </a:r>
                      <a:endParaRPr lang="el-GR" sz="2200" dirty="0"/>
                    </a:p>
                  </a:txBody>
                  <a:tcPr/>
                </a:tc>
                <a:tc>
                  <a:txBody>
                    <a:bodyPr/>
                    <a:lstStyle/>
                    <a:p>
                      <a:pPr algn="ctr"/>
                      <a:r>
                        <a:rPr lang="el-GR" sz="2200" dirty="0" smtClean="0"/>
                        <a:t>10</a:t>
                      </a:r>
                      <a:endParaRPr lang="el-GR" sz="2200" dirty="0"/>
                    </a:p>
                  </a:txBody>
                  <a:tcPr/>
                </a:tc>
              </a:tr>
              <a:tr h="421761">
                <a:tc>
                  <a:txBody>
                    <a:bodyPr/>
                    <a:lstStyle/>
                    <a:p>
                      <a:r>
                        <a:rPr lang="el-GR" sz="2200" b="1" dirty="0" smtClean="0"/>
                        <a:t>Πελματιαία </a:t>
                      </a:r>
                      <a:endParaRPr lang="el-GR" sz="2200" b="1" dirty="0"/>
                    </a:p>
                  </a:txBody>
                  <a:tcPr/>
                </a:tc>
                <a:tc>
                  <a:txBody>
                    <a:bodyPr/>
                    <a:lstStyle/>
                    <a:p>
                      <a:pPr algn="l"/>
                      <a:r>
                        <a:rPr lang="el-GR" sz="2200" dirty="0" smtClean="0"/>
                        <a:t>Κάμψη 20-30</a:t>
                      </a:r>
                      <a:endParaRPr lang="el-GR" sz="2200" dirty="0"/>
                    </a:p>
                  </a:txBody>
                  <a:tcPr/>
                </a:tc>
                <a:tc>
                  <a:txBody>
                    <a:bodyPr/>
                    <a:lstStyle/>
                    <a:p>
                      <a:pPr algn="ctr"/>
                      <a:r>
                        <a:rPr lang="el-GR" sz="2200" dirty="0" smtClean="0"/>
                        <a:t>20</a:t>
                      </a:r>
                      <a:endParaRPr lang="el-GR" sz="2200" dirty="0"/>
                    </a:p>
                  </a:txBody>
                  <a:tcPr/>
                </a:tc>
              </a:tr>
            </a:tbl>
          </a:graphicData>
        </a:graphic>
      </p:graphicFrame>
      <p:sp>
        <p:nvSpPr>
          <p:cNvPr id="5" name="4 - Ορθογώνιο"/>
          <p:cNvSpPr/>
          <p:nvPr/>
        </p:nvSpPr>
        <p:spPr>
          <a:xfrm>
            <a:off x="395536" y="5589240"/>
            <a:ext cx="8280920" cy="830997"/>
          </a:xfrm>
          <a:prstGeom prst="rect">
            <a:avLst/>
          </a:prstGeom>
        </p:spPr>
        <p:txBody>
          <a:bodyPr wrap="square">
            <a:spAutoFit/>
          </a:bodyPr>
          <a:lstStyle/>
          <a:p>
            <a:r>
              <a:rPr lang="el-GR" sz="2400" dirty="0" smtClean="0">
                <a:solidFill>
                  <a:prstClr val="black"/>
                </a:solidFill>
                <a:latin typeface="Calibri"/>
              </a:rPr>
              <a:t>Οι τροχιές για το τρέξιμο είναι υπερδιπλάσιες από αυτές, που απαιτούνται για την βάδιση. </a:t>
            </a:r>
            <a:endParaRPr lang="el-GR" sz="2400" dirty="0">
              <a:solidFill>
                <a:prstClr val="black"/>
              </a:solidFill>
              <a:latin typeface="Calibri"/>
            </a:endParaRPr>
          </a:p>
        </p:txBody>
      </p:sp>
    </p:spTree>
    <p:extLst>
      <p:ext uri="{BB962C8B-B14F-4D97-AF65-F5344CB8AC3E}">
        <p14:creationId xmlns:p14="http://schemas.microsoft.com/office/powerpoint/2010/main" val="1158735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l-GR" altLang="el-GR" sz="4000" dirty="0" smtClean="0">
                <a:latin typeface="Calibri" pitchFamily="34" charset="0"/>
              </a:rPr>
              <a:t>Κατανάλωση Ενέργειας </a:t>
            </a:r>
            <a:endParaRPr lang="el-GR" altLang="el-GR" sz="3200" b="0" dirty="0" smtClean="0">
              <a:latin typeface="Calibri" pitchFamily="34" charset="0"/>
            </a:endParaRPr>
          </a:p>
        </p:txBody>
      </p:sp>
      <p:sp>
        <p:nvSpPr>
          <p:cNvPr id="96259" name="Rectangle 3"/>
          <p:cNvSpPr>
            <a:spLocks noGrp="1" noChangeArrowheads="1"/>
          </p:cNvSpPr>
          <p:nvPr>
            <p:ph idx="1"/>
          </p:nvPr>
        </p:nvSpPr>
        <p:spPr/>
        <p:txBody>
          <a:bodyPr>
            <a:normAutofit/>
          </a:bodyPr>
          <a:lstStyle/>
          <a:p>
            <a:pPr marL="533400" indent="-533400" eaLnBrk="1" hangingPunct="1"/>
            <a:r>
              <a:rPr lang="el-GR" altLang="el-GR" sz="2400" dirty="0" smtClean="0">
                <a:latin typeface="Calibri" pitchFamily="34" charset="0"/>
              </a:rPr>
              <a:t>Κατά το τρέξιμο συγκεκριμένης απόστασης </a:t>
            </a:r>
            <a:r>
              <a:rPr lang="el-GR" altLang="el-GR" dirty="0" smtClean="0">
                <a:latin typeface="Calibri" pitchFamily="34" charset="0"/>
              </a:rPr>
              <a:t>η</a:t>
            </a:r>
            <a:r>
              <a:rPr lang="el-GR" altLang="el-GR" sz="2400" dirty="0" smtClean="0">
                <a:latin typeface="Calibri" pitchFamily="34" charset="0"/>
              </a:rPr>
              <a:t> κατανάλωση</a:t>
            </a:r>
            <a:r>
              <a:rPr lang="en-US" altLang="el-GR" sz="2400" dirty="0" smtClean="0">
                <a:latin typeface="Calibri" pitchFamily="34" charset="0"/>
              </a:rPr>
              <a:t> </a:t>
            </a:r>
            <a:r>
              <a:rPr lang="el-GR" altLang="el-GR" dirty="0" smtClean="0">
                <a:latin typeface="Calibri" pitchFamily="34" charset="0"/>
              </a:rPr>
              <a:t>ε</a:t>
            </a:r>
            <a:r>
              <a:rPr lang="el-GR" altLang="el-GR" sz="2400" dirty="0" smtClean="0">
                <a:latin typeface="Calibri" pitchFamily="34" charset="0"/>
              </a:rPr>
              <a:t>νέργειας είναι περίπου η ίδια, είτε ο βηματισμός είναι</a:t>
            </a:r>
            <a:r>
              <a:rPr lang="en-US" altLang="el-GR" sz="2400" dirty="0" smtClean="0">
                <a:latin typeface="Calibri" pitchFamily="34" charset="0"/>
              </a:rPr>
              <a:t> </a:t>
            </a:r>
            <a:r>
              <a:rPr lang="el-GR" altLang="el-GR" sz="2400" dirty="0" smtClean="0">
                <a:latin typeface="Calibri" pitchFamily="34" charset="0"/>
              </a:rPr>
              <a:t>γρήγορος είτε αργός.</a:t>
            </a:r>
          </a:p>
          <a:p>
            <a:pPr marL="533400" indent="-533400"/>
            <a:r>
              <a:rPr lang="el-GR" altLang="el-GR" dirty="0" smtClean="0">
                <a:latin typeface="Calibri" pitchFamily="34" charset="0"/>
              </a:rPr>
              <a:t>Προκειμένου να διατηρηθεί σταθερή η ταχύτητα, η</a:t>
            </a:r>
            <a:r>
              <a:rPr lang="en-US" altLang="el-GR" dirty="0" smtClean="0">
                <a:latin typeface="Calibri" pitchFamily="34" charset="0"/>
              </a:rPr>
              <a:t> </a:t>
            </a:r>
            <a:r>
              <a:rPr lang="el-GR" altLang="el-GR" sz="2400" dirty="0" smtClean="0">
                <a:latin typeface="Calibri" pitchFamily="34" charset="0"/>
              </a:rPr>
              <a:t>μετακίνηση του κέντρου μάζας του σώματος κοστίζει λιγότερο</a:t>
            </a:r>
            <a:r>
              <a:rPr lang="en-US" altLang="el-GR" sz="2400" dirty="0" smtClean="0">
                <a:latin typeface="Calibri" pitchFamily="34" charset="0"/>
              </a:rPr>
              <a:t> </a:t>
            </a:r>
            <a:r>
              <a:rPr lang="el-GR" altLang="el-GR" sz="2400" dirty="0" smtClean="0">
                <a:latin typeface="Calibri" pitchFamily="34" charset="0"/>
              </a:rPr>
              <a:t>ενεργειακά</a:t>
            </a:r>
            <a:r>
              <a:rPr lang="en-US" altLang="el-GR" sz="2400" dirty="0" smtClean="0">
                <a:latin typeface="Calibri" pitchFamily="34" charset="0"/>
              </a:rPr>
              <a:t>: </a:t>
            </a:r>
            <a:endParaRPr lang="el-GR" altLang="el-GR" sz="2400" dirty="0" smtClean="0">
              <a:latin typeface="Calibri" pitchFamily="34" charset="0"/>
            </a:endParaRPr>
          </a:p>
          <a:p>
            <a:pPr marL="933450" lvl="1" indent="-533400" eaLnBrk="1" hangingPunct="1">
              <a:buFont typeface="Wingdings" pitchFamily="2" charset="2"/>
              <a:buChar char="§"/>
            </a:pPr>
            <a:r>
              <a:rPr lang="el-GR" altLang="el-GR" sz="2400" dirty="0" smtClean="0">
                <a:latin typeface="Calibri" pitchFamily="34" charset="0"/>
              </a:rPr>
              <a:t>αν μειωθεί ο διασκελισμός και αυξηθεί ο αριθμός των βημάτων, από ότι</a:t>
            </a:r>
          </a:p>
          <a:p>
            <a:pPr marL="933450" lvl="1" indent="-533400" eaLnBrk="1" hangingPunct="1">
              <a:buFont typeface="Wingdings" pitchFamily="2" charset="2"/>
              <a:buChar char="§"/>
            </a:pPr>
            <a:r>
              <a:rPr lang="el-GR" altLang="el-GR" sz="2400" dirty="0" smtClean="0">
                <a:latin typeface="Calibri" pitchFamily="34" charset="0"/>
              </a:rPr>
              <a:t>εάν μεγαλώσει ο διασκελισμός και γίνουν λιγότερα βήματα , δηλαδή αν μειωθεί ο ρυθμός του βήματος.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2555947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l-GR" altLang="el-GR" dirty="0" smtClean="0">
                <a:latin typeface="Calibri" pitchFamily="34" charset="0"/>
              </a:rPr>
              <a:t>ΙΙ. </a:t>
            </a:r>
            <a:r>
              <a:rPr lang="el-GR" altLang="el-GR" sz="4000" dirty="0" smtClean="0">
                <a:latin typeface="Calibri" pitchFamily="34" charset="0"/>
              </a:rPr>
              <a:t>Χρήση Σκάλας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pic>
        <p:nvPicPr>
          <p:cNvPr id="9218" name="Picture 2" descr="http://upload.wikimedia.org/wikipedia/commons/4/4f/Muybridge_ascending_stair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0" y="1700808"/>
            <a:ext cx="6270968" cy="36724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1524000" y="5661248"/>
            <a:ext cx="6270968" cy="276999"/>
          </a:xfrm>
          <a:prstGeom prst="rect">
            <a:avLst/>
          </a:prstGeom>
          <a:ln>
            <a:noFill/>
          </a:ln>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Muybridge ascending </a:t>
            </a:r>
            <a:r>
              <a:rPr lang="en-US" sz="1200" dirty="0" smtClean="0">
                <a:latin typeface="+mn-lt"/>
                <a:hlinkClick r:id="rId4"/>
              </a:rPr>
              <a:t>stairs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u="sng" dirty="0" smtClean="0">
                <a:latin typeface="+mn-lt"/>
                <a:hlinkClick r:id="rId5" tooltip="User:MRW"/>
              </a:rPr>
              <a:t>MRW</a:t>
            </a:r>
            <a:r>
              <a:rPr lang="en-US" sz="1200" u="sng"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523839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r>
              <a:rPr lang="el-GR" altLang="el-GR" dirty="0" smtClean="0">
                <a:latin typeface="Calibri" pitchFamily="34" charset="0"/>
              </a:rPr>
              <a:t>Σκάλα -</a:t>
            </a:r>
            <a:r>
              <a:rPr lang="el-GR" altLang="el-GR" dirty="0" smtClean="0"/>
              <a:t> </a:t>
            </a:r>
            <a:r>
              <a:rPr lang="el-GR" altLang="el-GR" dirty="0" smtClean="0">
                <a:latin typeface="Calibri" pitchFamily="34" charset="0"/>
              </a:rPr>
              <a:t>Άνοδος</a:t>
            </a:r>
          </a:p>
        </p:txBody>
      </p:sp>
      <p:sp>
        <p:nvSpPr>
          <p:cNvPr id="2" name="Θέση περιεχομένου 1"/>
          <p:cNvSpPr>
            <a:spLocks noGrp="1"/>
          </p:cNvSpPr>
          <p:nvPr>
            <p:ph idx="1"/>
          </p:nvPr>
        </p:nvSpPr>
        <p:spPr/>
        <p:txBody>
          <a:bodyPr>
            <a:normAutofit lnSpcReduction="10000"/>
          </a:bodyPr>
          <a:lstStyle/>
          <a:p>
            <a:r>
              <a:rPr lang="el-GR" b="1" dirty="0"/>
              <a:t>Στην άνοδο στη σκάλα, το κέντρο </a:t>
            </a:r>
            <a:r>
              <a:rPr lang="el-GR" b="1" dirty="0" smtClean="0"/>
              <a:t>μάζας </a:t>
            </a:r>
            <a:r>
              <a:rPr lang="el-GR" b="1" dirty="0"/>
              <a:t>του σώματος μετατοπίζεται προς τα εμπρός.</a:t>
            </a:r>
          </a:p>
          <a:p>
            <a:r>
              <a:rPr lang="el-GR" dirty="0"/>
              <a:t>Τα δύο πόδια συνεργάζονται, ώστε να αναπτυχθεί η δύναμη, που απαιτείται για να ανεβεί το σώμα.</a:t>
            </a:r>
          </a:p>
          <a:p>
            <a:r>
              <a:rPr lang="el-GR" dirty="0"/>
              <a:t>Το πρώτο πόδι, το οποίο οδηγεί, ανασηκώνεται και τοποθετείται στο πρώτο </a:t>
            </a:r>
            <a:r>
              <a:rPr lang="el-GR" dirty="0" smtClean="0"/>
              <a:t>σκαλί για </a:t>
            </a:r>
            <a:r>
              <a:rPr lang="el-GR" dirty="0"/>
              <a:t>υποστήριξη. </a:t>
            </a:r>
          </a:p>
          <a:p>
            <a:r>
              <a:rPr lang="el-GR" dirty="0"/>
              <a:t>Το πίσω πόδι ανασηκώνεται και προωθείται εμπρός, τοποθετείται στο σκαλί, επάνω και εμπρός. </a:t>
            </a:r>
          </a:p>
          <a:p>
            <a:r>
              <a:rPr lang="el-GR" dirty="0"/>
              <a:t>Η αλληλουχία των κινήσεων επαναλαμβάνεται</a:t>
            </a:r>
            <a:r>
              <a:rPr lang="el-GR" dirty="0" smtClean="0"/>
              <a:t>.</a:t>
            </a:r>
            <a:r>
              <a:rPr lang="el-GR" altLang="el-GR" dirty="0" smtClean="0"/>
              <a:t> </a:t>
            </a:r>
          </a:p>
          <a:p>
            <a:r>
              <a:rPr lang="el-GR" altLang="el-GR" dirty="0" smtClean="0"/>
              <a:t>Τα μυϊκά συστήματα εργάζονται </a:t>
            </a:r>
            <a:r>
              <a:rPr lang="el-GR" altLang="el-GR" dirty="0" err="1" smtClean="0"/>
              <a:t>μειομετρικά</a:t>
            </a:r>
            <a:r>
              <a:rPr lang="el-GR" altLang="el-GR" dirty="0" smtClean="0"/>
              <a:t> - γίνεται </a:t>
            </a:r>
            <a:r>
              <a:rPr lang="el-GR" altLang="el-GR" dirty="0" smtClean="0">
                <a:latin typeface="Calibri" pitchFamily="34" charset="0"/>
              </a:rPr>
              <a:t>κατανάλωση ενέργειας.</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3296176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l-GR" altLang="el-GR" sz="4000" b="1" dirty="0" smtClean="0">
                <a:latin typeface="Calibri" pitchFamily="34" charset="0"/>
              </a:rPr>
              <a:t>Ι. Τρέξιμο</a:t>
            </a:r>
          </a:p>
        </p:txBody>
      </p:sp>
      <p:pic>
        <p:nvPicPr>
          <p:cNvPr id="6" name="Picture 4" descr="Runners, Silhouette, People, Running, Men, Boy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139788" y="1628800"/>
            <a:ext cx="6864424" cy="3432212"/>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
        <p:nvSpPr>
          <p:cNvPr id="8" name="Ορθογώνιο 7"/>
          <p:cNvSpPr/>
          <p:nvPr/>
        </p:nvSpPr>
        <p:spPr>
          <a:xfrm>
            <a:off x="2771800" y="5085184"/>
            <a:ext cx="410069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solidFill>
                  <a:prstClr val="black"/>
                </a:solidFill>
                <a:latin typeface="+mn-lt"/>
                <a:hlinkClick r:id="rId4"/>
              </a:rPr>
              <a:t>runners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a:rPr>
              <a:t>Nemo</a:t>
            </a:r>
            <a:r>
              <a:rPr lang="en-US"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008900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r>
              <a:rPr lang="el-GR" altLang="el-GR" dirty="0" smtClean="0">
                <a:latin typeface="+mn-lt"/>
              </a:rPr>
              <a:t>Σκάλα - Κάθοδος</a:t>
            </a:r>
          </a:p>
        </p:txBody>
      </p:sp>
      <p:sp>
        <p:nvSpPr>
          <p:cNvPr id="2" name="Θέση περιεχομένου 1"/>
          <p:cNvSpPr>
            <a:spLocks noGrp="1"/>
          </p:cNvSpPr>
          <p:nvPr>
            <p:ph idx="1"/>
          </p:nvPr>
        </p:nvSpPr>
        <p:spPr/>
        <p:txBody>
          <a:bodyPr>
            <a:normAutofit lnSpcReduction="10000"/>
          </a:bodyPr>
          <a:lstStyle/>
          <a:p>
            <a:r>
              <a:rPr lang="el-GR" b="1" dirty="0"/>
              <a:t>Στην κάθοδο της σκάλας το κέντρο </a:t>
            </a:r>
            <a:r>
              <a:rPr lang="el-GR" b="1" dirty="0" smtClean="0"/>
              <a:t>μάζας </a:t>
            </a:r>
            <a:r>
              <a:rPr lang="el-GR" b="1" dirty="0"/>
              <a:t>του σώματος παραμένει πίσω</a:t>
            </a:r>
            <a:r>
              <a:rPr lang="el-GR" b="1" dirty="0" smtClean="0"/>
              <a:t>.</a:t>
            </a:r>
          </a:p>
          <a:p>
            <a:r>
              <a:rPr lang="el-GR" dirty="0" smtClean="0"/>
              <a:t>Τα δύο πόδια συνεργάζονται, ώστε να ελεγχθεί η μετακίνηση του σώματος, του κέντρου μάζας, προς τα κάτω.</a:t>
            </a:r>
            <a:endParaRPr lang="el-GR" b="1" dirty="0"/>
          </a:p>
          <a:p>
            <a:r>
              <a:rPr lang="el-GR" dirty="0" smtClean="0"/>
              <a:t>Το κάτω άκρο, που προπορεύεται, τοποθετείται εμπρός, στο παρακάτω σκαλί, για στήριξη με το εμπρός τμήμα του πέλματος.</a:t>
            </a:r>
          </a:p>
          <a:p>
            <a:r>
              <a:rPr lang="el-GR" dirty="0" smtClean="0"/>
              <a:t>Το </a:t>
            </a:r>
            <a:r>
              <a:rPr lang="el-GR" dirty="0"/>
              <a:t>πίσω </a:t>
            </a:r>
            <a:r>
              <a:rPr lang="el-GR" dirty="0" smtClean="0"/>
              <a:t>πόδι ανασηκώνεται, </a:t>
            </a:r>
            <a:r>
              <a:rPr lang="el-GR" dirty="0"/>
              <a:t>αιωρείται εμπρός και χαμηλώνει στο επόμενο σκαλί. </a:t>
            </a:r>
            <a:endParaRPr lang="el-GR" dirty="0" smtClean="0"/>
          </a:p>
          <a:p>
            <a:r>
              <a:rPr lang="el-GR" altLang="el-GR" dirty="0" smtClean="0">
                <a:latin typeface="Calibri" pitchFamily="34" charset="0"/>
              </a:rPr>
              <a:t>Τα μυϊκά συστήματα, που εργάσθηκαν κατά την άνοδο, τώρα εργάζονται </a:t>
            </a:r>
            <a:r>
              <a:rPr lang="el-GR" altLang="el-GR" dirty="0" err="1" smtClean="0">
                <a:latin typeface="Calibri" pitchFamily="34" charset="0"/>
              </a:rPr>
              <a:t>πλειομετρικά</a:t>
            </a:r>
            <a:r>
              <a:rPr lang="el-GR" altLang="el-GR" dirty="0" smtClean="0">
                <a:latin typeface="Calibri" pitchFamily="34" charset="0"/>
              </a:rPr>
              <a:t> - γίνεται απορρόφηση ενέργειας.</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125397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Τίτλος"/>
          <p:cNvSpPr>
            <a:spLocks noGrp="1"/>
          </p:cNvSpPr>
          <p:nvPr>
            <p:ph type="title"/>
          </p:nvPr>
        </p:nvSpPr>
        <p:spPr/>
        <p:txBody>
          <a:bodyPr/>
          <a:lstStyle/>
          <a:p>
            <a:r>
              <a:rPr lang="el-GR" altLang="el-GR" sz="4000" dirty="0" smtClean="0">
                <a:latin typeface="Calibri" pitchFamily="34" charset="0"/>
              </a:rPr>
              <a:t>Άνοδος - Κάθοδος </a:t>
            </a:r>
            <a:r>
              <a:rPr lang="el-GR" altLang="el-GR" sz="3200" b="0" dirty="0" smtClean="0">
                <a:latin typeface="Calibri" pitchFamily="34" charset="0"/>
              </a:rPr>
              <a:t>1/2</a:t>
            </a:r>
          </a:p>
        </p:txBody>
      </p:sp>
      <p:sp>
        <p:nvSpPr>
          <p:cNvPr id="100355" name="Rectangle 3"/>
          <p:cNvSpPr>
            <a:spLocks noGrp="1" noChangeArrowheads="1"/>
          </p:cNvSpPr>
          <p:nvPr>
            <p:ph idx="1"/>
          </p:nvPr>
        </p:nvSpPr>
        <p:spPr>
          <a:xfrm>
            <a:off x="457200" y="1052736"/>
            <a:ext cx="8229600" cy="5040560"/>
          </a:xfrm>
        </p:spPr>
        <p:txBody>
          <a:bodyPr>
            <a:noAutofit/>
          </a:bodyPr>
          <a:lstStyle/>
          <a:p>
            <a:pPr marL="0" indent="0">
              <a:lnSpc>
                <a:spcPct val="110000"/>
              </a:lnSpc>
              <a:buNone/>
            </a:pPr>
            <a:r>
              <a:rPr lang="el-GR" altLang="el-GR" b="1" dirty="0" smtClean="0">
                <a:latin typeface="Calibri" pitchFamily="34" charset="0"/>
              </a:rPr>
              <a:t>   Άνοδος </a:t>
            </a:r>
          </a:p>
          <a:p>
            <a:pPr>
              <a:lnSpc>
                <a:spcPct val="110000"/>
              </a:lnSpc>
            </a:pPr>
            <a:r>
              <a:rPr lang="el-GR" altLang="el-GR" b="1" dirty="0" smtClean="0">
                <a:latin typeface="Calibri" pitchFamily="34" charset="0"/>
              </a:rPr>
              <a:t>Περίοδος Στήριξης-</a:t>
            </a:r>
            <a:r>
              <a:rPr lang="el-GR" altLang="el-GR" b="1" dirty="0" smtClean="0"/>
              <a:t> 64%</a:t>
            </a:r>
            <a:endParaRPr lang="el-GR" altLang="el-GR" b="1" dirty="0" smtClean="0">
              <a:latin typeface="Calibri" pitchFamily="34" charset="0"/>
            </a:endParaRPr>
          </a:p>
          <a:p>
            <a:pPr>
              <a:lnSpc>
                <a:spcPct val="110000"/>
              </a:lnSpc>
              <a:buFontTx/>
              <a:buNone/>
            </a:pPr>
            <a:r>
              <a:rPr lang="el-GR" altLang="el-GR" dirty="0" smtClean="0">
                <a:latin typeface="Calibri" pitchFamily="34" charset="0"/>
              </a:rPr>
              <a:t>   Φάσεις</a:t>
            </a:r>
            <a:r>
              <a:rPr lang="en-US" altLang="el-GR" dirty="0" smtClean="0">
                <a:latin typeface="Calibri" pitchFamily="34" charset="0"/>
              </a:rPr>
              <a:t>:</a:t>
            </a:r>
            <a:endParaRPr lang="el-GR" altLang="el-GR" dirty="0" smtClean="0">
              <a:latin typeface="Calibri" pitchFamily="34" charset="0"/>
            </a:endParaRPr>
          </a:p>
          <a:p>
            <a:pPr>
              <a:lnSpc>
                <a:spcPct val="110000"/>
              </a:lnSpc>
              <a:buFont typeface="Wingdings" pitchFamily="2" charset="2"/>
              <a:buChar char="§"/>
            </a:pPr>
            <a:r>
              <a:rPr lang="el-GR" altLang="el-GR" dirty="0" smtClean="0">
                <a:latin typeface="Calibri" pitchFamily="34" charset="0"/>
              </a:rPr>
              <a:t>Αποδοχή βάρους.</a:t>
            </a:r>
          </a:p>
          <a:p>
            <a:pPr>
              <a:lnSpc>
                <a:spcPct val="110000"/>
              </a:lnSpc>
              <a:buFont typeface="Wingdings" pitchFamily="2" charset="2"/>
              <a:buChar char="§"/>
            </a:pPr>
            <a:r>
              <a:rPr lang="el-GR" altLang="el-GR" dirty="0" smtClean="0">
                <a:latin typeface="Calibri" pitchFamily="34" charset="0"/>
              </a:rPr>
              <a:t>Ανύψωση.</a:t>
            </a:r>
          </a:p>
          <a:p>
            <a:pPr>
              <a:lnSpc>
                <a:spcPct val="110000"/>
              </a:lnSpc>
              <a:buFont typeface="Wingdings" pitchFamily="2" charset="2"/>
              <a:buChar char="§"/>
            </a:pPr>
            <a:r>
              <a:rPr lang="el-GR" altLang="el-GR" dirty="0" smtClean="0">
                <a:latin typeface="Calibri" pitchFamily="34" charset="0"/>
              </a:rPr>
              <a:t>Προώθηση.</a:t>
            </a:r>
          </a:p>
          <a:p>
            <a:pPr>
              <a:lnSpc>
                <a:spcPct val="110000"/>
              </a:lnSpc>
            </a:pPr>
            <a:r>
              <a:rPr lang="el-GR" altLang="el-GR" b="1" dirty="0" smtClean="0">
                <a:latin typeface="Calibri" pitchFamily="34" charset="0"/>
              </a:rPr>
              <a:t>Περίοδος Αιώρησης</a:t>
            </a:r>
            <a:r>
              <a:rPr lang="el-GR" altLang="el-GR" b="1" dirty="0" smtClean="0"/>
              <a:t> -36%</a:t>
            </a:r>
            <a:endParaRPr lang="el-GR" altLang="el-GR" b="1" dirty="0" smtClean="0">
              <a:latin typeface="Calibri" pitchFamily="34" charset="0"/>
            </a:endParaRPr>
          </a:p>
          <a:p>
            <a:pPr>
              <a:lnSpc>
                <a:spcPct val="110000"/>
              </a:lnSpc>
              <a:buFontTx/>
              <a:buNone/>
            </a:pPr>
            <a:r>
              <a:rPr lang="el-GR" altLang="el-GR" dirty="0" smtClean="0">
                <a:latin typeface="Calibri" pitchFamily="34" charset="0"/>
              </a:rPr>
              <a:t>   Φάσεις</a:t>
            </a:r>
            <a:r>
              <a:rPr lang="en-US" altLang="el-GR" dirty="0" smtClean="0">
                <a:latin typeface="Calibri" pitchFamily="34" charset="0"/>
              </a:rPr>
              <a:t>:</a:t>
            </a:r>
            <a:endParaRPr lang="el-GR" altLang="el-GR" dirty="0" smtClean="0">
              <a:latin typeface="Calibri" pitchFamily="34" charset="0"/>
            </a:endParaRPr>
          </a:p>
          <a:p>
            <a:pPr>
              <a:lnSpc>
                <a:spcPct val="110000"/>
              </a:lnSpc>
              <a:buFont typeface="Wingdings" pitchFamily="2" charset="2"/>
              <a:buChar char="§"/>
            </a:pPr>
            <a:r>
              <a:rPr lang="el-GR" altLang="el-GR" dirty="0" smtClean="0">
                <a:latin typeface="Calibri" pitchFamily="34" charset="0"/>
              </a:rPr>
              <a:t>Αποκόλληση του άκρου.</a:t>
            </a:r>
          </a:p>
          <a:p>
            <a:pPr>
              <a:lnSpc>
                <a:spcPct val="110000"/>
              </a:lnSpc>
              <a:buFont typeface="Wingdings" pitchFamily="2" charset="2"/>
              <a:buChar char="§"/>
            </a:pPr>
            <a:r>
              <a:rPr lang="el-GR" altLang="el-GR" dirty="0" smtClean="0">
                <a:latin typeface="Calibri" pitchFamily="34" charset="0"/>
              </a:rPr>
              <a:t>Επανατοποθέτηση του άκρου.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
        <p:nvSpPr>
          <p:cNvPr id="100356" name="2 - Θέση περιεχομένου"/>
          <p:cNvSpPr txBox="1">
            <a:spLocks/>
          </p:cNvSpPr>
          <p:nvPr/>
        </p:nvSpPr>
        <p:spPr bwMode="auto">
          <a:xfrm>
            <a:off x="5076056" y="1052736"/>
            <a:ext cx="3744789"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marL="0" indent="0">
              <a:lnSpc>
                <a:spcPct val="110000"/>
              </a:lnSpc>
              <a:spcBef>
                <a:spcPts val="1200"/>
              </a:spcBef>
            </a:pPr>
            <a:r>
              <a:rPr lang="el-GR" altLang="el-GR" sz="2400" b="1" dirty="0" smtClean="0">
                <a:solidFill>
                  <a:prstClr val="black"/>
                </a:solidFill>
              </a:rPr>
              <a:t>   Κάθοδος </a:t>
            </a:r>
          </a:p>
          <a:p>
            <a:pPr>
              <a:lnSpc>
                <a:spcPct val="110000"/>
              </a:lnSpc>
              <a:spcBef>
                <a:spcPts val="1200"/>
              </a:spcBef>
              <a:buFont typeface="Wingdings" pitchFamily="2" charset="2"/>
              <a:buChar char="Ø"/>
            </a:pPr>
            <a:r>
              <a:rPr lang="el-GR" altLang="el-GR" sz="2400" b="1" dirty="0" smtClean="0">
                <a:solidFill>
                  <a:prstClr val="black"/>
                </a:solidFill>
              </a:rPr>
              <a:t>Περίοδος Αιώρησης </a:t>
            </a:r>
          </a:p>
          <a:p>
            <a:pPr>
              <a:lnSpc>
                <a:spcPct val="110000"/>
              </a:lnSpc>
              <a:spcBef>
                <a:spcPts val="1200"/>
              </a:spcBef>
            </a:pPr>
            <a:r>
              <a:rPr lang="el-GR" altLang="el-GR" sz="2400" b="1" dirty="0" smtClean="0">
                <a:solidFill>
                  <a:prstClr val="black"/>
                </a:solidFill>
              </a:rPr>
              <a:t>   </a:t>
            </a:r>
            <a:r>
              <a:rPr lang="el-GR" altLang="el-GR" sz="2400" dirty="0" smtClean="0">
                <a:solidFill>
                  <a:prstClr val="black"/>
                </a:solidFill>
              </a:rPr>
              <a:t>Φάσεις</a:t>
            </a:r>
            <a:r>
              <a:rPr lang="en-US" altLang="el-GR" sz="2400" dirty="0" smtClean="0">
                <a:solidFill>
                  <a:prstClr val="black"/>
                </a:solidFill>
              </a:rPr>
              <a:t>:</a:t>
            </a:r>
            <a:endParaRPr lang="el-GR" altLang="el-GR" sz="2400" dirty="0" smtClean="0">
              <a:solidFill>
                <a:prstClr val="black"/>
              </a:solidFill>
            </a:endParaRPr>
          </a:p>
          <a:p>
            <a:pPr>
              <a:lnSpc>
                <a:spcPct val="110000"/>
              </a:lnSpc>
              <a:spcBef>
                <a:spcPts val="1200"/>
              </a:spcBef>
              <a:buFont typeface="Wingdings" pitchFamily="2" charset="2"/>
              <a:buChar char="§"/>
            </a:pPr>
            <a:r>
              <a:rPr lang="el-GR" altLang="el-GR" sz="2400" dirty="0" smtClean="0">
                <a:solidFill>
                  <a:prstClr val="black"/>
                </a:solidFill>
              </a:rPr>
              <a:t>Αποκόλληση </a:t>
            </a:r>
            <a:r>
              <a:rPr lang="el-GR" altLang="el-GR" sz="2400" dirty="0">
                <a:solidFill>
                  <a:prstClr val="black"/>
                </a:solidFill>
              </a:rPr>
              <a:t>του </a:t>
            </a:r>
            <a:r>
              <a:rPr lang="el-GR" altLang="el-GR" sz="2400" dirty="0" smtClean="0">
                <a:solidFill>
                  <a:prstClr val="black"/>
                </a:solidFill>
              </a:rPr>
              <a:t>άκρου. </a:t>
            </a:r>
            <a:endParaRPr lang="el-GR" altLang="el-GR" sz="2400" dirty="0">
              <a:solidFill>
                <a:prstClr val="black"/>
              </a:solidFill>
            </a:endParaRPr>
          </a:p>
          <a:p>
            <a:pPr>
              <a:lnSpc>
                <a:spcPct val="110000"/>
              </a:lnSpc>
              <a:spcBef>
                <a:spcPts val="1200"/>
              </a:spcBef>
              <a:buFont typeface="Wingdings" pitchFamily="2" charset="2"/>
              <a:buChar char="§"/>
            </a:pPr>
            <a:r>
              <a:rPr lang="el-GR" altLang="el-GR" sz="2400" dirty="0">
                <a:solidFill>
                  <a:prstClr val="black"/>
                </a:solidFill>
              </a:rPr>
              <a:t>Τοποθέτηση του </a:t>
            </a:r>
            <a:r>
              <a:rPr lang="el-GR" altLang="el-GR" sz="2400" dirty="0" smtClean="0">
                <a:solidFill>
                  <a:prstClr val="black"/>
                </a:solidFill>
              </a:rPr>
              <a:t>άκρου.</a:t>
            </a:r>
            <a:endParaRPr lang="el-GR" altLang="el-GR" sz="2400" dirty="0">
              <a:solidFill>
                <a:prstClr val="black"/>
              </a:solidFill>
            </a:endParaRPr>
          </a:p>
          <a:p>
            <a:pPr>
              <a:lnSpc>
                <a:spcPct val="110000"/>
              </a:lnSpc>
              <a:spcBef>
                <a:spcPts val="1200"/>
              </a:spcBef>
              <a:buFont typeface="Wingdings" pitchFamily="2" charset="2"/>
              <a:buChar char="Ø"/>
            </a:pPr>
            <a:r>
              <a:rPr lang="el-GR" altLang="el-GR" sz="2400" b="1" dirty="0">
                <a:solidFill>
                  <a:prstClr val="black"/>
                </a:solidFill>
              </a:rPr>
              <a:t>Περίοδος Στήριξης</a:t>
            </a:r>
          </a:p>
          <a:p>
            <a:pPr>
              <a:lnSpc>
                <a:spcPct val="110000"/>
              </a:lnSpc>
              <a:spcBef>
                <a:spcPts val="1200"/>
              </a:spcBef>
            </a:pPr>
            <a:r>
              <a:rPr lang="el-GR" altLang="el-GR" sz="2400" dirty="0" smtClean="0">
                <a:solidFill>
                  <a:prstClr val="black"/>
                </a:solidFill>
              </a:rPr>
              <a:t>   Φάσεις</a:t>
            </a:r>
            <a:r>
              <a:rPr lang="en-US" altLang="el-GR" sz="2400" dirty="0">
                <a:solidFill>
                  <a:prstClr val="black"/>
                </a:solidFill>
              </a:rPr>
              <a:t>:</a:t>
            </a:r>
            <a:endParaRPr lang="el-GR" altLang="el-GR" sz="2400" dirty="0">
              <a:solidFill>
                <a:prstClr val="black"/>
              </a:solidFill>
            </a:endParaRPr>
          </a:p>
          <a:p>
            <a:pPr>
              <a:lnSpc>
                <a:spcPct val="110000"/>
              </a:lnSpc>
              <a:spcBef>
                <a:spcPts val="1200"/>
              </a:spcBef>
              <a:buFont typeface="Wingdings" pitchFamily="2" charset="2"/>
              <a:buChar char="§"/>
            </a:pPr>
            <a:r>
              <a:rPr lang="el-GR" altLang="el-GR" sz="2400" dirty="0">
                <a:solidFill>
                  <a:prstClr val="black"/>
                </a:solidFill>
              </a:rPr>
              <a:t>Αποδοχή </a:t>
            </a:r>
            <a:r>
              <a:rPr lang="el-GR" altLang="el-GR" sz="2400" dirty="0" smtClean="0">
                <a:solidFill>
                  <a:prstClr val="black"/>
                </a:solidFill>
              </a:rPr>
              <a:t>βάρους. </a:t>
            </a:r>
            <a:endParaRPr lang="el-GR" altLang="el-GR" sz="2400" dirty="0">
              <a:solidFill>
                <a:prstClr val="black"/>
              </a:solidFill>
            </a:endParaRPr>
          </a:p>
          <a:p>
            <a:pPr>
              <a:lnSpc>
                <a:spcPct val="110000"/>
              </a:lnSpc>
              <a:spcBef>
                <a:spcPts val="1200"/>
              </a:spcBef>
              <a:buFont typeface="Wingdings" pitchFamily="2" charset="2"/>
              <a:buChar char="§"/>
            </a:pPr>
            <a:r>
              <a:rPr lang="el-GR" altLang="el-GR" sz="2400" dirty="0" smtClean="0">
                <a:solidFill>
                  <a:prstClr val="black"/>
                </a:solidFill>
              </a:rPr>
              <a:t>Ανύψωση.</a:t>
            </a:r>
            <a:endParaRPr lang="el-GR" altLang="el-GR" sz="2400" dirty="0">
              <a:solidFill>
                <a:prstClr val="black"/>
              </a:solidFill>
            </a:endParaRPr>
          </a:p>
          <a:p>
            <a:pPr>
              <a:lnSpc>
                <a:spcPct val="110000"/>
              </a:lnSpc>
              <a:spcBef>
                <a:spcPts val="1200"/>
              </a:spcBef>
              <a:buFont typeface="Wingdings" pitchFamily="2" charset="2"/>
              <a:buChar char="§"/>
            </a:pPr>
            <a:r>
              <a:rPr lang="el-GR" altLang="el-GR" sz="2400" dirty="0" smtClean="0">
                <a:solidFill>
                  <a:prstClr val="black"/>
                </a:solidFill>
              </a:rPr>
              <a:t>Προώθηση.</a:t>
            </a:r>
            <a:endParaRPr lang="el-GR" altLang="el-GR" sz="2400" dirty="0">
              <a:solidFill>
                <a:prstClr val="black"/>
              </a:solidFill>
            </a:endParaRPr>
          </a:p>
        </p:txBody>
      </p:sp>
      <p:cxnSp>
        <p:nvCxnSpPr>
          <p:cNvPr id="3" name="Ευθεία γραμμή σύνδεσης 2"/>
          <p:cNvCxnSpPr/>
          <p:nvPr/>
        </p:nvCxnSpPr>
        <p:spPr>
          <a:xfrm>
            <a:off x="4716016" y="1196752"/>
            <a:ext cx="0" cy="518457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268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5"/>
          <p:cNvSpPr>
            <a:spLocks noGrp="1" noChangeArrowheads="1"/>
          </p:cNvSpPr>
          <p:nvPr>
            <p:ph type="title"/>
          </p:nvPr>
        </p:nvSpPr>
        <p:spPr/>
        <p:txBody>
          <a:bodyPr/>
          <a:lstStyle/>
          <a:p>
            <a:r>
              <a:rPr lang="el-GR" altLang="el-GR" sz="4000" dirty="0" smtClean="0">
                <a:latin typeface="Calibri" pitchFamily="34" charset="0"/>
              </a:rPr>
              <a:t>Κινητικότητα Αρθρώσεων</a:t>
            </a:r>
          </a:p>
        </p:txBody>
      </p:sp>
      <p:sp>
        <p:nvSpPr>
          <p:cNvPr id="102402" name="Rectangle 3"/>
          <p:cNvSpPr>
            <a:spLocks noGrp="1" noChangeArrowheads="1"/>
          </p:cNvSpPr>
          <p:nvPr>
            <p:ph idx="1"/>
          </p:nvPr>
        </p:nvSpPr>
        <p:spPr/>
        <p:txBody>
          <a:bodyPr>
            <a:noAutofit/>
          </a:bodyPr>
          <a:lstStyle/>
          <a:p>
            <a:pPr marL="0" indent="0">
              <a:buFontTx/>
              <a:buNone/>
            </a:pPr>
            <a:r>
              <a:rPr lang="el-GR" altLang="el-GR" dirty="0" smtClean="0">
                <a:latin typeface="Calibri" pitchFamily="34" charset="0"/>
              </a:rPr>
              <a:t>Οι αρθρώσεις των κάτω άκρων κατά την κίνηση στη σκάλα στο </a:t>
            </a:r>
            <a:r>
              <a:rPr lang="el-GR" altLang="el-GR" dirty="0" err="1" smtClean="0">
                <a:latin typeface="Calibri" pitchFamily="34" charset="0"/>
              </a:rPr>
              <a:t>προσθιοπίσθιο</a:t>
            </a:r>
            <a:r>
              <a:rPr lang="el-GR" altLang="el-GR" dirty="0" smtClean="0">
                <a:latin typeface="Calibri" pitchFamily="34" charset="0"/>
              </a:rPr>
              <a:t> επίπεδο αναπτύσσουν τις παρακάτω τροχιές</a:t>
            </a:r>
            <a:r>
              <a:rPr lang="en-US" altLang="el-GR" dirty="0" smtClean="0">
                <a:latin typeface="Calibri" pitchFamily="34" charset="0"/>
              </a:rPr>
              <a:t>: </a:t>
            </a:r>
            <a:endParaRPr lang="el-GR" altLang="el-GR" dirty="0" smtClean="0">
              <a:latin typeface="Calibri" pitchFamily="34" charset="0"/>
            </a:endParaRPr>
          </a:p>
          <a:p>
            <a:pPr>
              <a:buFont typeface="Wingdings" pitchFamily="2" charset="2"/>
              <a:buChar char="Ø"/>
            </a:pPr>
            <a:r>
              <a:rPr lang="el-GR" altLang="el-GR" b="1" dirty="0" smtClean="0">
                <a:latin typeface="Calibri" pitchFamily="34" charset="0"/>
              </a:rPr>
              <a:t>Κατά την άνοδο </a:t>
            </a:r>
            <a:r>
              <a:rPr lang="en-US" altLang="el-GR" b="1" dirty="0" smtClean="0">
                <a:latin typeface="Calibri" pitchFamily="34" charset="0"/>
              </a:rPr>
              <a:t>: </a:t>
            </a:r>
            <a:endParaRPr lang="el-GR" altLang="el-GR" b="1" dirty="0" smtClean="0">
              <a:latin typeface="Calibri" pitchFamily="34" charset="0"/>
            </a:endParaRPr>
          </a:p>
          <a:p>
            <a:pPr lvl="1">
              <a:buFont typeface="Wingdings" pitchFamily="2" charset="2"/>
              <a:buChar char="§"/>
            </a:pPr>
            <a:r>
              <a:rPr lang="el-GR" altLang="el-GR" dirty="0" smtClean="0">
                <a:latin typeface="Calibri" pitchFamily="34" charset="0"/>
              </a:rPr>
              <a:t>το ισχίο μεταξύ 10 και 70 μοίρες,</a:t>
            </a:r>
          </a:p>
          <a:p>
            <a:pPr lvl="1">
              <a:buFont typeface="Wingdings" pitchFamily="2" charset="2"/>
              <a:buChar char="§"/>
            </a:pPr>
            <a:r>
              <a:rPr lang="el-GR" altLang="el-GR" dirty="0" smtClean="0">
                <a:latin typeface="Calibri" pitchFamily="34" charset="0"/>
              </a:rPr>
              <a:t>το γόνατο μεταξύ 20 και 90 μοίρες,</a:t>
            </a:r>
          </a:p>
          <a:p>
            <a:pPr lvl="1">
              <a:buFont typeface="Wingdings" pitchFamily="2" charset="2"/>
              <a:buChar char="§"/>
            </a:pPr>
            <a:r>
              <a:rPr lang="el-GR" altLang="el-GR" dirty="0" smtClean="0">
                <a:latin typeface="Calibri" pitchFamily="34" charset="0"/>
              </a:rPr>
              <a:t>η </a:t>
            </a:r>
            <a:r>
              <a:rPr lang="el-GR" altLang="el-GR" dirty="0" err="1" smtClean="0">
                <a:latin typeface="Calibri" pitchFamily="34" charset="0"/>
              </a:rPr>
              <a:t>ποδοκνημική</a:t>
            </a:r>
            <a:r>
              <a:rPr lang="el-GR" altLang="el-GR" dirty="0" smtClean="0">
                <a:latin typeface="Calibri" pitchFamily="34" charset="0"/>
              </a:rPr>
              <a:t> μεταξύ 25 και 20 μοίρες.</a:t>
            </a:r>
          </a:p>
          <a:p>
            <a:pPr>
              <a:buFont typeface="Wingdings" pitchFamily="2" charset="2"/>
              <a:buChar char="Ø"/>
            </a:pPr>
            <a:r>
              <a:rPr lang="el-GR" altLang="el-GR" b="1" dirty="0" smtClean="0">
                <a:latin typeface="Calibri" pitchFamily="34" charset="0"/>
              </a:rPr>
              <a:t>Κατά την κάθοδο </a:t>
            </a:r>
            <a:r>
              <a:rPr lang="el-GR" altLang="el-GR" dirty="0" smtClean="0">
                <a:latin typeface="Calibri" pitchFamily="34" charset="0"/>
              </a:rPr>
              <a:t>η τροχιά κίνησης είναι μικρότερη </a:t>
            </a:r>
            <a:r>
              <a:rPr lang="en-US" altLang="el-GR" dirty="0" smtClean="0">
                <a:latin typeface="Calibri" pitchFamily="34" charset="0"/>
              </a:rPr>
              <a:t>:</a:t>
            </a:r>
            <a:r>
              <a:rPr lang="el-GR" altLang="el-GR" dirty="0" smtClean="0">
                <a:latin typeface="Calibri" pitchFamily="34" charset="0"/>
              </a:rPr>
              <a:t> </a:t>
            </a:r>
          </a:p>
          <a:p>
            <a:pPr lvl="1">
              <a:buFont typeface="Wingdings" pitchFamily="2" charset="2"/>
              <a:buChar char="§"/>
            </a:pPr>
            <a:r>
              <a:rPr lang="el-GR" altLang="el-GR" dirty="0" smtClean="0">
                <a:latin typeface="Calibri" pitchFamily="34" charset="0"/>
              </a:rPr>
              <a:t>το ισχίο μεταξύ 20 και 50 μοίρες,</a:t>
            </a:r>
          </a:p>
          <a:p>
            <a:pPr lvl="1">
              <a:buFont typeface="Wingdings" pitchFamily="2" charset="2"/>
              <a:buChar char="§"/>
            </a:pPr>
            <a:r>
              <a:rPr lang="el-GR" altLang="el-GR" dirty="0" smtClean="0">
                <a:latin typeface="Calibri" pitchFamily="34" charset="0"/>
              </a:rPr>
              <a:t>το γόνατο μεταξύ 10 και 100 μοίρες,</a:t>
            </a:r>
          </a:p>
          <a:p>
            <a:pPr lvl="1">
              <a:buFont typeface="Wingdings" pitchFamily="2" charset="2"/>
              <a:buChar char="§"/>
            </a:pPr>
            <a:r>
              <a:rPr lang="el-GR" altLang="el-GR" dirty="0" smtClean="0">
                <a:latin typeface="Calibri" pitchFamily="34" charset="0"/>
              </a:rPr>
              <a:t>η </a:t>
            </a:r>
            <a:r>
              <a:rPr lang="el-GR" altLang="el-GR" dirty="0" err="1" smtClean="0">
                <a:latin typeface="Calibri" pitchFamily="34" charset="0"/>
              </a:rPr>
              <a:t>ποδοκνημική</a:t>
            </a:r>
            <a:r>
              <a:rPr lang="el-GR" altLang="el-GR" dirty="0" smtClean="0">
                <a:latin typeface="Calibri" pitchFamily="34" charset="0"/>
              </a:rPr>
              <a:t> μεταξύ 25 και 15 μοίρες.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2919460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Άνοδος, γόνατο</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pic>
        <p:nvPicPr>
          <p:cNvPr id="5" name="Picture 4" descr="C:\Users\fkaram2\Desktop\3.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4761" t="19260" r="18575" b="17811"/>
          <a:stretch/>
        </p:blipFill>
        <p:spPr bwMode="auto">
          <a:xfrm>
            <a:off x="827584" y="1196752"/>
            <a:ext cx="3812188" cy="518457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7" name="6 - Ορθογώνιο"/>
          <p:cNvSpPr/>
          <p:nvPr/>
        </p:nvSpPr>
        <p:spPr>
          <a:xfrm>
            <a:off x="4860032" y="1268760"/>
            <a:ext cx="3816424" cy="3785652"/>
          </a:xfrm>
          <a:prstGeom prst="rect">
            <a:avLst/>
          </a:prstGeom>
        </p:spPr>
        <p:txBody>
          <a:bodyPr wrap="square">
            <a:spAutoFit/>
          </a:bodyPr>
          <a:lstStyle/>
          <a:p>
            <a:pPr marL="342900" indent="-342900">
              <a:buFont typeface="Wingdings" panose="05000000000000000000" pitchFamily="2" charset="2"/>
              <a:buChar char="Ø"/>
            </a:pPr>
            <a:r>
              <a:rPr lang="el-GR" altLang="el-GR" sz="2400" dirty="0" smtClean="0">
                <a:solidFill>
                  <a:prstClr val="black"/>
                </a:solidFill>
                <a:latin typeface="Calibri" pitchFamily="34" charset="0"/>
              </a:rPr>
              <a:t>Το επίκεντρο της φόρτισης εντοπίζεται στα μετατάρσια.</a:t>
            </a:r>
          </a:p>
          <a:p>
            <a:pPr marL="342900" indent="-342900">
              <a:buFont typeface="Wingdings" panose="05000000000000000000" pitchFamily="2" charset="2"/>
              <a:buChar char="Ø"/>
            </a:pPr>
            <a:r>
              <a:rPr lang="el-GR" altLang="el-GR" sz="2400" dirty="0" smtClean="0">
                <a:solidFill>
                  <a:prstClr val="black"/>
                </a:solidFill>
                <a:latin typeface="Calibri" pitchFamily="34" charset="0"/>
              </a:rPr>
              <a:t>Στην άρθρωση του γόνατος αναπτύσσεται αντίδραση που σχετίζεται με το βάρος του σώματος και εξαρτάται από την τροχιά της κάμψης του γόνατος  </a:t>
            </a:r>
            <a:endParaRPr lang="el-GR" sz="2400" dirty="0">
              <a:solidFill>
                <a:prstClr val="black"/>
              </a:solidFill>
            </a:endParaRPr>
          </a:p>
        </p:txBody>
      </p:sp>
      <p:sp>
        <p:nvSpPr>
          <p:cNvPr id="3" name="Ορθογώνιο 2"/>
          <p:cNvSpPr/>
          <p:nvPr/>
        </p:nvSpPr>
        <p:spPr>
          <a:xfrm>
            <a:off x="4716016" y="5792489"/>
            <a:ext cx="4104456" cy="646331"/>
          </a:xfrm>
          <a:prstGeom prst="rect">
            <a:avLst/>
          </a:prstGeom>
        </p:spPr>
        <p:txBody>
          <a:bodyPr wrap="square">
            <a:spAutoFit/>
          </a:bodyPr>
          <a:lstStyle/>
          <a:p>
            <a:r>
              <a:rPr lang="en-US" sz="1200" dirty="0">
                <a:latin typeface="+mn-lt"/>
              </a:rPr>
              <a:t>© 8 </a:t>
            </a:r>
            <a:r>
              <a:rPr lang="en-US" sz="1200" dirty="0" err="1">
                <a:latin typeface="+mn-lt"/>
              </a:rPr>
              <a:t>Ιουλ</a:t>
            </a:r>
            <a:r>
              <a:rPr lang="en-US" sz="1200" dirty="0">
                <a:latin typeface="+mn-lt"/>
              </a:rPr>
              <a:t> 2009 Benjamin S. Kelley. </a:t>
            </a:r>
            <a:r>
              <a:rPr lang="en-US" sz="1200" dirty="0">
                <a:latin typeface="+mn-lt"/>
                <a:hlinkClick r:id="rId4"/>
              </a:rPr>
              <a:t>Textbook content </a:t>
            </a:r>
            <a:r>
              <a:rPr lang="en-US" sz="1200" dirty="0">
                <a:latin typeface="+mn-lt"/>
              </a:rPr>
              <a:t>produced by Benjamin S. Kelley is licensed under a </a:t>
            </a:r>
            <a:r>
              <a:rPr lang="en-US" sz="1200" dirty="0">
                <a:latin typeface="+mn-lt"/>
                <a:hlinkClick r:id="rId5"/>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2637074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 Τίτλος"/>
          <p:cNvSpPr>
            <a:spLocks noGrp="1"/>
          </p:cNvSpPr>
          <p:nvPr>
            <p:ph type="title"/>
          </p:nvPr>
        </p:nvSpPr>
        <p:spPr/>
        <p:txBody>
          <a:bodyPr>
            <a:normAutofit fontScale="90000"/>
          </a:bodyPr>
          <a:lstStyle/>
          <a:p>
            <a:r>
              <a:rPr lang="el-GR" altLang="el-GR" sz="4000" dirty="0" smtClean="0"/>
              <a:t/>
            </a:r>
            <a:br>
              <a:rPr lang="el-GR" altLang="el-GR" sz="4000" dirty="0" smtClean="0"/>
            </a:br>
            <a:r>
              <a:rPr lang="el-GR" altLang="el-GR" sz="4400" dirty="0" smtClean="0"/>
              <a:t>Μυϊκή Δραστηριότητα</a:t>
            </a:r>
            <a:br>
              <a:rPr lang="el-GR" altLang="el-GR" sz="4400" dirty="0" smtClean="0"/>
            </a:br>
            <a:endParaRPr lang="el-GR" altLang="el-GR" sz="4400" dirty="0" smtClean="0">
              <a:latin typeface="Calibri" pitchFamily="34" charset="0"/>
            </a:endParaRPr>
          </a:p>
        </p:txBody>
      </p:sp>
      <p:sp>
        <p:nvSpPr>
          <p:cNvPr id="105475" name="2 - Θέση περιεχομένου"/>
          <p:cNvSpPr>
            <a:spLocks noGrp="1"/>
          </p:cNvSpPr>
          <p:nvPr>
            <p:ph idx="1"/>
          </p:nvPr>
        </p:nvSpPr>
        <p:spPr/>
        <p:txBody>
          <a:bodyPr>
            <a:noAutofit/>
          </a:bodyPr>
          <a:lstStyle/>
          <a:p>
            <a:pPr marL="0" indent="0">
              <a:lnSpc>
                <a:spcPct val="110000"/>
              </a:lnSpc>
              <a:spcBef>
                <a:spcPts val="800"/>
              </a:spcBef>
              <a:buNone/>
            </a:pPr>
            <a:r>
              <a:rPr lang="el-GR" altLang="el-GR" dirty="0" smtClean="0">
                <a:latin typeface="Calibri" pitchFamily="34" charset="0"/>
              </a:rPr>
              <a:t>Οι μύες, που κατά κύριο λόγο εμπλέκονται,</a:t>
            </a:r>
            <a:r>
              <a:rPr lang="en-US" altLang="el-GR" dirty="0" smtClean="0">
                <a:latin typeface="Calibri" pitchFamily="34" charset="0"/>
              </a:rPr>
              <a:t> </a:t>
            </a:r>
            <a:r>
              <a:rPr lang="el-GR" altLang="el-GR" dirty="0" smtClean="0">
                <a:latin typeface="Calibri" pitchFamily="34" charset="0"/>
              </a:rPr>
              <a:t>στην διαδικασία της χρήσης της σκάλας είναι</a:t>
            </a:r>
            <a:r>
              <a:rPr lang="en-US" altLang="el-GR" dirty="0" smtClean="0">
                <a:latin typeface="Calibri" pitchFamily="34" charset="0"/>
              </a:rPr>
              <a:t>:</a:t>
            </a:r>
            <a:endParaRPr lang="el-GR" altLang="el-GR" dirty="0" smtClean="0">
              <a:latin typeface="Calibri" pitchFamily="34" charset="0"/>
            </a:endParaRPr>
          </a:p>
          <a:p>
            <a:pPr lvl="1" indent="-387350">
              <a:lnSpc>
                <a:spcPct val="110000"/>
              </a:lnSpc>
              <a:spcBef>
                <a:spcPts val="800"/>
              </a:spcBef>
              <a:buFont typeface="Wingdings" pitchFamily="2" charset="2"/>
              <a:buChar char="Ø"/>
            </a:pPr>
            <a:r>
              <a:rPr lang="el-GR" altLang="el-GR" dirty="0" smtClean="0">
                <a:latin typeface="Calibri" pitchFamily="34" charset="0"/>
              </a:rPr>
              <a:t>Ισχίο</a:t>
            </a:r>
            <a:r>
              <a:rPr lang="en-US" altLang="el-GR" dirty="0" smtClean="0">
                <a:latin typeface="Calibri" pitchFamily="34" charset="0"/>
              </a:rPr>
              <a:t>:</a:t>
            </a:r>
            <a:r>
              <a:rPr lang="el-GR" altLang="el-GR" dirty="0" smtClean="0">
                <a:latin typeface="Calibri" pitchFamily="34" charset="0"/>
              </a:rPr>
              <a:t> μεγάλος και μέσος γλουτιαίος</a:t>
            </a:r>
            <a:r>
              <a:rPr lang="en-US" altLang="el-GR" dirty="0" smtClean="0">
                <a:latin typeface="Calibri" pitchFamily="34" charset="0"/>
              </a:rPr>
              <a:t>,</a:t>
            </a:r>
            <a:r>
              <a:rPr lang="el-GR" altLang="el-GR" dirty="0" smtClean="0">
                <a:latin typeface="Calibri" pitchFamily="34" charset="0"/>
              </a:rPr>
              <a:t> έξω πλατύς.</a:t>
            </a:r>
          </a:p>
          <a:p>
            <a:pPr lvl="1" indent="-387350">
              <a:lnSpc>
                <a:spcPct val="110000"/>
              </a:lnSpc>
              <a:spcBef>
                <a:spcPts val="800"/>
              </a:spcBef>
              <a:buFont typeface="Wingdings" pitchFamily="2" charset="2"/>
              <a:buChar char="Ø"/>
            </a:pPr>
            <a:r>
              <a:rPr lang="el-GR" altLang="el-GR" dirty="0" smtClean="0">
                <a:latin typeface="Calibri" pitchFamily="34" charset="0"/>
              </a:rPr>
              <a:t>Γόνατο</a:t>
            </a:r>
            <a:r>
              <a:rPr lang="en-US" altLang="el-GR" dirty="0" smtClean="0">
                <a:latin typeface="Calibri" pitchFamily="34" charset="0"/>
              </a:rPr>
              <a:t>:</a:t>
            </a:r>
            <a:r>
              <a:rPr lang="el-GR" altLang="el-GR" dirty="0" smtClean="0">
                <a:latin typeface="Calibri" pitchFamily="34" charset="0"/>
              </a:rPr>
              <a:t> </a:t>
            </a:r>
            <a:r>
              <a:rPr lang="el-GR" altLang="el-GR" dirty="0" err="1" smtClean="0">
                <a:latin typeface="Calibri" pitchFamily="34" charset="0"/>
              </a:rPr>
              <a:t>ημιτενοντώδης</a:t>
            </a:r>
            <a:r>
              <a:rPr lang="el-GR" altLang="el-GR" dirty="0" smtClean="0">
                <a:latin typeface="Calibri" pitchFamily="34" charset="0"/>
              </a:rPr>
              <a:t>,</a:t>
            </a:r>
            <a:r>
              <a:rPr lang="en-US" altLang="el-GR" dirty="0" smtClean="0">
                <a:latin typeface="Calibri" pitchFamily="34" charset="0"/>
              </a:rPr>
              <a:t> </a:t>
            </a:r>
            <a:r>
              <a:rPr lang="el-GR" altLang="el-GR" dirty="0" smtClean="0">
                <a:latin typeface="Calibri" pitchFamily="34" charset="0"/>
              </a:rPr>
              <a:t>ορθός μηριαίος.</a:t>
            </a:r>
          </a:p>
          <a:p>
            <a:pPr lvl="1" indent="-387350">
              <a:lnSpc>
                <a:spcPct val="110000"/>
              </a:lnSpc>
              <a:spcBef>
                <a:spcPts val="800"/>
              </a:spcBef>
              <a:buFont typeface="Wingdings" pitchFamily="2" charset="2"/>
              <a:buChar char="Ø"/>
            </a:pPr>
            <a:r>
              <a:rPr lang="el-GR" altLang="el-GR" dirty="0" err="1" smtClean="0">
                <a:latin typeface="Calibri" pitchFamily="34" charset="0"/>
              </a:rPr>
              <a:t>Ποδοκνημική</a:t>
            </a:r>
            <a:r>
              <a:rPr lang="en-US" altLang="el-GR" dirty="0" smtClean="0">
                <a:latin typeface="Calibri" pitchFamily="34" charset="0"/>
              </a:rPr>
              <a:t>:</a:t>
            </a:r>
            <a:r>
              <a:rPr lang="el-GR" altLang="el-GR" dirty="0" smtClean="0">
                <a:latin typeface="Calibri" pitchFamily="34" charset="0"/>
              </a:rPr>
              <a:t> πρόσθιος κνημιαίος, </a:t>
            </a:r>
            <a:r>
              <a:rPr lang="el-GR" altLang="el-GR" dirty="0" err="1" smtClean="0">
                <a:latin typeface="Calibri" pitchFamily="34" charset="0"/>
              </a:rPr>
              <a:t>υποκνημίδιος</a:t>
            </a:r>
            <a:r>
              <a:rPr lang="el-GR" altLang="el-GR" dirty="0" smtClean="0">
                <a:latin typeface="Calibri" pitchFamily="34" charset="0"/>
              </a:rPr>
              <a:t> και </a:t>
            </a:r>
            <a:r>
              <a:rPr lang="el-GR" altLang="el-GR" dirty="0" err="1" smtClean="0">
                <a:latin typeface="Calibri" pitchFamily="34" charset="0"/>
              </a:rPr>
              <a:t>γαστροκνήμιος</a:t>
            </a:r>
            <a:r>
              <a:rPr lang="el-GR" altLang="el-GR" dirty="0" smtClean="0">
                <a:latin typeface="Calibri" pitchFamily="34" charset="0"/>
              </a:rPr>
              <a:t>. </a:t>
            </a:r>
          </a:p>
          <a:p>
            <a:pPr lvl="1" indent="-387350">
              <a:lnSpc>
                <a:spcPct val="110000"/>
              </a:lnSpc>
              <a:spcBef>
                <a:spcPts val="800"/>
              </a:spcBef>
              <a:buFont typeface="Wingdings" pitchFamily="2" charset="2"/>
              <a:buChar char="Ø"/>
            </a:pPr>
            <a:r>
              <a:rPr lang="el-GR" altLang="el-GR" dirty="0" smtClean="0">
                <a:latin typeface="Calibri" pitchFamily="34" charset="0"/>
              </a:rPr>
              <a:t>Κορμός, οι </a:t>
            </a:r>
            <a:r>
              <a:rPr lang="el-GR" altLang="el-GR" dirty="0" err="1" smtClean="0">
                <a:latin typeface="Calibri" pitchFamily="34" charset="0"/>
              </a:rPr>
              <a:t>εκτείνοντες</a:t>
            </a:r>
            <a:r>
              <a:rPr lang="el-GR" altLang="el-GR" dirty="0" smtClean="0">
                <a:latin typeface="Calibri" pitchFamily="34" charset="0"/>
              </a:rPr>
              <a:t> του εξασφαλίζουν ισορροπία εναντίον της βαρύτητας.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4199856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 Τίτλος"/>
          <p:cNvSpPr>
            <a:spLocks noGrp="1"/>
          </p:cNvSpPr>
          <p:nvPr>
            <p:ph type="title"/>
          </p:nvPr>
        </p:nvSpPr>
        <p:spPr/>
        <p:txBody>
          <a:bodyPr/>
          <a:lstStyle/>
          <a:p>
            <a:r>
              <a:rPr lang="el-GR" altLang="el-GR" dirty="0">
                <a:latin typeface="Calibri" pitchFamily="34" charset="0"/>
              </a:rPr>
              <a:t>Άνοδος - Κάθοδος </a:t>
            </a:r>
            <a:r>
              <a:rPr lang="el-GR" altLang="el-GR" sz="3200" b="0" dirty="0" smtClean="0">
                <a:latin typeface="Calibri" pitchFamily="34" charset="0"/>
              </a:rPr>
              <a:t>2/2</a:t>
            </a:r>
            <a:endParaRPr lang="el-GR" altLang="el-GR" sz="4000" dirty="0" smtClean="0">
              <a:latin typeface="Calibri" pitchFamily="34" charset="0"/>
            </a:endParaRPr>
          </a:p>
        </p:txBody>
      </p:sp>
      <p:sp>
        <p:nvSpPr>
          <p:cNvPr id="106499" name="2 - Θέση περιεχομένου"/>
          <p:cNvSpPr>
            <a:spLocks noGrp="1"/>
          </p:cNvSpPr>
          <p:nvPr>
            <p:ph idx="1"/>
          </p:nvPr>
        </p:nvSpPr>
        <p:spPr/>
        <p:txBody>
          <a:bodyPr>
            <a:noAutofit/>
          </a:bodyPr>
          <a:lstStyle/>
          <a:p>
            <a:pPr>
              <a:lnSpc>
                <a:spcPct val="110000"/>
              </a:lnSpc>
            </a:pPr>
            <a:r>
              <a:rPr lang="el-GR" altLang="el-GR" dirty="0" smtClean="0"/>
              <a:t>Η φυσιολογική μετακίνηση στη σκάλα γίνεται με εναλλαγή των άκρων σε κάθε σκαλί.</a:t>
            </a:r>
            <a:endParaRPr lang="el-GR" altLang="el-GR" dirty="0" smtClean="0">
              <a:latin typeface="Calibri" pitchFamily="34" charset="0"/>
            </a:endParaRPr>
          </a:p>
          <a:p>
            <a:pPr>
              <a:lnSpc>
                <a:spcPct val="110000"/>
              </a:lnSpc>
              <a:buFont typeface="Wingdings" pitchFamily="2" charset="2"/>
              <a:buChar char="Ø"/>
            </a:pPr>
            <a:r>
              <a:rPr lang="el-GR" altLang="el-GR" dirty="0" smtClean="0">
                <a:latin typeface="Calibri" pitchFamily="34" charset="0"/>
              </a:rPr>
              <a:t>Το πόδι, που ευρίσκεται ψηλά, είτε στην άνοδο είτε στην κάθοδο, είναι αυτό που καταβάλλει την μεγαλύτερη προσπάθεια. </a:t>
            </a:r>
          </a:p>
          <a:p>
            <a:pPr>
              <a:lnSpc>
                <a:spcPct val="110000"/>
              </a:lnSpc>
              <a:buFont typeface="Wingdings" pitchFamily="2" charset="2"/>
              <a:buChar char="Ø"/>
            </a:pPr>
            <a:r>
              <a:rPr lang="el-GR" altLang="el-GR" dirty="0" smtClean="0">
                <a:latin typeface="Calibri" pitchFamily="34" charset="0"/>
              </a:rPr>
              <a:t>Ο σημαντικότερος στόχος κατά την κάθοδο είναι ο έλεγχος του βάρους του σώματος, η σταθεροποίηση του κορμού.</a:t>
            </a:r>
          </a:p>
          <a:p>
            <a:pPr>
              <a:lnSpc>
                <a:spcPct val="110000"/>
              </a:lnSpc>
              <a:buFont typeface="Wingdings" pitchFamily="2" charset="2"/>
              <a:buChar char="Ø"/>
            </a:pPr>
            <a:r>
              <a:rPr lang="el-GR" altLang="el-GR" dirty="0" smtClean="0">
                <a:latin typeface="Calibri" pitchFamily="34" charset="0"/>
              </a:rPr>
              <a:t>Στην άνοδο η επιφάνεια όρασης είναι πλησιέστερα στους οφθαλμούς από ότι στην κάθοδο.</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1539211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Κατανάλωση Ενέργειας</a:t>
            </a:r>
            <a:endParaRPr lang="el-GR" dirty="0"/>
          </a:p>
        </p:txBody>
      </p:sp>
      <p:sp>
        <p:nvSpPr>
          <p:cNvPr id="3" name="2 - Θέση περιεχομένου"/>
          <p:cNvSpPr>
            <a:spLocks noGrp="1"/>
          </p:cNvSpPr>
          <p:nvPr>
            <p:ph idx="1"/>
          </p:nvPr>
        </p:nvSpPr>
        <p:spPr/>
        <p:txBody>
          <a:bodyPr>
            <a:normAutofit/>
          </a:bodyPr>
          <a:lstStyle/>
          <a:p>
            <a:pPr>
              <a:lnSpc>
                <a:spcPct val="110000"/>
              </a:lnSpc>
            </a:pPr>
            <a:r>
              <a:rPr lang="el-GR" altLang="el-GR" dirty="0" smtClean="0">
                <a:latin typeface="Calibri" pitchFamily="34" charset="0"/>
              </a:rPr>
              <a:t>Κατά τη χρήση της σκάλας, η κατανάλωση ενέργειας επηρεάζεται από</a:t>
            </a:r>
            <a:r>
              <a:rPr lang="en-US" altLang="el-GR" dirty="0" smtClean="0">
                <a:latin typeface="Calibri" pitchFamily="34" charset="0"/>
              </a:rPr>
              <a:t>:</a:t>
            </a:r>
            <a:r>
              <a:rPr lang="el-GR" altLang="el-GR" dirty="0" smtClean="0">
                <a:latin typeface="Calibri" pitchFamily="34" charset="0"/>
              </a:rPr>
              <a:t> </a:t>
            </a:r>
          </a:p>
          <a:p>
            <a:pPr lvl="1">
              <a:lnSpc>
                <a:spcPct val="110000"/>
              </a:lnSpc>
            </a:pPr>
            <a:r>
              <a:rPr lang="el-GR" altLang="el-GR" dirty="0" smtClean="0">
                <a:latin typeface="Calibri" pitchFamily="34" charset="0"/>
              </a:rPr>
              <a:t>Τον σχεδιασμό των σκαλιών.</a:t>
            </a:r>
          </a:p>
          <a:p>
            <a:pPr lvl="1">
              <a:lnSpc>
                <a:spcPct val="110000"/>
              </a:lnSpc>
              <a:buNone/>
            </a:pPr>
            <a:r>
              <a:rPr lang="el-GR" altLang="el-GR" dirty="0" smtClean="0">
                <a:latin typeface="Calibri" pitchFamily="34" charset="0"/>
              </a:rPr>
              <a:t>   Μέγιστο ύψος σκαλιού 18</a:t>
            </a:r>
            <a:r>
              <a:rPr lang="en-US" altLang="el-GR" dirty="0" smtClean="0">
                <a:latin typeface="Calibri" pitchFamily="34" charset="0"/>
              </a:rPr>
              <a:t>cm</a:t>
            </a:r>
            <a:r>
              <a:rPr lang="el-GR" altLang="el-GR" dirty="0" smtClean="0">
                <a:latin typeface="Calibri" pitchFamily="34" charset="0"/>
              </a:rPr>
              <a:t> και </a:t>
            </a:r>
          </a:p>
          <a:p>
            <a:pPr lvl="1">
              <a:lnSpc>
                <a:spcPct val="110000"/>
              </a:lnSpc>
              <a:buNone/>
            </a:pPr>
            <a:r>
              <a:rPr lang="el-GR" altLang="el-GR" dirty="0" smtClean="0">
                <a:latin typeface="Calibri" pitchFamily="34" charset="0"/>
              </a:rPr>
              <a:t>   Ελάχιστο βάθος 28</a:t>
            </a:r>
            <a:r>
              <a:rPr lang="en-US" altLang="el-GR" dirty="0" smtClean="0">
                <a:latin typeface="Calibri" pitchFamily="34" charset="0"/>
              </a:rPr>
              <a:t>cm</a:t>
            </a:r>
            <a:r>
              <a:rPr lang="el-GR" altLang="el-GR" dirty="0" smtClean="0">
                <a:latin typeface="Calibri" pitchFamily="34" charset="0"/>
              </a:rPr>
              <a:t>.</a:t>
            </a:r>
          </a:p>
          <a:p>
            <a:pPr lvl="1">
              <a:lnSpc>
                <a:spcPct val="110000"/>
              </a:lnSpc>
            </a:pPr>
            <a:r>
              <a:rPr lang="el-GR" altLang="el-GR" dirty="0" smtClean="0">
                <a:latin typeface="Calibri" pitchFamily="34" charset="0"/>
              </a:rPr>
              <a:t>Την χρήση κουπαστής. </a:t>
            </a:r>
          </a:p>
          <a:p>
            <a:pPr lvl="1">
              <a:lnSpc>
                <a:spcPct val="110000"/>
              </a:lnSpc>
              <a:buNone/>
            </a:pPr>
            <a:r>
              <a:rPr lang="el-GR" altLang="el-GR" dirty="0" smtClean="0">
                <a:latin typeface="Calibri" pitchFamily="34" charset="0"/>
              </a:rPr>
              <a:t>   Τοποθετείται σε ύψος περίπου 30-34</a:t>
            </a:r>
            <a:r>
              <a:rPr lang="en-US" altLang="el-GR" dirty="0" smtClean="0">
                <a:latin typeface="Calibri" pitchFamily="34" charset="0"/>
              </a:rPr>
              <a:t>cm</a:t>
            </a:r>
            <a:r>
              <a:rPr lang="el-GR" altLang="el-GR" dirty="0" smtClean="0">
                <a:latin typeface="Calibri" pitchFamily="34" charset="0"/>
              </a:rPr>
              <a:t>, </a:t>
            </a:r>
          </a:p>
          <a:p>
            <a:pPr lvl="1">
              <a:lnSpc>
                <a:spcPct val="110000"/>
              </a:lnSpc>
              <a:buNone/>
            </a:pPr>
            <a:r>
              <a:rPr lang="el-GR" altLang="el-GR" dirty="0" smtClean="0">
                <a:latin typeface="Calibri" pitchFamily="34" charset="0"/>
              </a:rPr>
              <a:t>   Με διάμετρο 5 </a:t>
            </a:r>
            <a:r>
              <a:rPr lang="en-US" altLang="el-GR" dirty="0" smtClean="0">
                <a:latin typeface="Calibri" pitchFamily="34" charset="0"/>
              </a:rPr>
              <a:t>cm</a:t>
            </a:r>
            <a:r>
              <a:rPr lang="el-GR" altLang="el-GR" dirty="0" smtClean="0">
                <a:latin typeface="Calibri" pitchFamily="34" charset="0"/>
              </a:rPr>
              <a:t>.</a:t>
            </a:r>
          </a:p>
          <a:p>
            <a:pPr lvl="1">
              <a:lnSpc>
                <a:spcPct val="110000"/>
              </a:lnSpc>
              <a:buNone/>
            </a:pPr>
            <a:endParaRPr lang="el-GR" altLang="el-GR" dirty="0" smtClean="0">
              <a:latin typeface="Calibri" pitchFamily="34" charset="0"/>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4266026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 Τίτλος"/>
          <p:cNvSpPr>
            <a:spLocks noGrp="1"/>
          </p:cNvSpPr>
          <p:nvPr>
            <p:ph type="title"/>
          </p:nvPr>
        </p:nvSpPr>
        <p:spPr/>
        <p:txBody>
          <a:bodyPr>
            <a:normAutofit/>
          </a:bodyPr>
          <a:lstStyle/>
          <a:p>
            <a:r>
              <a:rPr lang="el-GR" altLang="el-GR" sz="4000" dirty="0" smtClean="0">
                <a:latin typeface="Calibri" pitchFamily="34" charset="0"/>
              </a:rPr>
              <a:t>Σκάλα - Επίπεδο Έδαφος</a:t>
            </a:r>
          </a:p>
        </p:txBody>
      </p:sp>
      <p:sp>
        <p:nvSpPr>
          <p:cNvPr id="107523" name="Rectangle 3"/>
          <p:cNvSpPr>
            <a:spLocks noGrp="1" noChangeArrowheads="1"/>
          </p:cNvSpPr>
          <p:nvPr>
            <p:ph idx="1"/>
          </p:nvPr>
        </p:nvSpPr>
        <p:spPr/>
        <p:txBody>
          <a:bodyPr>
            <a:normAutofit/>
          </a:bodyPr>
          <a:lstStyle/>
          <a:p>
            <a:pPr marL="0" indent="0">
              <a:buFontTx/>
              <a:buNone/>
            </a:pPr>
            <a:r>
              <a:rPr lang="el-GR" altLang="el-GR" dirty="0" smtClean="0">
                <a:latin typeface="Calibri" pitchFamily="34" charset="0"/>
              </a:rPr>
              <a:t>Κατά την χρήση σκάλας, σε σχέση με τη μετακίνηση σε επίπεδο έδαφος</a:t>
            </a:r>
            <a:r>
              <a:rPr lang="en-US" altLang="el-GR" dirty="0" smtClean="0">
                <a:latin typeface="Calibri" pitchFamily="34" charset="0"/>
              </a:rPr>
              <a:t>: </a:t>
            </a:r>
            <a:endParaRPr lang="el-GR" altLang="el-GR" dirty="0" smtClean="0">
              <a:latin typeface="Calibri" pitchFamily="34" charset="0"/>
            </a:endParaRPr>
          </a:p>
          <a:p>
            <a:pPr lvl="1" indent="-387350">
              <a:buFont typeface="Wingdings" pitchFamily="2" charset="2"/>
              <a:buChar char="Ø"/>
            </a:pPr>
            <a:r>
              <a:rPr lang="el-GR" altLang="el-GR" dirty="0" smtClean="0">
                <a:latin typeface="Calibri" pitchFamily="34" charset="0"/>
              </a:rPr>
              <a:t>Απαιτείται μεγαλύτερη κινητικότητα στις αρθρώσεις.</a:t>
            </a:r>
            <a:endParaRPr lang="en-US" altLang="el-GR" dirty="0" smtClean="0">
              <a:latin typeface="Calibri" pitchFamily="34" charset="0"/>
            </a:endParaRPr>
          </a:p>
          <a:p>
            <a:pPr marL="719138" lvl="1" indent="0">
              <a:spcBef>
                <a:spcPts val="300"/>
              </a:spcBef>
              <a:buNone/>
            </a:pPr>
            <a:r>
              <a:rPr lang="el-GR" altLang="el-GR" dirty="0" smtClean="0">
                <a:latin typeface="Calibri" pitchFamily="34" charset="0"/>
              </a:rPr>
              <a:t>Η τροχιά κάμψης του ισχίου και του γόνατος κατά την άνοδο σκάλας είναι διπλάσια από ότι κατά τη βάδιση.</a:t>
            </a:r>
          </a:p>
          <a:p>
            <a:pPr lvl="1" indent="-387350">
              <a:buFont typeface="Wingdings" pitchFamily="2" charset="2"/>
              <a:buChar char="Ø"/>
            </a:pPr>
            <a:r>
              <a:rPr lang="el-GR" altLang="el-GR" dirty="0" smtClean="0">
                <a:latin typeface="Calibri" pitchFamily="34" charset="0"/>
              </a:rPr>
              <a:t>Χρειάζεται μεγαλύτερη μυϊκή δραστηριότητα. </a:t>
            </a:r>
          </a:p>
          <a:p>
            <a:pPr lvl="1" indent="-387350">
              <a:buFont typeface="Wingdings" pitchFamily="2" charset="2"/>
              <a:buChar char="Ø"/>
            </a:pPr>
            <a:r>
              <a:rPr lang="el-GR" altLang="el-GR" dirty="0" smtClean="0">
                <a:latin typeface="Calibri" pitchFamily="34" charset="0"/>
              </a:rPr>
              <a:t>Προκαλούνται μεγαλύτερες πλάγιες μετατοπίσεις .</a:t>
            </a:r>
          </a:p>
          <a:p>
            <a:pPr lvl="1" indent="-387350">
              <a:buFont typeface="Wingdings" pitchFamily="2" charset="2"/>
              <a:buChar char="Ø"/>
            </a:pPr>
            <a:r>
              <a:rPr lang="el-GR" altLang="el-GR" dirty="0" smtClean="0">
                <a:latin typeface="Calibri" pitchFamily="34" charset="0"/>
              </a:rPr>
              <a:t>Το επίκεντρο της φόρτισης εντοπίζεται στα μετατάρσια του άκρου ποδός και όχι στην πτέρνα. </a:t>
            </a:r>
          </a:p>
          <a:p>
            <a:pPr lvl="1" indent="-387350">
              <a:buFont typeface="Wingdings" pitchFamily="2" charset="2"/>
              <a:buChar char="Ø"/>
            </a:pPr>
            <a:r>
              <a:rPr lang="el-GR" altLang="el-GR" dirty="0" smtClean="0">
                <a:latin typeface="Calibri" pitchFamily="34" charset="0"/>
              </a:rPr>
              <a:t>Το οπτικό πεδίο είναι περιορισμένο.</a:t>
            </a:r>
          </a:p>
          <a:p>
            <a:pPr lvl="1" indent="-387350">
              <a:buFont typeface="Wingdings" pitchFamily="2" charset="2"/>
              <a:buChar char="Ø"/>
            </a:pPr>
            <a:endParaRPr lang="el-GR"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3524619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67544" y="116632"/>
            <a:ext cx="8229600" cy="1080120"/>
          </a:xfrm>
        </p:spPr>
        <p:txBody>
          <a:bodyPr>
            <a:normAutofit fontScale="90000"/>
          </a:bodyPr>
          <a:lstStyle/>
          <a:p>
            <a:r>
              <a:rPr lang="el-GR" altLang="el-GR" sz="4000" dirty="0" smtClean="0">
                <a:latin typeface="Calibri" pitchFamily="34" charset="0"/>
              </a:rPr>
              <a:t>Ι</a:t>
            </a:r>
            <a:r>
              <a:rPr lang="en-US" altLang="el-GR" dirty="0" smtClean="0">
                <a:latin typeface="Calibri" pitchFamily="34" charset="0"/>
              </a:rPr>
              <a:t>II</a:t>
            </a:r>
            <a:r>
              <a:rPr lang="el-GR" altLang="el-GR" sz="4000" dirty="0" smtClean="0">
                <a:latin typeface="Calibri" pitchFamily="34" charset="0"/>
              </a:rPr>
              <a:t>. Παρέκκλιση</a:t>
            </a:r>
            <a:br>
              <a:rPr lang="el-GR" altLang="el-GR" sz="4000" dirty="0" smtClean="0">
                <a:latin typeface="Calibri" pitchFamily="34" charset="0"/>
              </a:rPr>
            </a:br>
            <a:r>
              <a:rPr lang="el-GR" altLang="el-GR" sz="4000" dirty="0" smtClean="0">
                <a:latin typeface="Calibri" pitchFamily="34" charset="0"/>
              </a:rPr>
              <a:t> από το φυσιολογικό πρότυπο βάδισης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pic>
        <p:nvPicPr>
          <p:cNvPr id="10242" name="Picture 2" descr="File:Paralysis agitans-Male Parkinson's victim-189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67744" y="1556792"/>
            <a:ext cx="4561997" cy="44451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1524000" y="6093296"/>
            <a:ext cx="6270968" cy="276999"/>
          </a:xfrm>
          <a:prstGeom prst="rect">
            <a:avLst/>
          </a:prstGeom>
          <a:ln>
            <a:noFill/>
          </a:ln>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Paralysis </a:t>
            </a:r>
            <a:r>
              <a:rPr lang="en-US" sz="1200" dirty="0" err="1">
                <a:latin typeface="+mn-lt"/>
                <a:hlinkClick r:id="rId4"/>
              </a:rPr>
              <a:t>agitans</a:t>
            </a:r>
            <a:r>
              <a:rPr lang="en-US" sz="1200" dirty="0">
                <a:latin typeface="+mn-lt"/>
                <a:hlinkClick r:id="rId4"/>
              </a:rPr>
              <a:t>-Male Parkinson's </a:t>
            </a:r>
            <a:r>
              <a:rPr lang="en-US" sz="1200" dirty="0" smtClean="0">
                <a:latin typeface="+mn-lt"/>
                <a:hlinkClick r:id="rId4"/>
              </a:rPr>
              <a:t>victim-1892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Ras67"/>
              </a:rPr>
              <a:t>Ras67</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804610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l-GR" altLang="el-GR" sz="4000" smtClean="0">
                <a:latin typeface="Calibri" pitchFamily="34" charset="0"/>
              </a:rPr>
              <a:t>Αξιολόγηση της Βάδισης</a:t>
            </a:r>
          </a:p>
        </p:txBody>
      </p:sp>
      <p:sp>
        <p:nvSpPr>
          <p:cNvPr id="109571" name="Rectangle 3"/>
          <p:cNvSpPr>
            <a:spLocks noGrp="1" noChangeArrowheads="1"/>
          </p:cNvSpPr>
          <p:nvPr>
            <p:ph idx="1"/>
          </p:nvPr>
        </p:nvSpPr>
        <p:spPr/>
        <p:txBody>
          <a:bodyPr/>
          <a:lstStyle/>
          <a:p>
            <a:pPr>
              <a:buFontTx/>
              <a:buNone/>
            </a:pPr>
            <a:r>
              <a:rPr lang="el-GR" altLang="el-GR" sz="2400" dirty="0" smtClean="0">
                <a:latin typeface="Calibri" pitchFamily="34" charset="0"/>
              </a:rPr>
              <a:t>Για την αξιολόγηση της βάδισης </a:t>
            </a:r>
            <a:r>
              <a:rPr lang="el-GR" altLang="el-GR" dirty="0" smtClean="0">
                <a:latin typeface="Calibri" pitchFamily="34" charset="0"/>
              </a:rPr>
              <a:t>απαιτεί</a:t>
            </a:r>
            <a:r>
              <a:rPr lang="el-GR" altLang="el-GR" sz="2400" dirty="0" smtClean="0">
                <a:latin typeface="Calibri" pitchFamily="34" charset="0"/>
              </a:rPr>
              <a:t>ται</a:t>
            </a:r>
            <a:r>
              <a:rPr lang="en-US" altLang="el-GR" sz="2400" dirty="0" smtClean="0">
                <a:latin typeface="Calibri" pitchFamily="34" charset="0"/>
              </a:rPr>
              <a:t>:</a:t>
            </a:r>
            <a:endParaRPr lang="el-GR" altLang="el-GR" sz="2400" dirty="0" smtClean="0">
              <a:latin typeface="Calibri" pitchFamily="34" charset="0"/>
            </a:endParaRPr>
          </a:p>
          <a:p>
            <a:pPr marL="444500" indent="-444500"/>
            <a:r>
              <a:rPr lang="el-GR" altLang="el-GR" sz="2400" dirty="0" smtClean="0">
                <a:latin typeface="Calibri" pitchFamily="34" charset="0"/>
              </a:rPr>
              <a:t>Να εκτιμηθούν οι </a:t>
            </a:r>
            <a:r>
              <a:rPr lang="el-GR" altLang="el-GR" sz="2400" b="1" dirty="0" smtClean="0">
                <a:latin typeface="Calibri" pitchFamily="34" charset="0"/>
              </a:rPr>
              <a:t>παράγοντες </a:t>
            </a:r>
            <a:r>
              <a:rPr lang="el-GR" altLang="el-GR" sz="2400" dirty="0" smtClean="0">
                <a:latin typeface="Calibri" pitchFamily="34" charset="0"/>
              </a:rPr>
              <a:t>της βάδισης. </a:t>
            </a:r>
          </a:p>
          <a:p>
            <a:pPr marL="444500" indent="-444500"/>
            <a:r>
              <a:rPr lang="el-GR" altLang="el-GR" dirty="0" smtClean="0">
                <a:latin typeface="Calibri" pitchFamily="34" charset="0"/>
              </a:rPr>
              <a:t>Να εκτιμηθούν οι </a:t>
            </a:r>
            <a:r>
              <a:rPr lang="el-GR" altLang="el-GR" sz="2400" b="1" dirty="0" smtClean="0">
                <a:latin typeface="Calibri" pitchFamily="34" charset="0"/>
              </a:rPr>
              <a:t>μηχανισμοί </a:t>
            </a:r>
            <a:r>
              <a:rPr lang="el-GR" altLang="el-GR" sz="2400" dirty="0" smtClean="0">
                <a:latin typeface="Calibri" pitchFamily="34" charset="0"/>
              </a:rPr>
              <a:t>της βάδισης.</a:t>
            </a:r>
            <a:endParaRPr lang="el-GR" altLang="el-GR" dirty="0" smtClean="0">
              <a:latin typeface="Calibri" pitchFamily="34" charset="0"/>
            </a:endParaRPr>
          </a:p>
          <a:p>
            <a:pPr marL="444500" indent="-444500"/>
            <a:r>
              <a:rPr lang="el-GR" altLang="el-GR" sz="2400" dirty="0" smtClean="0">
                <a:latin typeface="Calibri" pitchFamily="34" charset="0"/>
              </a:rPr>
              <a:t>Να εντοπισθεί η ύπαρξη </a:t>
            </a:r>
            <a:r>
              <a:rPr lang="el-GR" altLang="el-GR" sz="2400" b="1" dirty="0" smtClean="0">
                <a:latin typeface="Calibri" pitchFamily="34" charset="0"/>
              </a:rPr>
              <a:t>πόνου</a:t>
            </a:r>
            <a:r>
              <a:rPr lang="el-GR" altLang="el-GR" sz="2400" dirty="0" smtClean="0">
                <a:latin typeface="Calibri" pitchFamily="34" charset="0"/>
              </a:rPr>
              <a:t>.</a:t>
            </a:r>
          </a:p>
          <a:p>
            <a:pPr marL="444500" indent="-444500"/>
            <a:r>
              <a:rPr lang="el-GR" altLang="el-GR" sz="2400" dirty="0" smtClean="0">
                <a:latin typeface="Calibri" pitchFamily="34" charset="0"/>
              </a:rPr>
              <a:t>Να γίνει </a:t>
            </a:r>
            <a:r>
              <a:rPr lang="el-GR" altLang="el-GR" sz="2400" b="1" dirty="0" smtClean="0">
                <a:latin typeface="Calibri" pitchFamily="34" charset="0"/>
              </a:rPr>
              <a:t>ανάλυση</a:t>
            </a:r>
            <a:r>
              <a:rPr lang="el-GR" altLang="el-GR" sz="2400" dirty="0" smtClean="0">
                <a:latin typeface="Calibri" pitchFamily="34" charset="0"/>
              </a:rPr>
              <a:t> βάδισης</a:t>
            </a:r>
            <a:r>
              <a:rPr lang="el-GR" altLang="el-GR" dirty="0" smtClean="0">
                <a:latin typeface="Calibri" pitchFamily="34" charset="0"/>
              </a:rPr>
              <a:t>.</a:t>
            </a:r>
            <a:endParaRPr lang="el-GR" altLang="el-GR" sz="2400" dirty="0" smtClean="0">
              <a:latin typeface="Calibri" pitchFamily="34" charset="0"/>
            </a:endParaRPr>
          </a:p>
          <a:p>
            <a:pPr marL="444500" indent="-444500"/>
            <a:r>
              <a:rPr lang="el-GR" altLang="el-GR" sz="2400" dirty="0" smtClean="0">
                <a:latin typeface="Calibri" pitchFamily="34" charset="0"/>
              </a:rPr>
              <a:t> </a:t>
            </a:r>
            <a:r>
              <a:rPr lang="el-GR" altLang="el-GR" dirty="0" smtClean="0">
                <a:latin typeface="Calibri" pitchFamily="34" charset="0"/>
              </a:rPr>
              <a:t>Ν</a:t>
            </a:r>
            <a:r>
              <a:rPr lang="el-GR" altLang="el-GR" sz="2400" dirty="0" smtClean="0">
                <a:latin typeface="Calibri" pitchFamily="34" charset="0"/>
              </a:rPr>
              <a:t>α εντοπιστούν οι </a:t>
            </a:r>
            <a:r>
              <a:rPr lang="el-GR" altLang="el-GR" sz="2400" b="1" dirty="0" smtClean="0">
                <a:latin typeface="Calibri" pitchFamily="34" charset="0"/>
              </a:rPr>
              <a:t>παρεκκλίσεις</a:t>
            </a:r>
            <a:r>
              <a:rPr lang="el-GR" altLang="el-GR" sz="2400" dirty="0" smtClean="0">
                <a:latin typeface="Calibri" pitchFamily="34" charset="0"/>
              </a:rPr>
              <a:t> από τους φυσιολογικούς μηχανισμούς. </a:t>
            </a:r>
          </a:p>
          <a:p>
            <a:pPr marL="444500" indent="-444500"/>
            <a:r>
              <a:rPr lang="el-GR" altLang="el-GR" b="1" dirty="0" smtClean="0">
                <a:latin typeface="Calibri" pitchFamily="34" charset="0"/>
              </a:rPr>
              <a:t>Να αξιολογηθούν τα ευρήματα - αντικειμενικά και υποκειμενικά</a:t>
            </a:r>
            <a:r>
              <a:rPr lang="el-GR" altLang="el-GR" dirty="0" smtClean="0">
                <a:latin typeface="Calibri" pitchFamily="34" charset="0"/>
              </a:rPr>
              <a:t>.</a:t>
            </a:r>
            <a:endParaRPr lang="el-GR" altLang="el-GR" sz="2400" dirty="0" smtClean="0">
              <a:latin typeface="Calibri" pitchFamily="34" charset="0"/>
            </a:endParaRPr>
          </a:p>
          <a:p>
            <a:endParaRPr lang="el-GR" altLang="el-GR" sz="2400" dirty="0" smtClean="0">
              <a:latin typeface="Calibri" pitchFamily="34" charset="0"/>
            </a:endParaRPr>
          </a:p>
          <a:p>
            <a:endParaRPr lang="el-GR"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1396313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l-GR" altLang="el-GR" sz="4000" smtClean="0">
                <a:latin typeface="Calibri" pitchFamily="34" charset="0"/>
              </a:rPr>
              <a:t>Βάδην-Τροχάδην </a:t>
            </a:r>
            <a:endParaRPr lang="el-GR" altLang="el-GR" sz="2000" b="1" smtClean="0">
              <a:latin typeface="Calibri" pitchFamily="34" charset="0"/>
            </a:endParaRPr>
          </a:p>
        </p:txBody>
      </p:sp>
      <p:sp>
        <p:nvSpPr>
          <p:cNvPr id="84995" name="Rectangle 3"/>
          <p:cNvSpPr>
            <a:spLocks noGrp="1" noChangeArrowheads="1"/>
          </p:cNvSpPr>
          <p:nvPr>
            <p:ph idx="1"/>
          </p:nvPr>
        </p:nvSpPr>
        <p:spPr/>
        <p:txBody>
          <a:bodyPr/>
          <a:lstStyle/>
          <a:p>
            <a:pPr marL="609600" indent="-609600">
              <a:buFont typeface="Wingdings" pitchFamily="2" charset="2"/>
              <a:buChar char="Ø"/>
            </a:pPr>
            <a:r>
              <a:rPr lang="el-GR" altLang="el-GR" sz="2400" dirty="0" smtClean="0">
                <a:latin typeface="Calibri" pitchFamily="34" charset="0"/>
              </a:rPr>
              <a:t>Στο μέσο άτομο υπάρχει ένα όριο ταχύτητας στη βάδιση, που σχετίζεται με την ταχύτητα, με την οποία ανεβαίνει ή κατεβαίνει το κέντρο μάζας του σώματος. </a:t>
            </a:r>
          </a:p>
          <a:p>
            <a:pPr marL="609600" indent="-609600">
              <a:buFont typeface="Wingdings" pitchFamily="2" charset="2"/>
              <a:buChar char="Ø"/>
            </a:pPr>
            <a:r>
              <a:rPr lang="el-GR" altLang="el-GR" sz="2400" dirty="0" smtClean="0">
                <a:latin typeface="Calibri" pitchFamily="34" charset="0"/>
              </a:rPr>
              <a:t>Κάθε φορά, που το κέντρο μάζας του σώματος περνά επάνω από την κατακόρυφο του άκρου, που είναι σε επαφή με το έδαφος, και εφόσον έχει φθάσει την επιτάχυνση της βαρύτητας, το άτομο</a:t>
            </a:r>
            <a:r>
              <a:rPr lang="el-GR" altLang="el-GR" sz="2400" b="1" dirty="0" smtClean="0">
                <a:latin typeface="Calibri" pitchFamily="34" charset="0"/>
              </a:rPr>
              <a:t> </a:t>
            </a:r>
            <a:r>
              <a:rPr lang="el-GR" altLang="el-GR" sz="2400" dirty="0" smtClean="0">
                <a:latin typeface="Calibri" pitchFamily="34" charset="0"/>
              </a:rPr>
              <a:t>αιωρείται – </a:t>
            </a:r>
            <a:r>
              <a:rPr lang="el-GR" altLang="el-GR" sz="2400" b="1" dirty="0" smtClean="0">
                <a:latin typeface="Calibri" pitchFamily="34" charset="0"/>
              </a:rPr>
              <a:t>τρέχει</a:t>
            </a:r>
            <a:r>
              <a:rPr lang="el-GR" altLang="el-GR" sz="2400" dirty="0" smtClean="0">
                <a:latin typeface="Calibri" pitchFamily="34" charset="0"/>
              </a:rPr>
              <a:t>.</a:t>
            </a:r>
            <a:endParaRPr lang="en-US"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532361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l-GR" altLang="el-GR" smtClean="0"/>
              <a:t>Παθολογική Βάδιση</a:t>
            </a:r>
          </a:p>
        </p:txBody>
      </p:sp>
      <p:sp>
        <p:nvSpPr>
          <p:cNvPr id="110595" name="Rectangle 3"/>
          <p:cNvSpPr>
            <a:spLocks noGrp="1" noChangeArrowheads="1"/>
          </p:cNvSpPr>
          <p:nvPr>
            <p:ph idx="1"/>
          </p:nvPr>
        </p:nvSpPr>
        <p:spPr/>
        <p:txBody>
          <a:bodyPr>
            <a:noAutofit/>
          </a:bodyPr>
          <a:lstStyle/>
          <a:p>
            <a:pPr>
              <a:buFont typeface="Wingdings" pitchFamily="2" charset="2"/>
              <a:buChar char="Ø"/>
            </a:pPr>
            <a:r>
              <a:rPr lang="el-GR" altLang="el-GR" dirty="0" smtClean="0">
                <a:latin typeface="Calibri" pitchFamily="34" charset="0"/>
              </a:rPr>
              <a:t>Στην παθολογική βάδιση οι μηχανισμοί βάδισης καταρρίπτονται οδηγώντας σε </a:t>
            </a:r>
            <a:r>
              <a:rPr lang="en-US" altLang="el-GR" dirty="0" smtClean="0">
                <a:latin typeface="Calibri" pitchFamily="34" charset="0"/>
              </a:rPr>
              <a:t>:</a:t>
            </a:r>
            <a:r>
              <a:rPr lang="el-GR" altLang="el-GR" dirty="0" smtClean="0">
                <a:latin typeface="Calibri" pitchFamily="34" charset="0"/>
              </a:rPr>
              <a:t> </a:t>
            </a:r>
          </a:p>
          <a:p>
            <a:pPr lvl="1">
              <a:buFont typeface="Wingdings" pitchFamily="2" charset="2"/>
              <a:buChar char="§"/>
            </a:pPr>
            <a:r>
              <a:rPr lang="el-GR" altLang="el-GR" dirty="0" smtClean="0">
                <a:latin typeface="Calibri" pitchFamily="34" charset="0"/>
              </a:rPr>
              <a:t>περισσότερη κατανάλωση ενέργειας και</a:t>
            </a:r>
          </a:p>
          <a:p>
            <a:pPr lvl="1">
              <a:buFont typeface="Wingdings" pitchFamily="2" charset="2"/>
              <a:buChar char="§"/>
            </a:pPr>
            <a:r>
              <a:rPr lang="el-GR" altLang="el-GR" dirty="0" smtClean="0">
                <a:latin typeface="Calibri" pitchFamily="34" charset="0"/>
              </a:rPr>
              <a:t>συντομότερη κόπωση. </a:t>
            </a:r>
          </a:p>
          <a:p>
            <a:pPr>
              <a:buFont typeface="Wingdings" pitchFamily="2" charset="2"/>
              <a:buChar char="ü"/>
            </a:pPr>
            <a:r>
              <a:rPr lang="el-GR" altLang="el-GR" dirty="0" smtClean="0">
                <a:latin typeface="Calibri" pitchFamily="34" charset="0"/>
              </a:rPr>
              <a:t>Για παράδειγμα σε άτομα με εγκεφαλική παράλυση κατά τη βάδιση είναι δυνατόν να καταναλώνεται τριπλάσια ή και τετραπλάσια ενέργεια από αυτή, που απαιτείται στην φυσιολογική βάδιση.</a:t>
            </a:r>
          </a:p>
          <a:p>
            <a:pPr>
              <a:buFont typeface="Wingdings" pitchFamily="2" charset="2"/>
              <a:buChar char="Ø"/>
            </a:pPr>
            <a:r>
              <a:rPr lang="el-GR" altLang="el-GR" dirty="0" smtClean="0">
                <a:latin typeface="Calibri" pitchFamily="34" charset="0"/>
              </a:rPr>
              <a:t>Στην επανεκπαίδευση βάδισης – αποκατάσταση –</a:t>
            </a:r>
            <a:r>
              <a:rPr lang="en-US" altLang="el-GR" dirty="0" smtClean="0">
                <a:latin typeface="Calibri" pitchFamily="34" charset="0"/>
              </a:rPr>
              <a:t> </a:t>
            </a:r>
            <a:r>
              <a:rPr lang="el-GR" altLang="el-GR" dirty="0" smtClean="0">
                <a:latin typeface="Calibri" pitchFamily="34" charset="0"/>
              </a:rPr>
              <a:t>ο στόχος είναι η επανεγκατάσταση των μηχανισμών κατανάλωσης ελάχιστης ενέργειας.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2402266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el-GR" altLang="el-GR" sz="4400" dirty="0" smtClean="0">
                <a:latin typeface="Calibri" pitchFamily="34" charset="0"/>
              </a:rPr>
              <a:t>Παθολογική Βάδιση - </a:t>
            </a:r>
            <a:r>
              <a:rPr lang="el-GR" altLang="el-GR" dirty="0" smtClean="0">
                <a:latin typeface="Calibri" pitchFamily="34" charset="0"/>
              </a:rPr>
              <a:t>Αίτια </a:t>
            </a:r>
          </a:p>
        </p:txBody>
      </p:sp>
      <p:sp>
        <p:nvSpPr>
          <p:cNvPr id="111619" name="Rectangle 3"/>
          <p:cNvSpPr>
            <a:spLocks noGrp="1" noChangeArrowheads="1"/>
          </p:cNvSpPr>
          <p:nvPr>
            <p:ph idx="1"/>
          </p:nvPr>
        </p:nvSpPr>
        <p:spPr/>
        <p:txBody>
          <a:bodyPr>
            <a:noAutofit/>
          </a:bodyPr>
          <a:lstStyle/>
          <a:p>
            <a:pPr marL="0" indent="0">
              <a:buFontTx/>
              <a:buNone/>
            </a:pPr>
            <a:r>
              <a:rPr lang="el-GR" altLang="el-GR" dirty="0" smtClean="0">
                <a:latin typeface="Calibri" pitchFamily="34" charset="0"/>
              </a:rPr>
              <a:t>Οι αιτίες, που είναι δυνατόν να προκαλέσουν παρέκκλιση από την φυσιολογική βάδιση, πρόσκαιρη ή μόνιμη, είναι άπειρες</a:t>
            </a:r>
            <a:r>
              <a:rPr lang="en-US" altLang="el-GR" dirty="0" smtClean="0">
                <a:latin typeface="Calibri" pitchFamily="34" charset="0"/>
              </a:rPr>
              <a:t>:</a:t>
            </a:r>
            <a:endParaRPr lang="el-GR" altLang="el-GR" dirty="0" smtClean="0">
              <a:latin typeface="Calibri" pitchFamily="34" charset="0"/>
            </a:endParaRPr>
          </a:p>
          <a:p>
            <a:pPr marL="514350" indent="-514350">
              <a:buFont typeface="+mj-lt"/>
              <a:buAutoNum type="romanLcPeriod"/>
            </a:pPr>
            <a:r>
              <a:rPr lang="el-GR" altLang="el-GR" dirty="0" smtClean="0">
                <a:latin typeface="Calibri" pitchFamily="34" charset="0"/>
              </a:rPr>
              <a:t> Πόνος. </a:t>
            </a:r>
          </a:p>
          <a:p>
            <a:pPr marL="514350" indent="-514350">
              <a:buFont typeface="+mj-lt"/>
              <a:buAutoNum type="romanLcPeriod"/>
            </a:pPr>
            <a:r>
              <a:rPr lang="el-GR" altLang="el-GR" dirty="0" smtClean="0">
                <a:latin typeface="Calibri" pitchFamily="34" charset="0"/>
              </a:rPr>
              <a:t> </a:t>
            </a:r>
            <a:r>
              <a:rPr lang="el-GR" altLang="el-GR" dirty="0" err="1" smtClean="0">
                <a:latin typeface="Calibri" pitchFamily="34" charset="0"/>
              </a:rPr>
              <a:t>Μυοσκελετικά</a:t>
            </a:r>
            <a:r>
              <a:rPr lang="el-GR" altLang="el-GR" dirty="0" smtClean="0">
                <a:latin typeface="Calibri" pitchFamily="34" charset="0"/>
              </a:rPr>
              <a:t> προβλήματα. </a:t>
            </a:r>
          </a:p>
          <a:p>
            <a:pPr marL="514350" indent="-514350">
              <a:buFont typeface="+mj-lt"/>
              <a:buAutoNum type="romanLcPeriod"/>
            </a:pPr>
            <a:r>
              <a:rPr lang="el-GR" altLang="el-GR" dirty="0" smtClean="0">
                <a:latin typeface="Calibri" pitchFamily="34" charset="0"/>
              </a:rPr>
              <a:t> Νευρολογικά προβλήματα.</a:t>
            </a:r>
          </a:p>
          <a:p>
            <a:pPr lvl="1"/>
            <a:r>
              <a:rPr lang="el-GR" altLang="el-GR" dirty="0" smtClean="0">
                <a:latin typeface="Calibri" pitchFamily="34" charset="0"/>
              </a:rPr>
              <a:t>Περιφερικού νευρικού συστήματος με χαλαρή παράλυση μυών.</a:t>
            </a:r>
          </a:p>
          <a:p>
            <a:pPr lvl="1"/>
            <a:r>
              <a:rPr lang="el-GR" altLang="el-GR" dirty="0" smtClean="0">
                <a:latin typeface="Calibri" pitchFamily="34" charset="0"/>
              </a:rPr>
              <a:t>Κεντρικού νευρικού συστήματος με </a:t>
            </a:r>
            <a:r>
              <a:rPr lang="el-GR" altLang="el-GR" dirty="0" err="1" smtClean="0">
                <a:latin typeface="Calibri" pitchFamily="34" charset="0"/>
              </a:rPr>
              <a:t>σπαστικότητα</a:t>
            </a:r>
            <a:r>
              <a:rPr lang="el-GR" altLang="el-GR" dirty="0" smtClean="0">
                <a:latin typeface="Calibri" pitchFamily="34" charset="0"/>
              </a:rPr>
              <a:t> και έλλειψη φυσιολογικού ελέγχου του μυϊκού συστήματος.</a:t>
            </a:r>
          </a:p>
          <a:p>
            <a:r>
              <a:rPr lang="el-GR" altLang="el-GR" dirty="0" smtClean="0">
                <a:latin typeface="Calibri" pitchFamily="34" charset="0"/>
              </a:rPr>
              <a:t>Παραμορφώσεις</a:t>
            </a:r>
            <a:r>
              <a:rPr lang="en-US" altLang="el-GR" dirty="0" smtClean="0">
                <a:latin typeface="Calibri" pitchFamily="34" charset="0"/>
              </a:rPr>
              <a:t>:</a:t>
            </a:r>
            <a:r>
              <a:rPr lang="el-GR" altLang="el-GR" dirty="0" smtClean="0">
                <a:latin typeface="Calibri" pitchFamily="34" charset="0"/>
              </a:rPr>
              <a:t> </a:t>
            </a:r>
            <a:r>
              <a:rPr lang="el-GR" altLang="el-GR" dirty="0" err="1" smtClean="0">
                <a:latin typeface="Calibri" pitchFamily="34" charset="0"/>
              </a:rPr>
              <a:t>ανισοσκελία</a:t>
            </a:r>
            <a:r>
              <a:rPr lang="el-GR" altLang="el-GR" dirty="0" smtClean="0">
                <a:latin typeface="Calibri" pitchFamily="34" charset="0"/>
              </a:rPr>
              <a:t>, κύφωση, </a:t>
            </a:r>
            <a:r>
              <a:rPr lang="el-GR" altLang="el-GR" dirty="0" err="1" smtClean="0">
                <a:latin typeface="Calibri" pitchFamily="34" charset="0"/>
              </a:rPr>
              <a:t>ραιβογωνία</a:t>
            </a:r>
            <a:r>
              <a:rPr lang="el-GR" altLang="el-GR" dirty="0" smtClean="0">
                <a:latin typeface="Calibri" pitchFamily="34" charset="0"/>
              </a:rPr>
              <a:t>, </a:t>
            </a:r>
            <a:r>
              <a:rPr lang="el-GR" altLang="el-GR" dirty="0" err="1" smtClean="0">
                <a:latin typeface="Calibri" pitchFamily="34" charset="0"/>
              </a:rPr>
              <a:t>βλαισογωνία</a:t>
            </a:r>
            <a:r>
              <a:rPr lang="el-GR" altLang="el-GR" dirty="0" smtClean="0">
                <a:latin typeface="Calibri" pitchFamily="34" charset="0"/>
              </a:rPr>
              <a:t>, σκολίωση, </a:t>
            </a:r>
            <a:r>
              <a:rPr lang="el-GR" altLang="el-GR" dirty="0" err="1" smtClean="0">
                <a:latin typeface="Calibri" pitchFamily="34" charset="0"/>
              </a:rPr>
              <a:t>αγκυλοποιητική</a:t>
            </a:r>
            <a:r>
              <a:rPr lang="el-GR" altLang="el-GR" dirty="0" smtClean="0">
                <a:latin typeface="Calibri" pitchFamily="34" charset="0"/>
              </a:rPr>
              <a:t> σπονδυλίτιδα κ.ά.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3403237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348880"/>
            <a:ext cx="8229600" cy="980728"/>
          </a:xfrm>
          <a:ln w="28575">
            <a:solidFill>
              <a:srgbClr val="004A82"/>
            </a:solidFill>
          </a:ln>
        </p:spPr>
        <p:txBody>
          <a:bodyPr/>
          <a:lstStyle/>
          <a:p>
            <a:pPr marL="857250" indent="-857250">
              <a:buFont typeface="+mj-lt"/>
              <a:buAutoNum type="arabicPeriod"/>
            </a:pPr>
            <a:r>
              <a:rPr lang="el-GR" dirty="0" smtClean="0"/>
              <a:t>Πόνος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3771578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l-GR" altLang="el-GR" sz="4000" dirty="0" smtClean="0">
                <a:latin typeface="Calibri" pitchFamily="34" charset="0"/>
              </a:rPr>
              <a:t>Πόνος</a:t>
            </a:r>
          </a:p>
        </p:txBody>
      </p:sp>
      <p:sp>
        <p:nvSpPr>
          <p:cNvPr id="112643" name="Rectangle 3"/>
          <p:cNvSpPr>
            <a:spLocks noGrp="1" noChangeArrowheads="1"/>
          </p:cNvSpPr>
          <p:nvPr>
            <p:ph idx="1"/>
          </p:nvPr>
        </p:nvSpPr>
        <p:spPr>
          <a:xfrm>
            <a:off x="457200" y="1196752"/>
            <a:ext cx="8291264" cy="5661248"/>
          </a:xfrm>
        </p:spPr>
        <p:txBody>
          <a:bodyPr>
            <a:noAutofit/>
          </a:bodyPr>
          <a:lstStyle/>
          <a:p>
            <a:pPr>
              <a:lnSpc>
                <a:spcPct val="110000"/>
              </a:lnSpc>
            </a:pPr>
            <a:r>
              <a:rPr lang="el-GR" altLang="el-GR" dirty="0" smtClean="0">
                <a:latin typeface="Calibri" pitchFamily="34" charset="0"/>
              </a:rPr>
              <a:t>Σε περίπτωση πόνου στην </a:t>
            </a:r>
            <a:r>
              <a:rPr lang="el-GR" altLang="el-GR" b="1" dirty="0" smtClean="0">
                <a:latin typeface="Calibri" pitchFamily="34" charset="0"/>
              </a:rPr>
              <a:t>λεκάνη </a:t>
            </a:r>
            <a:r>
              <a:rPr lang="el-GR" altLang="el-GR" dirty="0" smtClean="0">
                <a:latin typeface="Calibri" pitchFamily="34" charset="0"/>
              </a:rPr>
              <a:t>ή το </a:t>
            </a:r>
            <a:r>
              <a:rPr lang="el-GR" altLang="el-GR" b="1" dirty="0" smtClean="0">
                <a:latin typeface="Calibri" pitchFamily="34" charset="0"/>
              </a:rPr>
              <a:t>κάτω άκρο </a:t>
            </a:r>
            <a:r>
              <a:rPr lang="el-GR" altLang="el-GR" dirty="0" smtClean="0">
                <a:latin typeface="Calibri" pitchFamily="34" charset="0"/>
              </a:rPr>
              <a:t>γίνεται</a:t>
            </a:r>
            <a:r>
              <a:rPr lang="en-US" altLang="el-GR" dirty="0" smtClean="0">
                <a:latin typeface="Calibri" pitchFamily="34" charset="0"/>
              </a:rPr>
              <a:t> </a:t>
            </a:r>
            <a:r>
              <a:rPr lang="el-GR" altLang="el-GR" dirty="0" smtClean="0">
                <a:latin typeface="Calibri" pitchFamily="34" charset="0"/>
              </a:rPr>
              <a:t>προσαρμογή της φυσιολογικής βάδισης με στόχο τον</a:t>
            </a:r>
            <a:r>
              <a:rPr lang="en-US" altLang="el-GR" dirty="0" smtClean="0">
                <a:latin typeface="Calibri" pitchFamily="34" charset="0"/>
              </a:rPr>
              <a:t> </a:t>
            </a:r>
            <a:r>
              <a:rPr lang="el-GR" altLang="el-GR" dirty="0" smtClean="0">
                <a:latin typeface="Calibri" pitchFamily="34" charset="0"/>
              </a:rPr>
              <a:t>λιγότερο ή</a:t>
            </a:r>
            <a:r>
              <a:rPr lang="en-US" altLang="el-GR" dirty="0" smtClean="0">
                <a:latin typeface="Calibri" pitchFamily="34" charset="0"/>
              </a:rPr>
              <a:t> </a:t>
            </a:r>
            <a:r>
              <a:rPr lang="el-GR" altLang="el-GR" dirty="0" smtClean="0">
                <a:latin typeface="Calibri" pitchFamily="34" charset="0"/>
              </a:rPr>
              <a:t>καθόλου πόνο. Συγκεκριμένα ελαττώνεται</a:t>
            </a:r>
            <a:r>
              <a:rPr lang="en-US" altLang="el-GR" dirty="0" smtClean="0">
                <a:latin typeface="Calibri" pitchFamily="34" charset="0"/>
              </a:rPr>
              <a:t>:</a:t>
            </a:r>
            <a:r>
              <a:rPr lang="el-GR" altLang="el-GR" dirty="0" smtClean="0">
                <a:latin typeface="Calibri" pitchFamily="34" charset="0"/>
              </a:rPr>
              <a:t> </a:t>
            </a:r>
          </a:p>
          <a:p>
            <a:pPr marL="538163">
              <a:lnSpc>
                <a:spcPct val="110000"/>
              </a:lnSpc>
              <a:buFont typeface="Wingdings" pitchFamily="2" charset="2"/>
              <a:buChar char="§"/>
            </a:pPr>
            <a:r>
              <a:rPr lang="el-GR" altLang="el-GR" dirty="0" smtClean="0">
                <a:latin typeface="Calibri" pitchFamily="34" charset="0"/>
              </a:rPr>
              <a:t>το ποσοστό βάρους, που επιφορτίζει το ευαίσθητο άκρο,</a:t>
            </a:r>
          </a:p>
          <a:p>
            <a:pPr marL="538163">
              <a:lnSpc>
                <a:spcPct val="110000"/>
              </a:lnSpc>
              <a:buFont typeface="Wingdings" pitchFamily="2" charset="2"/>
              <a:buChar char="§"/>
            </a:pPr>
            <a:r>
              <a:rPr lang="el-GR" altLang="el-GR" dirty="0" smtClean="0">
                <a:latin typeface="Calibri" pitchFamily="34" charset="0"/>
              </a:rPr>
              <a:t>η διάρκεια στήριξης στο ευαίσθητο άκρο και κατά συνέπεια,</a:t>
            </a:r>
          </a:p>
          <a:p>
            <a:pPr marL="538163">
              <a:lnSpc>
                <a:spcPct val="110000"/>
              </a:lnSpc>
              <a:buFont typeface="Wingdings" pitchFamily="2" charset="2"/>
              <a:buChar char="§"/>
            </a:pPr>
            <a:r>
              <a:rPr lang="el-GR" altLang="el-GR" dirty="0" smtClean="0">
                <a:latin typeface="Calibri" pitchFamily="34" charset="0"/>
              </a:rPr>
              <a:t>η διάρκεια αιώρησης του υγιούς άκρου.</a:t>
            </a:r>
          </a:p>
          <a:p>
            <a:pPr>
              <a:lnSpc>
                <a:spcPct val="110000"/>
              </a:lnSpc>
            </a:pPr>
            <a:r>
              <a:rPr lang="el-GR" altLang="el-GR" dirty="0" smtClean="0">
                <a:latin typeface="Calibri" pitchFamily="34" charset="0"/>
              </a:rPr>
              <a:t>Σε πόνο του </a:t>
            </a:r>
            <a:r>
              <a:rPr lang="el-GR" altLang="el-GR" b="1" dirty="0" smtClean="0">
                <a:latin typeface="Calibri" pitchFamily="34" charset="0"/>
              </a:rPr>
              <a:t>αρθρικού θύλακα της άρθρωσης του ισχίου </a:t>
            </a:r>
            <a:r>
              <a:rPr lang="el-GR" altLang="el-GR" dirty="0" smtClean="0">
                <a:latin typeface="Calibri" pitchFamily="34" charset="0"/>
              </a:rPr>
              <a:t>και</a:t>
            </a:r>
            <a:r>
              <a:rPr lang="en-US" altLang="el-GR" dirty="0" smtClean="0">
                <a:latin typeface="Calibri" pitchFamily="34" charset="0"/>
              </a:rPr>
              <a:t> </a:t>
            </a:r>
            <a:r>
              <a:rPr lang="el-GR" altLang="el-GR" b="1" dirty="0" smtClean="0">
                <a:latin typeface="Calibri" pitchFamily="34" charset="0"/>
              </a:rPr>
              <a:t>φλεγμονή της πρόσφυσης του </a:t>
            </a:r>
            <a:r>
              <a:rPr lang="el-GR" altLang="el-GR" b="1" dirty="0" err="1" smtClean="0">
                <a:latin typeface="Calibri" pitchFamily="34" charset="0"/>
              </a:rPr>
              <a:t>ψοίτη</a:t>
            </a:r>
            <a:r>
              <a:rPr lang="el-GR" altLang="el-GR" b="1" dirty="0" smtClean="0">
                <a:latin typeface="Calibri" pitchFamily="34" charset="0"/>
              </a:rPr>
              <a:t> μυός</a:t>
            </a:r>
            <a:r>
              <a:rPr lang="el-GR" altLang="el-GR" dirty="0" smtClean="0">
                <a:latin typeface="Calibri" pitchFamily="34" charset="0"/>
              </a:rPr>
              <a:t>, η βάδιση</a:t>
            </a:r>
            <a:r>
              <a:rPr lang="en-US" altLang="el-GR" dirty="0" smtClean="0">
                <a:latin typeface="Calibri" pitchFamily="34" charset="0"/>
              </a:rPr>
              <a:t> </a:t>
            </a:r>
            <a:r>
              <a:rPr lang="el-GR" altLang="el-GR" dirty="0" smtClean="0">
                <a:latin typeface="Calibri" pitchFamily="34" charset="0"/>
              </a:rPr>
              <a:t>χαρακτηρίζεται από έξω στροφή και προσαγωγή του ισχίου,</a:t>
            </a:r>
            <a:r>
              <a:rPr lang="en-US" altLang="el-GR" dirty="0" smtClean="0">
                <a:latin typeface="Calibri" pitchFamily="34" charset="0"/>
              </a:rPr>
              <a:t> </a:t>
            </a:r>
            <a:r>
              <a:rPr lang="el-GR" altLang="el-GR" dirty="0" smtClean="0">
                <a:latin typeface="Calibri" pitchFamily="34" charset="0"/>
              </a:rPr>
              <a:t>συνοδεύεται από ελαφρά κάμψη στο γόνατο. Έτσι</a:t>
            </a:r>
            <a:r>
              <a:rPr lang="en-US" altLang="el-GR" dirty="0" smtClean="0">
                <a:latin typeface="Calibri" pitchFamily="34" charset="0"/>
              </a:rPr>
              <a:t> </a:t>
            </a:r>
            <a:r>
              <a:rPr lang="el-GR" altLang="el-GR" dirty="0" smtClean="0">
                <a:latin typeface="Calibri" pitchFamily="34" charset="0"/>
              </a:rPr>
              <a:t>ελαττώνεται η</a:t>
            </a:r>
            <a:r>
              <a:rPr lang="en-US" altLang="el-GR" dirty="0" smtClean="0">
                <a:latin typeface="Calibri" pitchFamily="34" charset="0"/>
              </a:rPr>
              <a:t> </a:t>
            </a:r>
            <a:r>
              <a:rPr lang="el-GR" altLang="el-GR" dirty="0" smtClean="0">
                <a:latin typeface="Calibri" pitchFamily="34" charset="0"/>
              </a:rPr>
              <a:t>τάση του μυός, άρα ο πόνος.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37591013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Βάδιση - Πόνος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
        <p:nvSpPr>
          <p:cNvPr id="5" name="Ορθογώνιο 4"/>
          <p:cNvSpPr/>
          <p:nvPr/>
        </p:nvSpPr>
        <p:spPr>
          <a:xfrm>
            <a:off x="1808820" y="5534847"/>
            <a:ext cx="5526360" cy="276999"/>
          </a:xfrm>
          <a:prstGeom prst="rect">
            <a:avLst/>
          </a:prstGeom>
        </p:spPr>
        <p:txBody>
          <a:bodyPr wrap="square">
            <a:spAutoFit/>
          </a:bodyPr>
          <a:lstStyle/>
          <a:p>
            <a:pPr algn="ctr"/>
            <a:r>
              <a:rPr lang="en-US" sz="1200" dirty="0">
                <a:solidFill>
                  <a:prstClr val="black"/>
                </a:solidFill>
                <a:latin typeface="Calibri"/>
                <a:hlinkClick r:id="rId5"/>
              </a:rPr>
              <a:t>Advanced Biomechanics </a:t>
            </a:r>
            <a:r>
              <a:rPr lang="en-US" sz="1200" dirty="0" err="1">
                <a:solidFill>
                  <a:prstClr val="black"/>
                </a:solidFill>
                <a:latin typeface="Calibri"/>
                <a:hlinkClick r:id="rId5"/>
              </a:rPr>
              <a:t>Overpronation</a:t>
            </a:r>
            <a:r>
              <a:rPr lang="en-US" sz="1200" dirty="0">
                <a:solidFill>
                  <a:prstClr val="black"/>
                </a:solidFill>
                <a:latin typeface="Calibri"/>
                <a:hlinkClick r:id="rId5"/>
              </a:rPr>
              <a:t> Animation</a:t>
            </a:r>
            <a:endParaRPr lang="en-US" sz="1200" dirty="0">
              <a:solidFill>
                <a:prstClr val="black"/>
              </a:solidFill>
              <a:latin typeface="Calibri"/>
            </a:endParaRPr>
          </a:p>
        </p:txBody>
      </p:sp>
    </p:spTree>
    <p:controls>
      <mc:AlternateContent xmlns:mc="http://schemas.openxmlformats.org/markup-compatibility/2006">
        <mc:Choice xmlns:v="urn:schemas-microsoft-com:vml" Requires="v">
          <p:control spid="3078" name="ShockwaveFlash1" r:id="rId2" imgW="6857143" imgH="3847619"/>
        </mc:Choice>
        <mc:Fallback>
          <p:control name="ShockwaveFlash1" r:id="rId2" imgW="6857143" imgH="3847619">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143000" y="1504950"/>
                  <a:ext cx="6858000" cy="3848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147460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204864"/>
            <a:ext cx="8229600" cy="1080120"/>
          </a:xfrm>
          <a:ln w="28575">
            <a:solidFill>
              <a:srgbClr val="004A82"/>
            </a:solidFill>
          </a:ln>
        </p:spPr>
        <p:txBody>
          <a:bodyPr/>
          <a:lstStyle/>
          <a:p>
            <a:pPr marL="742950" indent="-742950">
              <a:buFont typeface="+mj-lt"/>
              <a:buAutoNum type="arabicPeriod" startAt="2"/>
            </a:pPr>
            <a:r>
              <a:rPr lang="el-GR" altLang="el-GR" dirty="0" err="1" smtClean="0">
                <a:latin typeface="Calibri" pitchFamily="34" charset="0"/>
              </a:rPr>
              <a:t>Μυοσκελετικά</a:t>
            </a:r>
            <a:r>
              <a:rPr lang="el-GR" altLang="el-GR" dirty="0" smtClean="0">
                <a:latin typeface="Calibri" pitchFamily="34" charset="0"/>
              </a:rPr>
              <a:t> </a:t>
            </a:r>
            <a:r>
              <a:rPr lang="en-US" altLang="el-GR" dirty="0" smtClean="0">
                <a:latin typeface="Calibri" pitchFamily="34" charset="0"/>
              </a:rPr>
              <a:t> </a:t>
            </a:r>
            <a:r>
              <a:rPr lang="el-GR" altLang="el-GR" dirty="0" smtClean="0">
                <a:latin typeface="Calibri" pitchFamily="34" charset="0"/>
              </a:rPr>
              <a:t>προβλήματα</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137067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l-GR" altLang="el-GR" sz="4000" dirty="0" err="1" smtClean="0">
                <a:latin typeface="Calibri" pitchFamily="34" charset="0"/>
              </a:rPr>
              <a:t>Μυοσκελετικά</a:t>
            </a:r>
            <a:r>
              <a:rPr lang="el-GR" altLang="el-GR" sz="4000" dirty="0" smtClean="0">
                <a:latin typeface="Calibri" pitchFamily="34" charset="0"/>
              </a:rPr>
              <a:t> προβλήματα </a:t>
            </a:r>
            <a:r>
              <a:rPr lang="el-GR" altLang="el-GR" sz="3200" b="0" dirty="0" smtClean="0">
                <a:latin typeface="Calibri" pitchFamily="34" charset="0"/>
              </a:rPr>
              <a:t>1/6</a:t>
            </a:r>
          </a:p>
        </p:txBody>
      </p:sp>
      <p:sp>
        <p:nvSpPr>
          <p:cNvPr id="113667" name="Rectangle 3"/>
          <p:cNvSpPr>
            <a:spLocks noGrp="1" noChangeArrowheads="1"/>
          </p:cNvSpPr>
          <p:nvPr>
            <p:ph idx="1"/>
          </p:nvPr>
        </p:nvSpPr>
        <p:spPr/>
        <p:txBody>
          <a:bodyPr>
            <a:normAutofit/>
          </a:bodyPr>
          <a:lstStyle/>
          <a:p>
            <a:pPr marL="609600" indent="-609600">
              <a:buFont typeface="Wingdings" pitchFamily="2" charset="2"/>
              <a:buNone/>
            </a:pPr>
            <a:r>
              <a:rPr lang="el-GR" altLang="el-GR" dirty="0" smtClean="0">
                <a:latin typeface="Calibri" pitchFamily="34" charset="0"/>
              </a:rPr>
              <a:t>Μερικά παραδείγματα</a:t>
            </a:r>
            <a:r>
              <a:rPr lang="en-US" altLang="el-GR" dirty="0" smtClean="0">
                <a:latin typeface="Calibri" pitchFamily="34" charset="0"/>
              </a:rPr>
              <a:t>:</a:t>
            </a:r>
            <a:endParaRPr lang="el-GR" altLang="el-GR" dirty="0" smtClean="0">
              <a:latin typeface="Calibri" pitchFamily="34" charset="0"/>
            </a:endParaRPr>
          </a:p>
          <a:p>
            <a:pPr marL="609600" indent="-609600">
              <a:buFont typeface="Wingdings" pitchFamily="2" charset="2"/>
              <a:buChar char="Ø"/>
            </a:pPr>
            <a:r>
              <a:rPr lang="el-GR" altLang="el-GR" dirty="0" smtClean="0">
                <a:latin typeface="Calibri" pitchFamily="34" charset="0"/>
              </a:rPr>
              <a:t>Μυϊκή αδυναμία.</a:t>
            </a:r>
          </a:p>
          <a:p>
            <a:pPr marL="609600" indent="-609600">
              <a:buFont typeface="Wingdings" pitchFamily="2" charset="2"/>
              <a:buChar char="Ø"/>
            </a:pPr>
            <a:r>
              <a:rPr lang="el-GR" altLang="el-GR" dirty="0" smtClean="0">
                <a:latin typeface="Calibri" pitchFamily="34" charset="0"/>
              </a:rPr>
              <a:t>Δυσκαμψία ή υπέρμετρη κινητικότητα αρθρώσεων.</a:t>
            </a:r>
          </a:p>
          <a:p>
            <a:pPr marL="609600" indent="-609600">
              <a:buFont typeface="Wingdings" pitchFamily="2" charset="2"/>
              <a:buChar char="Ø"/>
            </a:pPr>
            <a:r>
              <a:rPr lang="el-GR" altLang="el-GR" dirty="0" smtClean="0">
                <a:latin typeface="Calibri" pitchFamily="34" charset="0"/>
              </a:rPr>
              <a:t>Έλλειψη ελαστικότητας συσταλτών και μη συσταλτών δομών.</a:t>
            </a:r>
          </a:p>
          <a:p>
            <a:pPr marL="609600" indent="-609600">
              <a:buFont typeface="Wingdings" pitchFamily="2" charset="2"/>
              <a:buChar char="Ø"/>
            </a:pPr>
            <a:r>
              <a:rPr lang="el-GR" altLang="el-GR" dirty="0" smtClean="0">
                <a:latin typeface="Calibri" pitchFamily="34" charset="0"/>
              </a:rPr>
              <a:t>Αυξημένος μυϊκός τόνος.</a:t>
            </a:r>
          </a:p>
          <a:p>
            <a:pPr marL="609600" indent="-609600"/>
            <a:r>
              <a:rPr lang="el-GR" altLang="el-GR" dirty="0" smtClean="0">
                <a:latin typeface="Calibri" pitchFamily="34" charset="0"/>
              </a:rPr>
              <a:t>Εκφυλιστικές </a:t>
            </a:r>
            <a:r>
              <a:rPr lang="el-GR" altLang="el-GR" dirty="0" err="1" smtClean="0">
                <a:latin typeface="Calibri" pitchFamily="34" charset="0"/>
              </a:rPr>
              <a:t>οστεοαρθροπάθειες</a:t>
            </a:r>
            <a:r>
              <a:rPr lang="el-GR" altLang="el-GR" dirty="0" smtClean="0">
                <a:latin typeface="Calibri" pitchFamily="34" charset="0"/>
              </a:rPr>
              <a:t>.</a:t>
            </a:r>
            <a:r>
              <a:rPr lang="en-US" dirty="0" smtClean="0"/>
              <a:t> </a:t>
            </a: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633277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l-GR" altLang="el-GR" sz="4000" dirty="0" err="1" smtClean="0">
                <a:latin typeface="Calibri" pitchFamily="34" charset="0"/>
              </a:rPr>
              <a:t>Μυοσκελετικά</a:t>
            </a:r>
            <a:r>
              <a:rPr lang="el-GR" altLang="el-GR" sz="4000" dirty="0" smtClean="0">
                <a:latin typeface="Calibri" pitchFamily="34" charset="0"/>
              </a:rPr>
              <a:t> προβλήματα </a:t>
            </a:r>
            <a:r>
              <a:rPr lang="el-GR" altLang="el-GR" sz="3200" b="0" dirty="0" smtClean="0">
                <a:latin typeface="Calibri" pitchFamily="34" charset="0"/>
              </a:rPr>
              <a:t>2/6</a:t>
            </a:r>
          </a:p>
        </p:txBody>
      </p:sp>
      <p:sp>
        <p:nvSpPr>
          <p:cNvPr id="113667" name="Rectangle 3"/>
          <p:cNvSpPr>
            <a:spLocks noGrp="1" noChangeArrowheads="1"/>
          </p:cNvSpPr>
          <p:nvPr>
            <p:ph idx="1"/>
          </p:nvPr>
        </p:nvSpPr>
        <p:spPr/>
        <p:txBody>
          <a:bodyPr>
            <a:normAutofit/>
          </a:bodyPr>
          <a:lstStyle/>
          <a:p>
            <a:pPr marL="444500" indent="-444500">
              <a:buFont typeface="Wingdings" pitchFamily="2" charset="2"/>
              <a:buChar char="Ø"/>
            </a:pPr>
            <a:r>
              <a:rPr lang="el-GR" altLang="el-GR" sz="2400" dirty="0" smtClean="0">
                <a:latin typeface="Calibri" pitchFamily="34" charset="0"/>
              </a:rPr>
              <a:t>Σύνδρομα υπέρ-</a:t>
            </a:r>
            <a:r>
              <a:rPr lang="el-GR" altLang="el-GR" sz="2400" dirty="0" err="1" smtClean="0">
                <a:latin typeface="Calibri" pitchFamily="34" charset="0"/>
              </a:rPr>
              <a:t>χρησης</a:t>
            </a:r>
            <a:r>
              <a:rPr lang="el-GR" altLang="el-GR" sz="2400" dirty="0" smtClean="0">
                <a:latin typeface="Calibri" pitchFamily="34" charset="0"/>
              </a:rPr>
              <a:t>. Σε αυτά προκαλείται παρέκκλιση από τον φυσιολογικό μηχανισμό της βάδισης με στόχο την αποφυγή φορτίσεων στις δομές που φλεγμαίνουν, στις δομές που πάσχουν</a:t>
            </a:r>
            <a:r>
              <a:rPr lang="en-US" altLang="el-GR" sz="2400" dirty="0" smtClean="0">
                <a:latin typeface="Calibri" pitchFamily="34" charset="0"/>
              </a:rPr>
              <a:t>:</a:t>
            </a:r>
            <a:endParaRPr lang="el-GR" altLang="el-GR" sz="2400" dirty="0" smtClean="0">
              <a:latin typeface="Calibri" pitchFamily="34" charset="0"/>
            </a:endParaRPr>
          </a:p>
          <a:p>
            <a:pPr marL="1166813" lvl="2" indent="-457200">
              <a:buFont typeface="Wingdings" pitchFamily="2" charset="2"/>
              <a:buChar char="ü"/>
            </a:pPr>
            <a:r>
              <a:rPr lang="el-GR" altLang="el-GR" dirty="0" smtClean="0">
                <a:latin typeface="Calibri" pitchFamily="34" charset="0"/>
              </a:rPr>
              <a:t>Σύνδρομο διαμερισμάτων, </a:t>
            </a:r>
            <a:r>
              <a:rPr lang="el-GR" altLang="el-GR" dirty="0" err="1" smtClean="0">
                <a:latin typeface="Calibri" pitchFamily="34" charset="0"/>
              </a:rPr>
              <a:t>λαγονοκνημιαίας</a:t>
            </a:r>
            <a:r>
              <a:rPr lang="el-GR" altLang="el-GR" dirty="0" smtClean="0">
                <a:latin typeface="Calibri" pitchFamily="34" charset="0"/>
              </a:rPr>
              <a:t> ταινίας, πελματιαίας απονεύρωσης. </a:t>
            </a:r>
          </a:p>
          <a:p>
            <a:pPr marL="1166813" lvl="2" indent="-457200">
              <a:buFont typeface="Wingdings" pitchFamily="2" charset="2"/>
              <a:buChar char="ü"/>
            </a:pPr>
            <a:r>
              <a:rPr lang="el-GR" altLang="el-GR" dirty="0" smtClean="0">
                <a:latin typeface="Calibri" pitchFamily="34" charset="0"/>
              </a:rPr>
              <a:t>Φλεγμονή αχίλλειου τένοντα, </a:t>
            </a:r>
            <a:r>
              <a:rPr lang="el-GR" altLang="el-GR" dirty="0" err="1" smtClean="0">
                <a:latin typeface="Calibri" pitchFamily="34" charset="0"/>
              </a:rPr>
              <a:t>επιγονατιδικού</a:t>
            </a:r>
            <a:r>
              <a:rPr lang="el-GR" altLang="el-GR" dirty="0" smtClean="0">
                <a:latin typeface="Calibri" pitchFamily="34" charset="0"/>
              </a:rPr>
              <a:t> τένοντα. </a:t>
            </a:r>
          </a:p>
          <a:p>
            <a:pPr marL="1166813" lvl="2" indent="-457200">
              <a:buFont typeface="Wingdings" pitchFamily="2" charset="2"/>
              <a:buChar char="ü"/>
            </a:pPr>
            <a:r>
              <a:rPr lang="el-GR" altLang="el-GR" dirty="0" smtClean="0">
                <a:latin typeface="Calibri" pitchFamily="34" charset="0"/>
              </a:rPr>
              <a:t>Πόνος στην </a:t>
            </a:r>
            <a:r>
              <a:rPr lang="el-GR" altLang="el-GR" dirty="0" err="1" smtClean="0">
                <a:latin typeface="Calibri" pitchFamily="34" charset="0"/>
              </a:rPr>
              <a:t>επιγονατιδομηριαία</a:t>
            </a:r>
            <a:r>
              <a:rPr lang="el-GR" altLang="el-GR" dirty="0" smtClean="0">
                <a:latin typeface="Calibri" pitchFamily="34" charset="0"/>
              </a:rPr>
              <a:t> άρθρωση, στην </a:t>
            </a:r>
            <a:r>
              <a:rPr lang="el-GR" altLang="el-GR" dirty="0" err="1" smtClean="0">
                <a:latin typeface="Calibri" pitchFamily="34" charset="0"/>
              </a:rPr>
              <a:t>οσφυική</a:t>
            </a:r>
            <a:r>
              <a:rPr lang="el-GR" altLang="el-GR" dirty="0" smtClean="0">
                <a:latin typeface="Calibri" pitchFamily="34" charset="0"/>
              </a:rPr>
              <a:t> μοίρα της σπονδυλικής στήλης.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1245596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el-GR" dirty="0" err="1" smtClean="0">
                <a:latin typeface="Calibri" pitchFamily="34" charset="0"/>
              </a:rPr>
              <a:t>Μυοσκελετικά</a:t>
            </a:r>
            <a:r>
              <a:rPr lang="el-GR" altLang="el-GR" dirty="0" smtClean="0">
                <a:latin typeface="Calibri" pitchFamily="34" charset="0"/>
              </a:rPr>
              <a:t> προβλήματα </a:t>
            </a:r>
            <a:r>
              <a:rPr lang="el-GR" altLang="el-GR" sz="3200" b="0" dirty="0" smtClean="0">
                <a:latin typeface="Calibri" pitchFamily="34" charset="0"/>
              </a:rPr>
              <a:t>3/6</a:t>
            </a:r>
            <a:endParaRPr lang="el-GR" sz="3200" b="0" dirty="0"/>
          </a:p>
        </p:txBody>
      </p:sp>
      <p:sp>
        <p:nvSpPr>
          <p:cNvPr id="5" name="Rectangle 3"/>
          <p:cNvSpPr>
            <a:spLocks noGrp="1" noChangeArrowheads="1"/>
          </p:cNvSpPr>
          <p:nvPr>
            <p:ph idx="1"/>
          </p:nvPr>
        </p:nvSpPr>
        <p:spPr>
          <a:xfrm>
            <a:off x="457200" y="1196752"/>
            <a:ext cx="8291264" cy="5328592"/>
          </a:xfrm>
        </p:spPr>
        <p:txBody>
          <a:bodyPr>
            <a:normAutofit/>
          </a:bodyPr>
          <a:lstStyle/>
          <a:p>
            <a:pPr>
              <a:buFont typeface="Wingdings" pitchFamily="2" charset="2"/>
              <a:buChar char="Ø"/>
            </a:pPr>
            <a:r>
              <a:rPr lang="el-GR" altLang="el-GR" sz="2200" dirty="0" smtClean="0"/>
              <a:t>Σε περίπτωση αδυναμίας του </a:t>
            </a:r>
            <a:r>
              <a:rPr lang="el-GR" altLang="el-GR" sz="2200" b="1" dirty="0" smtClean="0"/>
              <a:t>μεγάλου γλουτιαίου μυός </a:t>
            </a:r>
            <a:r>
              <a:rPr lang="el-GR" altLang="el-GR" sz="2200" dirty="0" smtClean="0"/>
              <a:t>, ο κορμός κινείται υπερβολικά εμπρός – πίσω κατά τη βάδιση. Στην περίοδο στήριξης, ο κορμός προσανατολίζεται ακριβώς επάνω από την λεκάνη, οπότε απαιτείται ελάχιστη μυϊκή δύναμη από τον μεγάλο γλουτιαίο, ώστε να διατηρηθεί η έκταση στην άρθρωση του ισχίου. Κατά την περίοδο στήριξης, το άτομο μετατοπίζει τον κορμό προς το προβληματικό άκρο.</a:t>
            </a:r>
          </a:p>
          <a:p>
            <a:r>
              <a:rPr lang="el-GR" altLang="el-GR" sz="2200" dirty="0" smtClean="0"/>
              <a:t>Όταν οι </a:t>
            </a:r>
            <a:r>
              <a:rPr lang="el-GR" altLang="el-GR" sz="2200" b="1" dirty="0" err="1" smtClean="0"/>
              <a:t>απαγωγοί</a:t>
            </a:r>
            <a:r>
              <a:rPr lang="el-GR" altLang="el-GR" sz="2200" b="1" dirty="0" smtClean="0"/>
              <a:t> μύες του ισχίου, </a:t>
            </a:r>
            <a:r>
              <a:rPr lang="el-GR" altLang="el-GR" sz="2200" dirty="0" smtClean="0"/>
              <a:t>λόγω αδυναμίας δεν εργάζονται κατάλληλα, στην περίοδο αιώρησης του υγιούς άκρου γίνεται στη λεκάνη πλάγια κλίση προς τα κάτω προς την πλευρά του υγιούς άκρου. Σε περίπτωση αδυναμίας και στα δύο άκρα η μετακίνηση του κορμού γίνεται αμφίπλευρα.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15571206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el-GR" altLang="el-GR" dirty="0" err="1" smtClean="0">
                <a:latin typeface="Calibri" pitchFamily="34" charset="0"/>
              </a:rPr>
              <a:t>Μυοσκελετικά</a:t>
            </a:r>
            <a:r>
              <a:rPr lang="el-GR" altLang="el-GR" dirty="0" smtClean="0">
                <a:latin typeface="Calibri" pitchFamily="34" charset="0"/>
              </a:rPr>
              <a:t> προβλήματα </a:t>
            </a:r>
            <a:r>
              <a:rPr lang="el-GR" altLang="el-GR" sz="3200" b="0" dirty="0" smtClean="0">
                <a:latin typeface="Calibri" pitchFamily="34" charset="0"/>
              </a:rPr>
              <a:t>4/6</a:t>
            </a:r>
            <a:endParaRPr lang="el-GR" altLang="el-GR" sz="3200" dirty="0" smtClean="0">
              <a:latin typeface="Calibri" pitchFamily="34" charset="0"/>
            </a:endParaRPr>
          </a:p>
        </p:txBody>
      </p:sp>
      <p:sp>
        <p:nvSpPr>
          <p:cNvPr id="117763" name="Rectangle 3"/>
          <p:cNvSpPr>
            <a:spLocks noGrp="1" noChangeArrowheads="1"/>
          </p:cNvSpPr>
          <p:nvPr>
            <p:ph idx="1"/>
          </p:nvPr>
        </p:nvSpPr>
        <p:spPr/>
        <p:txBody>
          <a:bodyPr>
            <a:noAutofit/>
          </a:bodyPr>
          <a:lstStyle/>
          <a:p>
            <a:pPr marL="0" indent="0">
              <a:buNone/>
            </a:pPr>
            <a:r>
              <a:rPr lang="el-GR" altLang="el-GR" dirty="0" smtClean="0">
                <a:latin typeface="Calibri" pitchFamily="34" charset="0"/>
              </a:rPr>
              <a:t>Σε μυϊκή αδυναμία η παράλυση του </a:t>
            </a:r>
            <a:r>
              <a:rPr lang="el-GR" altLang="el-GR" b="1" dirty="0" err="1" smtClean="0">
                <a:latin typeface="Calibri" pitchFamily="34" charset="0"/>
              </a:rPr>
              <a:t>τετρακεφάλου</a:t>
            </a:r>
            <a:r>
              <a:rPr lang="el-GR" altLang="el-GR" b="1" dirty="0" smtClean="0">
                <a:latin typeface="Calibri" pitchFamily="34" charset="0"/>
              </a:rPr>
              <a:t> μυός, </a:t>
            </a:r>
            <a:r>
              <a:rPr lang="el-GR" altLang="el-GR" dirty="0" smtClean="0">
                <a:latin typeface="Calibri" pitchFamily="34" charset="0"/>
              </a:rPr>
              <a:t>αλλά</a:t>
            </a:r>
            <a:r>
              <a:rPr lang="en-US" altLang="el-GR" dirty="0" smtClean="0">
                <a:latin typeface="Calibri" pitchFamily="34" charset="0"/>
              </a:rPr>
              <a:t> </a:t>
            </a:r>
            <a:r>
              <a:rPr lang="el-GR" altLang="el-GR" dirty="0" smtClean="0">
                <a:latin typeface="Calibri" pitchFamily="34" charset="0"/>
              </a:rPr>
              <a:t>με φυσιολογικούς </a:t>
            </a:r>
            <a:r>
              <a:rPr lang="el-GR" altLang="el-GR" dirty="0" err="1" smtClean="0">
                <a:latin typeface="Calibri" pitchFamily="34" charset="0"/>
              </a:rPr>
              <a:t>εκτείνοντες</a:t>
            </a:r>
            <a:r>
              <a:rPr lang="el-GR" altLang="el-GR" dirty="0" smtClean="0">
                <a:latin typeface="Calibri" pitchFamily="34" charset="0"/>
              </a:rPr>
              <a:t> ισχίου και πελματιαίους</a:t>
            </a:r>
            <a:r>
              <a:rPr lang="en-US" altLang="el-GR" dirty="0" smtClean="0">
                <a:latin typeface="Calibri" pitchFamily="34" charset="0"/>
              </a:rPr>
              <a:t> </a:t>
            </a:r>
            <a:r>
              <a:rPr lang="el-GR" altLang="el-GR" dirty="0" smtClean="0">
                <a:latin typeface="Calibri" pitchFamily="34" charset="0"/>
              </a:rPr>
              <a:t>καμπτήρες </a:t>
            </a:r>
            <a:r>
              <a:rPr lang="el-GR" altLang="el-GR" dirty="0" err="1" smtClean="0">
                <a:latin typeface="Calibri" pitchFamily="34" charset="0"/>
              </a:rPr>
              <a:t>ποδοκνημικής</a:t>
            </a:r>
            <a:r>
              <a:rPr lang="el-GR" altLang="el-GR" dirty="0" smtClean="0">
                <a:latin typeface="Calibri" pitchFamily="34" charset="0"/>
              </a:rPr>
              <a:t>, το άτομο κατά την αρχή της περιόδου</a:t>
            </a:r>
            <a:r>
              <a:rPr lang="en-US" altLang="el-GR" dirty="0" smtClean="0">
                <a:latin typeface="Calibri" pitchFamily="34" charset="0"/>
              </a:rPr>
              <a:t> </a:t>
            </a:r>
            <a:r>
              <a:rPr lang="el-GR" altLang="el-GR" dirty="0" smtClean="0">
                <a:latin typeface="Calibri" pitchFamily="34" charset="0"/>
              </a:rPr>
              <a:t>στήριξης μετατοπίζει το κορμό προς τα εμπρός στο άκρο στήριξης</a:t>
            </a:r>
            <a:r>
              <a:rPr lang="en-US" altLang="el-GR" dirty="0" smtClean="0">
                <a:latin typeface="Calibri" pitchFamily="34" charset="0"/>
              </a:rPr>
              <a:t>. </a:t>
            </a:r>
            <a:r>
              <a:rPr lang="el-GR" altLang="el-GR" dirty="0" smtClean="0">
                <a:latin typeface="Calibri" pitchFamily="34" charset="0"/>
              </a:rPr>
              <a:t>Έτσι προκαλεί την έκταση στην άρθρωση του γόνατος</a:t>
            </a:r>
            <a:r>
              <a:rPr lang="en-US" altLang="el-GR" dirty="0" smtClean="0">
                <a:latin typeface="Calibri" pitchFamily="34" charset="0"/>
              </a:rPr>
              <a:t>:</a:t>
            </a:r>
          </a:p>
          <a:p>
            <a:pPr>
              <a:buFont typeface="Wingdings" pitchFamily="2" charset="2"/>
              <a:buChar char="§"/>
            </a:pPr>
            <a:r>
              <a:rPr lang="el-GR" altLang="el-GR" dirty="0" smtClean="0">
                <a:latin typeface="Calibri" pitchFamily="34" charset="0"/>
              </a:rPr>
              <a:t>είτε φέρνοντας την γραμμή της βαρύτητας εμπρός από το γόνατο, </a:t>
            </a:r>
          </a:p>
          <a:p>
            <a:pPr>
              <a:buFont typeface="Wingdings" pitchFamily="2" charset="2"/>
              <a:buChar char="§"/>
            </a:pPr>
            <a:r>
              <a:rPr lang="el-GR" altLang="el-GR" dirty="0" smtClean="0">
                <a:latin typeface="Calibri" pitchFamily="34" charset="0"/>
              </a:rPr>
              <a:t>είτε χρησιμοποιώντας τους </a:t>
            </a:r>
            <a:r>
              <a:rPr lang="el-GR" altLang="el-GR" dirty="0" err="1" smtClean="0">
                <a:latin typeface="Calibri" pitchFamily="34" charset="0"/>
              </a:rPr>
              <a:t>εκτείνοντες</a:t>
            </a:r>
            <a:r>
              <a:rPr lang="el-GR" altLang="el-GR" dirty="0" smtClean="0">
                <a:latin typeface="Calibri" pitchFamily="34" charset="0"/>
              </a:rPr>
              <a:t> του ισχίου και τους πελματιαίους καμπτήρες της </a:t>
            </a:r>
            <a:r>
              <a:rPr lang="el-GR" altLang="el-GR" dirty="0" err="1" smtClean="0">
                <a:latin typeface="Calibri" pitchFamily="34" charset="0"/>
              </a:rPr>
              <a:t>ποδοκνημικής</a:t>
            </a:r>
            <a:r>
              <a:rPr lang="el-GR" altLang="el-GR" dirty="0" smtClean="0">
                <a:latin typeface="Calibri" pitchFamily="34" charset="0"/>
              </a:rPr>
              <a:t> με κλειστή κινητική αλυσίδα.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1410113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Ορισμός</a:t>
            </a:r>
            <a:endParaRPr lang="el-GR" dirty="0"/>
          </a:p>
        </p:txBody>
      </p:sp>
      <p:sp>
        <p:nvSpPr>
          <p:cNvPr id="3" name="2 - Θέση περιεχομένου"/>
          <p:cNvSpPr>
            <a:spLocks noGrp="1"/>
          </p:cNvSpPr>
          <p:nvPr>
            <p:ph idx="1"/>
          </p:nvPr>
        </p:nvSpPr>
        <p:spPr/>
        <p:txBody>
          <a:bodyPr>
            <a:normAutofit/>
          </a:bodyPr>
          <a:lstStyle/>
          <a:p>
            <a:r>
              <a:rPr lang="el-GR" altLang="el-GR" dirty="0" smtClean="0">
                <a:latin typeface="Calibri" pitchFamily="34" charset="0"/>
              </a:rPr>
              <a:t>Το τρέξιμο, εξ ορισμού, χαρακτηρίζεται από την «πλεύση», δηλαδή την διπλή αιώρηση. Συγκεκριμένα</a:t>
            </a:r>
            <a:r>
              <a:rPr lang="en-US" altLang="el-GR" dirty="0" smtClean="0">
                <a:latin typeface="Calibri" pitchFamily="34" charset="0"/>
              </a:rPr>
              <a:t>:</a:t>
            </a:r>
          </a:p>
          <a:p>
            <a:pPr lvl="1"/>
            <a:r>
              <a:rPr lang="el-GR" altLang="el-GR" dirty="0" smtClean="0">
                <a:latin typeface="Calibri" pitchFamily="34" charset="0"/>
              </a:rPr>
              <a:t>Αντιστρέφονται η διάρκεια της περιόδου στήριξης και της περιόδου αιώρησης.</a:t>
            </a:r>
          </a:p>
          <a:p>
            <a:pPr lvl="1"/>
            <a:r>
              <a:rPr lang="el-GR" altLang="el-GR" dirty="0" smtClean="0">
                <a:latin typeface="Calibri" pitchFamily="34" charset="0"/>
              </a:rPr>
              <a:t>Στην περίοδο αιώρησης</a:t>
            </a:r>
            <a:r>
              <a:rPr lang="en-US" altLang="el-GR" dirty="0" smtClean="0">
                <a:latin typeface="Calibri" pitchFamily="34" charset="0"/>
              </a:rPr>
              <a:t> </a:t>
            </a:r>
            <a:r>
              <a:rPr lang="el-GR" altLang="el-GR" dirty="0" smtClean="0">
                <a:latin typeface="Calibri" pitchFamily="34" charset="0"/>
              </a:rPr>
              <a:t>υπάρχει φάση, κατά την οποία και τα δύο πόδια δεν αγγίζουν το έδαφος.</a:t>
            </a:r>
          </a:p>
          <a:p>
            <a:pPr lvl="1"/>
            <a:r>
              <a:rPr lang="el-GR" altLang="el-GR" dirty="0" smtClean="0">
                <a:latin typeface="Calibri" pitchFamily="34" charset="0"/>
              </a:rPr>
              <a:t>Στην περίοδο στήριξης δεν υπάρχει διπλή στήριξη. </a:t>
            </a:r>
          </a:p>
          <a:p>
            <a:r>
              <a:rPr lang="el-GR" altLang="el-GR" dirty="0" smtClean="0">
                <a:latin typeface="Calibri" pitchFamily="34" charset="0"/>
              </a:rPr>
              <a:t>Τα μυϊκά συστήματα συμπεριφέρονται ως ελατήρια. </a:t>
            </a:r>
          </a:p>
          <a:p>
            <a:endParaRPr lang="el-GR" altLang="el-GR" dirty="0" smtClean="0">
              <a:latin typeface="Calibri" pitchFamily="34" charset="0"/>
            </a:endParaRPr>
          </a:p>
          <a:p>
            <a:endParaRPr lang="el-GR" altLang="el-GR" dirty="0" smtClean="0">
              <a:latin typeface="Calibri" pitchFamily="34" charset="0"/>
            </a:endParaRP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5083615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altLang="el-GR" sz="4400" dirty="0" err="1" smtClean="0">
                <a:latin typeface="Calibri" pitchFamily="34" charset="0"/>
              </a:rPr>
              <a:t>Μυοσκελετικά</a:t>
            </a:r>
            <a:r>
              <a:rPr lang="el-GR" altLang="el-GR" sz="4400" dirty="0" smtClean="0">
                <a:latin typeface="Calibri" pitchFamily="34" charset="0"/>
              </a:rPr>
              <a:t> προβλήματα </a:t>
            </a:r>
            <a:r>
              <a:rPr lang="el-GR" altLang="el-GR" sz="3600" b="0" dirty="0" smtClean="0">
                <a:latin typeface="Calibri" pitchFamily="34" charset="0"/>
              </a:rPr>
              <a:t>5/6</a:t>
            </a:r>
            <a:r>
              <a:rPr lang="el-GR" sz="3200" dirty="0" smtClean="0"/>
              <a:t/>
            </a:r>
            <a:br>
              <a:rPr lang="el-GR" sz="3200" dirty="0" smtClean="0"/>
            </a:br>
            <a:endParaRPr lang="el-GR" sz="3200" dirty="0"/>
          </a:p>
        </p:txBody>
      </p:sp>
      <p:sp>
        <p:nvSpPr>
          <p:cNvPr id="5" name="Rectangle 3"/>
          <p:cNvSpPr>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gn="l">
              <a:lnSpc>
                <a:spcPct val="110000"/>
              </a:lnSpc>
              <a:spcBef>
                <a:spcPts val="600"/>
              </a:spcBef>
              <a:buNone/>
            </a:pPr>
            <a:r>
              <a:rPr lang="el-GR" altLang="el-GR" sz="2400" dirty="0"/>
              <a:t>Με αδυναμία των </a:t>
            </a:r>
            <a:r>
              <a:rPr lang="el-GR" altLang="el-GR" sz="2400" b="1" dirty="0" err="1" smtClean="0"/>
              <a:t>ισχιοκνημιαίων</a:t>
            </a:r>
            <a:r>
              <a:rPr lang="el-GR" altLang="el-GR" sz="2400" b="1" dirty="0"/>
              <a:t> </a:t>
            </a:r>
            <a:r>
              <a:rPr lang="el-GR" altLang="el-GR" sz="2400" b="1" dirty="0" smtClean="0"/>
              <a:t>μυών</a:t>
            </a:r>
            <a:endParaRPr lang="el-GR" altLang="el-GR" sz="2400" b="1" dirty="0"/>
          </a:p>
          <a:p>
            <a:pPr marL="400050">
              <a:lnSpc>
                <a:spcPct val="110000"/>
              </a:lnSpc>
              <a:spcBef>
                <a:spcPts val="600"/>
              </a:spcBef>
            </a:pPr>
            <a:r>
              <a:rPr lang="el-GR" altLang="el-GR" sz="2400" dirty="0"/>
              <a:t>στην φάση της </a:t>
            </a:r>
            <a:r>
              <a:rPr lang="el-GR" altLang="el-GR" sz="2400" dirty="0" smtClean="0"/>
              <a:t>τελικής αιώρησης </a:t>
            </a:r>
            <a:r>
              <a:rPr lang="el-GR" altLang="el-GR" sz="2400" dirty="0"/>
              <a:t>το γόνατο </a:t>
            </a:r>
            <a:r>
              <a:rPr lang="el-GR" altLang="el-GR" sz="2400" dirty="0" smtClean="0"/>
              <a:t>έρχεται εκρηκτικά </a:t>
            </a:r>
            <a:r>
              <a:rPr lang="el-GR" altLang="el-GR" sz="2400" dirty="0"/>
              <a:t>σε έκταση. </a:t>
            </a:r>
          </a:p>
          <a:p>
            <a:pPr marL="400050">
              <a:lnSpc>
                <a:spcPct val="110000"/>
              </a:lnSpc>
              <a:spcBef>
                <a:spcPts val="600"/>
              </a:spcBef>
            </a:pPr>
            <a:r>
              <a:rPr lang="el-GR" altLang="el-GR" sz="2400" dirty="0"/>
              <a:t>στην φάση της </a:t>
            </a:r>
            <a:r>
              <a:rPr lang="el-GR" altLang="el-GR" sz="2400" dirty="0" smtClean="0"/>
              <a:t>προ-αιώρησης γίνεται παραμόρφωση υπερέκτασης.</a:t>
            </a:r>
            <a:endParaRPr lang="el-GR" altLang="el-GR" sz="2400" dirty="0"/>
          </a:p>
          <a:p>
            <a:pPr marL="0" indent="0" algn="l">
              <a:lnSpc>
                <a:spcPct val="110000"/>
              </a:lnSpc>
              <a:spcBef>
                <a:spcPts val="600"/>
              </a:spcBef>
              <a:buNone/>
            </a:pPr>
            <a:r>
              <a:rPr lang="el-GR" altLang="el-GR" sz="2400" dirty="0" smtClean="0"/>
              <a:t>Σε </a:t>
            </a:r>
            <a:r>
              <a:rPr lang="el-GR" altLang="el-GR" sz="2400" dirty="0" err="1" smtClean="0"/>
              <a:t>συνδιασμό</a:t>
            </a:r>
            <a:r>
              <a:rPr lang="el-GR" altLang="el-GR" sz="2400" dirty="0" smtClean="0"/>
              <a:t> με αδυναμία </a:t>
            </a:r>
            <a:r>
              <a:rPr lang="el-GR" altLang="el-GR" sz="2400" dirty="0"/>
              <a:t>ή </a:t>
            </a:r>
            <a:r>
              <a:rPr lang="el-GR" altLang="el-GR" sz="2400" dirty="0" err="1" smtClean="0"/>
              <a:t>σπαστικότητα</a:t>
            </a:r>
            <a:r>
              <a:rPr lang="el-GR" altLang="el-GR" sz="2400" dirty="0"/>
              <a:t> </a:t>
            </a:r>
            <a:r>
              <a:rPr lang="el-GR" altLang="el-GR" sz="2400" dirty="0" smtClean="0"/>
              <a:t>τετρακέφαλου</a:t>
            </a:r>
            <a:r>
              <a:rPr lang="en-US" altLang="el-GR" sz="2400" dirty="0" smtClean="0"/>
              <a:t> </a:t>
            </a:r>
            <a:r>
              <a:rPr lang="el-GR" altLang="el-GR" sz="2400" dirty="0" smtClean="0"/>
              <a:t>στην </a:t>
            </a:r>
            <a:r>
              <a:rPr lang="el-GR" altLang="el-GR" sz="2400" dirty="0"/>
              <a:t>φάση της μέσης στήριξης το γόνατο έρχεται </a:t>
            </a:r>
            <a:r>
              <a:rPr lang="el-GR" altLang="el-GR" sz="2400" dirty="0" smtClean="0"/>
              <a:t>σε</a:t>
            </a:r>
            <a:r>
              <a:rPr lang="en-US" altLang="el-GR" sz="2400" dirty="0" smtClean="0"/>
              <a:t> </a:t>
            </a:r>
            <a:r>
              <a:rPr lang="el-GR" altLang="el-GR" sz="2400" dirty="0" smtClean="0"/>
              <a:t>παραμόρφωση </a:t>
            </a:r>
            <a:r>
              <a:rPr lang="el-GR" altLang="el-GR" sz="2400" dirty="0"/>
              <a:t>υπερέκτασης.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775911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r>
              <a:rPr lang="el-GR" altLang="el-GR" dirty="0" err="1" smtClean="0">
                <a:latin typeface="Calibri" pitchFamily="34" charset="0"/>
              </a:rPr>
              <a:t>Μυοσκελετικά</a:t>
            </a:r>
            <a:r>
              <a:rPr lang="el-GR" altLang="el-GR" dirty="0" smtClean="0">
                <a:latin typeface="Calibri" pitchFamily="34" charset="0"/>
              </a:rPr>
              <a:t> προβλήματα </a:t>
            </a:r>
            <a:r>
              <a:rPr lang="el-GR" altLang="el-GR" sz="3200" b="0" dirty="0" smtClean="0">
                <a:latin typeface="Calibri" pitchFamily="34" charset="0"/>
              </a:rPr>
              <a:t>6/6</a:t>
            </a:r>
            <a:endParaRPr lang="el-GR" altLang="el-GR" sz="4000" dirty="0" smtClean="0">
              <a:latin typeface="Calibri" pitchFamily="34" charset="0"/>
            </a:endParaRPr>
          </a:p>
        </p:txBody>
      </p:sp>
      <p:sp>
        <p:nvSpPr>
          <p:cNvPr id="126979" name="Rectangle 3"/>
          <p:cNvSpPr>
            <a:spLocks noGrp="1" noChangeArrowheads="1"/>
          </p:cNvSpPr>
          <p:nvPr>
            <p:ph idx="1"/>
          </p:nvPr>
        </p:nvSpPr>
        <p:spPr>
          <a:xfrm>
            <a:off x="457200" y="1196752"/>
            <a:ext cx="8291264" cy="5328592"/>
          </a:xfrm>
        </p:spPr>
        <p:txBody>
          <a:bodyPr>
            <a:normAutofit/>
          </a:bodyPr>
          <a:lstStyle/>
          <a:p>
            <a:pPr marL="0" indent="0">
              <a:buNone/>
            </a:pPr>
            <a:r>
              <a:rPr lang="el-GR" altLang="el-GR" sz="2400" dirty="0" smtClean="0">
                <a:latin typeface="Calibri" pitchFamily="34" charset="0"/>
              </a:rPr>
              <a:t>Σε διαφορά μήκους των κάτω άκρων υπάρχει λειτουργικό</a:t>
            </a:r>
            <a:r>
              <a:rPr lang="en-US" altLang="el-GR" sz="2400" dirty="0" smtClean="0">
                <a:latin typeface="Calibri" pitchFamily="34" charset="0"/>
              </a:rPr>
              <a:t> </a:t>
            </a:r>
            <a:r>
              <a:rPr lang="el-GR" altLang="el-GR" sz="2400" dirty="0" smtClean="0">
                <a:latin typeface="Calibri" pitchFamily="34" charset="0"/>
              </a:rPr>
              <a:t>πρόβλημα. Συγκεκριμένα</a:t>
            </a:r>
            <a:r>
              <a:rPr lang="en-US" altLang="el-GR" dirty="0" smtClean="0">
                <a:latin typeface="Calibri" pitchFamily="34" charset="0"/>
              </a:rPr>
              <a:t>:</a:t>
            </a:r>
            <a:endParaRPr lang="el-GR" altLang="el-GR" sz="2400" dirty="0" smtClean="0">
              <a:latin typeface="Calibri" pitchFamily="34" charset="0"/>
            </a:endParaRPr>
          </a:p>
          <a:p>
            <a:r>
              <a:rPr lang="el-GR" altLang="el-GR" dirty="0" smtClean="0">
                <a:latin typeface="Calibri" pitchFamily="34" charset="0"/>
              </a:rPr>
              <a:t>Διαφορά μέχρι 0.65</a:t>
            </a:r>
            <a:r>
              <a:rPr lang="en-US" altLang="el-GR" dirty="0" smtClean="0">
                <a:latin typeface="Calibri" pitchFamily="34" charset="0"/>
              </a:rPr>
              <a:t>cm</a:t>
            </a:r>
            <a:r>
              <a:rPr lang="el-GR" altLang="el-GR" dirty="0" smtClean="0">
                <a:latin typeface="Calibri" pitchFamily="34" charset="0"/>
              </a:rPr>
              <a:t> είναι αποδεκτή ως φυσιολογική. </a:t>
            </a:r>
            <a:endParaRPr lang="en-US" altLang="el-GR" dirty="0" smtClean="0">
              <a:latin typeface="Calibri" pitchFamily="34" charset="0"/>
            </a:endParaRPr>
          </a:p>
          <a:p>
            <a:r>
              <a:rPr lang="el-GR" altLang="el-GR" dirty="0" smtClean="0">
                <a:latin typeface="Calibri" pitchFamily="34" charset="0"/>
              </a:rPr>
              <a:t>Εάν πρόκειται για μικρή διαφορά (περίπου7,5 </a:t>
            </a:r>
            <a:r>
              <a:rPr lang="en-US" altLang="el-GR" dirty="0" smtClean="0">
                <a:latin typeface="Calibri" pitchFamily="34" charset="0"/>
              </a:rPr>
              <a:t>cm</a:t>
            </a:r>
            <a:r>
              <a:rPr lang="el-GR" altLang="el-GR" dirty="0" smtClean="0">
                <a:latin typeface="Calibri" pitchFamily="34" charset="0"/>
              </a:rPr>
              <a:t>), απλώς το άτομο κλίνει πλάγια προς το κοντύτερο άκρο, χωρίς συνέπειες.</a:t>
            </a:r>
          </a:p>
          <a:p>
            <a:r>
              <a:rPr lang="el-GR" altLang="el-GR" dirty="0" smtClean="0">
                <a:latin typeface="Calibri" pitchFamily="34" charset="0"/>
              </a:rPr>
              <a:t>Σε διαφορά μεγαλύτερη, μέχρι 12,8 </a:t>
            </a:r>
            <a:r>
              <a:rPr lang="en-US" altLang="el-GR" dirty="0" smtClean="0">
                <a:latin typeface="Calibri" pitchFamily="34" charset="0"/>
              </a:rPr>
              <a:t>cm</a:t>
            </a:r>
            <a:r>
              <a:rPr lang="el-GR" altLang="el-GR" dirty="0" smtClean="0">
                <a:latin typeface="Calibri" pitchFamily="34" charset="0"/>
              </a:rPr>
              <a:t> η στήριξη γίνεται στην περιοχή των </a:t>
            </a:r>
            <a:r>
              <a:rPr lang="el-GR" altLang="el-GR" dirty="0" err="1" smtClean="0">
                <a:latin typeface="Calibri" pitchFamily="34" charset="0"/>
              </a:rPr>
              <a:t>μεταταρσοφαλλαγγικών</a:t>
            </a:r>
            <a:r>
              <a:rPr lang="el-GR" altLang="el-GR" dirty="0" smtClean="0">
                <a:latin typeface="Calibri" pitchFamily="34" charset="0"/>
              </a:rPr>
              <a:t> αρθρώσεων.</a:t>
            </a:r>
          </a:p>
          <a:p>
            <a:r>
              <a:rPr lang="el-GR" altLang="el-GR" dirty="0" smtClean="0">
                <a:latin typeface="Calibri" pitchFamily="34" charset="0"/>
              </a:rPr>
              <a:t>Σε διαφορά μεγαλύτερη των 12,8 </a:t>
            </a:r>
            <a:r>
              <a:rPr lang="en-US" altLang="el-GR" dirty="0" smtClean="0">
                <a:latin typeface="Calibri" pitchFamily="34" charset="0"/>
              </a:rPr>
              <a:t>cm</a:t>
            </a:r>
            <a:r>
              <a:rPr lang="el-GR" altLang="el-GR" dirty="0" smtClean="0">
                <a:latin typeface="Calibri" pitchFamily="34" charset="0"/>
              </a:rPr>
              <a:t> γίνεται εμφανής η πλάγια κλίση της λεκάνης προς το κοντό πόδι με το γόνατο του άλλου άκρου να είναι σε κάμψη.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4267380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060848"/>
            <a:ext cx="8229600" cy="1152128"/>
          </a:xfrm>
          <a:ln w="28575">
            <a:solidFill>
              <a:srgbClr val="004A82"/>
            </a:solidFill>
          </a:ln>
        </p:spPr>
        <p:txBody>
          <a:bodyPr/>
          <a:lstStyle/>
          <a:p>
            <a:pPr marL="857250" indent="-857250">
              <a:buFont typeface="+mj-lt"/>
              <a:buAutoNum type="arabicPeriod" startAt="3"/>
            </a:pPr>
            <a:r>
              <a:rPr lang="el-GR" altLang="el-GR" dirty="0">
                <a:latin typeface="Calibri" pitchFamily="34" charset="0"/>
              </a:rPr>
              <a:t>Νευρολογικά προβλήματα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Tree>
    <p:extLst>
      <p:ext uri="{BB962C8B-B14F-4D97-AF65-F5344CB8AC3E}">
        <p14:creationId xmlns:p14="http://schemas.microsoft.com/office/powerpoint/2010/main" val="3290828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l-GR" altLang="el-GR" sz="4000" dirty="0" smtClean="0">
                <a:latin typeface="Calibri" pitchFamily="34" charset="0"/>
              </a:rPr>
              <a:t>Νευρολογικά προβλήματα </a:t>
            </a:r>
            <a:r>
              <a:rPr lang="el-GR" altLang="el-GR" sz="3200" b="0" dirty="0" smtClean="0">
                <a:latin typeface="Calibri" pitchFamily="34" charset="0"/>
              </a:rPr>
              <a:t>1/7</a:t>
            </a:r>
          </a:p>
        </p:txBody>
      </p:sp>
      <p:sp>
        <p:nvSpPr>
          <p:cNvPr id="114691" name="Rectangle 3"/>
          <p:cNvSpPr>
            <a:spLocks noGrp="1" noChangeArrowheads="1"/>
          </p:cNvSpPr>
          <p:nvPr>
            <p:ph idx="1"/>
          </p:nvPr>
        </p:nvSpPr>
        <p:spPr/>
        <p:txBody>
          <a:bodyPr>
            <a:normAutofit fontScale="92500" lnSpcReduction="10000"/>
          </a:bodyPr>
          <a:lstStyle/>
          <a:p>
            <a:pPr>
              <a:buFont typeface="Wingdings" pitchFamily="2" charset="2"/>
              <a:buNone/>
            </a:pPr>
            <a:r>
              <a:rPr lang="el-GR" altLang="el-GR" sz="2400" dirty="0" smtClean="0">
                <a:latin typeface="Calibri" pitchFamily="34" charset="0"/>
              </a:rPr>
              <a:t>Μερικά παραδείγματα</a:t>
            </a:r>
            <a:r>
              <a:rPr lang="en-US" altLang="el-GR" sz="2000" dirty="0" smtClean="0">
                <a:latin typeface="Calibri" pitchFamily="34" charset="0"/>
              </a:rPr>
              <a:t>:</a:t>
            </a:r>
            <a:endParaRPr lang="el-GR" altLang="el-GR" sz="2400" dirty="0" smtClean="0">
              <a:latin typeface="Calibri" pitchFamily="34" charset="0"/>
            </a:endParaRPr>
          </a:p>
          <a:p>
            <a:pPr marL="444500" indent="-444500">
              <a:buFont typeface="Wingdings" pitchFamily="2" charset="2"/>
              <a:buChar char="Ø"/>
            </a:pPr>
            <a:r>
              <a:rPr lang="el-GR" altLang="el-GR" sz="2400" dirty="0" smtClean="0">
                <a:latin typeface="Calibri" pitchFamily="34" charset="0"/>
              </a:rPr>
              <a:t>Προβλήματα περιφερικών νεύρων</a:t>
            </a:r>
            <a:r>
              <a:rPr lang="en-US" altLang="el-GR" sz="2400" dirty="0" smtClean="0">
                <a:latin typeface="Calibri" pitchFamily="34" charset="0"/>
              </a:rPr>
              <a:t>.</a:t>
            </a:r>
            <a:r>
              <a:rPr lang="el-GR" altLang="el-GR" sz="2400" dirty="0" smtClean="0">
                <a:latin typeface="Calibri" pitchFamily="34" charset="0"/>
              </a:rPr>
              <a:t> </a:t>
            </a:r>
          </a:p>
          <a:p>
            <a:pPr marL="444500" indent="-444500">
              <a:buFont typeface="Wingdings" pitchFamily="2" charset="2"/>
              <a:buChar char="Ø"/>
            </a:pPr>
            <a:r>
              <a:rPr lang="el-GR" altLang="el-GR" sz="2400" dirty="0" smtClean="0">
                <a:latin typeface="Calibri" pitchFamily="34" charset="0"/>
              </a:rPr>
              <a:t>Παθήσεις κεντρικής αιτιολογίας</a:t>
            </a:r>
            <a:r>
              <a:rPr lang="en-US" altLang="el-GR" sz="2400" dirty="0" smtClean="0">
                <a:latin typeface="Calibri" pitchFamily="34" charset="0"/>
              </a:rPr>
              <a:t>.</a:t>
            </a:r>
            <a:r>
              <a:rPr lang="el-GR" altLang="el-GR" sz="2400" dirty="0" smtClean="0">
                <a:latin typeface="Calibri" pitchFamily="34" charset="0"/>
              </a:rPr>
              <a:t> </a:t>
            </a:r>
          </a:p>
          <a:p>
            <a:pPr marL="444500" indent="-444500">
              <a:buFont typeface="Wingdings" pitchFamily="2" charset="2"/>
              <a:buChar char="Ø"/>
            </a:pPr>
            <a:r>
              <a:rPr lang="el-GR" altLang="el-GR" sz="2400" dirty="0" smtClean="0">
                <a:latin typeface="Calibri" pitchFamily="34" charset="0"/>
              </a:rPr>
              <a:t>Αγγειακό εγκεφαλικό επεισόδιο, ισχαιμικό η αιμορραγικό.</a:t>
            </a:r>
          </a:p>
          <a:p>
            <a:pPr marL="444500" indent="-444500">
              <a:buFont typeface="Wingdings" pitchFamily="2" charset="2"/>
              <a:buChar char="Ø"/>
            </a:pPr>
            <a:r>
              <a:rPr lang="el-GR" altLang="el-GR" sz="2400" dirty="0" smtClean="0">
                <a:latin typeface="Calibri" pitchFamily="34" charset="0"/>
              </a:rPr>
              <a:t>Παθήσεις βασικών γαγγλίων.</a:t>
            </a:r>
          </a:p>
          <a:p>
            <a:pPr marL="444500" indent="-444500">
              <a:buFont typeface="Wingdings" pitchFamily="2" charset="2"/>
              <a:buChar char="Ø"/>
            </a:pPr>
            <a:r>
              <a:rPr lang="el-GR" altLang="el-GR" sz="2400" dirty="0" smtClean="0">
                <a:latin typeface="Calibri" pitchFamily="34" charset="0"/>
              </a:rPr>
              <a:t>Δυσλειτουργία παρεγκεφαλίδας. </a:t>
            </a:r>
          </a:p>
          <a:p>
            <a:pPr marL="444500" indent="-444500">
              <a:buFont typeface="Wingdings" pitchFamily="2" charset="2"/>
              <a:buChar char="Ø"/>
            </a:pPr>
            <a:r>
              <a:rPr lang="el-GR" altLang="el-GR" sz="2400" dirty="0" smtClean="0">
                <a:latin typeface="Calibri" pitchFamily="34" charset="0"/>
              </a:rPr>
              <a:t>Έλλειψη ή διαταραχή της αισθητικότητας, της κιναισθησίας, της ιδιοδεκτικότητας. </a:t>
            </a:r>
          </a:p>
          <a:p>
            <a:pPr marL="444500" indent="-444500">
              <a:buFont typeface="Wingdings" pitchFamily="2" charset="2"/>
              <a:buChar char="Ø"/>
            </a:pPr>
            <a:r>
              <a:rPr lang="el-GR" altLang="el-GR" sz="2400" dirty="0" smtClean="0">
                <a:latin typeface="Calibri" pitchFamily="34" charset="0"/>
              </a:rPr>
              <a:t>Μυϊκή δυσπλασία, μυϊκή δυστροφία.</a:t>
            </a:r>
          </a:p>
          <a:p>
            <a:pPr marL="444500" indent="-444500">
              <a:buFont typeface="Wingdings" pitchFamily="2" charset="2"/>
              <a:buChar char="Ø"/>
            </a:pPr>
            <a:r>
              <a:rPr lang="el-GR" altLang="el-GR" sz="2400" dirty="0" smtClean="0">
                <a:latin typeface="Calibri" pitchFamily="34" charset="0"/>
              </a:rPr>
              <a:t>Εγκεφαλική παράλυση.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11308395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l-GR" altLang="el-GR" dirty="0" smtClean="0">
                <a:latin typeface="Calibri" pitchFamily="34" charset="0"/>
              </a:rPr>
              <a:t>Νευρολογικά προβλήματα </a:t>
            </a:r>
            <a:r>
              <a:rPr lang="el-GR" altLang="el-GR" sz="3200" b="0" dirty="0" smtClean="0">
                <a:latin typeface="Calibri" pitchFamily="34" charset="0"/>
              </a:rPr>
              <a:t>2/7</a:t>
            </a:r>
          </a:p>
        </p:txBody>
      </p:sp>
      <p:sp>
        <p:nvSpPr>
          <p:cNvPr id="120835" name="Rectangle 3"/>
          <p:cNvSpPr>
            <a:spLocks noGrp="1" noChangeArrowheads="1"/>
          </p:cNvSpPr>
          <p:nvPr>
            <p:ph idx="1"/>
          </p:nvPr>
        </p:nvSpPr>
        <p:spPr/>
        <p:txBody>
          <a:bodyPr/>
          <a:lstStyle/>
          <a:p>
            <a:pPr>
              <a:buFont typeface="Wingdings" pitchFamily="2" charset="2"/>
              <a:buChar char="Ø"/>
            </a:pPr>
            <a:r>
              <a:rPr lang="el-GR" altLang="el-GR" sz="2400" dirty="0" smtClean="0">
                <a:latin typeface="Calibri" pitchFamily="34" charset="0"/>
              </a:rPr>
              <a:t>Το άτομο, για να αποκολλήσει τα άκρα από το έδαφος, λόγω της </a:t>
            </a:r>
            <a:r>
              <a:rPr lang="el-GR" altLang="el-GR" sz="2400" b="1" dirty="0" err="1" smtClean="0">
                <a:latin typeface="Calibri" pitchFamily="34" charset="0"/>
              </a:rPr>
              <a:t>σπαστικότητας</a:t>
            </a:r>
            <a:r>
              <a:rPr lang="el-GR" altLang="el-GR" sz="2400" b="1" dirty="0" smtClean="0">
                <a:latin typeface="Calibri" pitchFamily="34" charset="0"/>
              </a:rPr>
              <a:t> των </a:t>
            </a:r>
            <a:r>
              <a:rPr lang="el-GR" altLang="el-GR" sz="2400" b="1" dirty="0" err="1" smtClean="0">
                <a:latin typeface="Calibri" pitchFamily="34" charset="0"/>
              </a:rPr>
              <a:t>εκτεινόντων</a:t>
            </a:r>
            <a:r>
              <a:rPr lang="el-GR" altLang="el-GR" sz="2400" b="1" dirty="0" smtClean="0">
                <a:latin typeface="Calibri" pitchFamily="34" charset="0"/>
              </a:rPr>
              <a:t> μυών </a:t>
            </a:r>
            <a:r>
              <a:rPr lang="el-GR" altLang="el-GR" sz="2400" dirty="0" smtClean="0">
                <a:latin typeface="Calibri" pitchFamily="34" charset="0"/>
              </a:rPr>
              <a:t>του ισχίου, του γόνατος και των πελματιαίων </a:t>
            </a:r>
            <a:r>
              <a:rPr lang="el-GR" altLang="el-GR" sz="2400" dirty="0" err="1" smtClean="0">
                <a:latin typeface="Calibri" pitchFamily="34" charset="0"/>
              </a:rPr>
              <a:t>καμπτήρων</a:t>
            </a:r>
            <a:r>
              <a:rPr lang="el-GR" altLang="el-GR" sz="2400" dirty="0" smtClean="0">
                <a:latin typeface="Calibri" pitchFamily="34" charset="0"/>
              </a:rPr>
              <a:t> της </a:t>
            </a:r>
            <a:r>
              <a:rPr lang="el-GR" altLang="el-GR" sz="2400" dirty="0" err="1" smtClean="0">
                <a:latin typeface="Calibri" pitchFamily="34" charset="0"/>
              </a:rPr>
              <a:t>ποδοκνημικής</a:t>
            </a:r>
            <a:r>
              <a:rPr lang="el-GR" altLang="el-GR" sz="2400" dirty="0" smtClean="0">
                <a:latin typeface="Calibri" pitchFamily="34" charset="0"/>
              </a:rPr>
              <a:t> άρθρωσης, τραβά και τα πόδια χρησιμοποιώντας τον κορμό, τα ανασηκώνει, κάνει αιώρηση και τα επανατοποθετεί εμπρός για στήριξη, σαν να έχει παραπληγία. </a:t>
            </a:r>
          </a:p>
          <a:p>
            <a:pPr>
              <a:buFont typeface="Wingdings" pitchFamily="2" charset="2"/>
              <a:buChar char="Ø"/>
            </a:pPr>
            <a:r>
              <a:rPr lang="el-GR" altLang="el-GR" sz="2400" dirty="0" smtClean="0">
                <a:latin typeface="Calibri" pitchFamily="34" charset="0"/>
              </a:rPr>
              <a:t>Εάν η παρέκκλιση αφορά στο ένα κάτω άκρο, το υγιές </a:t>
            </a:r>
            <a:r>
              <a:rPr lang="el-GR" altLang="el-GR" dirty="0" smtClean="0">
                <a:latin typeface="Calibri" pitchFamily="34" charset="0"/>
              </a:rPr>
              <a:t>πόδι</a:t>
            </a:r>
            <a:r>
              <a:rPr lang="el-GR" altLang="el-GR" sz="2400" dirty="0" smtClean="0">
                <a:latin typeface="Calibri" pitchFamily="34" charset="0"/>
              </a:rPr>
              <a:t> αναγκάζεται να κάνει πελματιαία κάμψη στην </a:t>
            </a:r>
            <a:r>
              <a:rPr lang="el-GR" altLang="el-GR" sz="2400" dirty="0" err="1" smtClean="0">
                <a:latin typeface="Calibri" pitchFamily="34" charset="0"/>
              </a:rPr>
              <a:t>ποδοκνημική</a:t>
            </a:r>
            <a:r>
              <a:rPr lang="el-GR" altLang="el-GR" sz="2400" dirty="0" smtClean="0">
                <a:latin typeface="Calibri" pitchFamily="34" charset="0"/>
              </a:rPr>
              <a:t> άρθρωση για να εξυπηρετήσει την περίοδο αιώρησης του προβληματικού άκρου.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4270152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r>
              <a:rPr lang="el-GR" altLang="el-GR" dirty="0" smtClean="0">
                <a:latin typeface="Calibri" pitchFamily="34" charset="0"/>
              </a:rPr>
              <a:t>Νευρολογικά προβλήματα </a:t>
            </a:r>
            <a:r>
              <a:rPr lang="el-GR" altLang="el-GR" sz="3200" b="0" dirty="0" smtClean="0">
                <a:latin typeface="Calibri" pitchFamily="34" charset="0"/>
              </a:rPr>
              <a:t> 3</a:t>
            </a:r>
            <a:r>
              <a:rPr lang="el-GR" altLang="el-GR" sz="3300" b="0" dirty="0" smtClean="0">
                <a:latin typeface="Calibri" pitchFamily="34" charset="0"/>
              </a:rPr>
              <a:t>/7</a:t>
            </a:r>
          </a:p>
        </p:txBody>
      </p:sp>
      <p:sp>
        <p:nvSpPr>
          <p:cNvPr id="121859" name="Rectangle 3"/>
          <p:cNvSpPr>
            <a:spLocks noGrp="1" noChangeArrowheads="1"/>
          </p:cNvSpPr>
          <p:nvPr>
            <p:ph idx="1"/>
          </p:nvPr>
        </p:nvSpPr>
        <p:spPr/>
        <p:txBody>
          <a:bodyPr>
            <a:noAutofit/>
          </a:bodyPr>
          <a:lstStyle/>
          <a:p>
            <a:pPr marL="609600" indent="-609600">
              <a:buFontTx/>
              <a:buNone/>
            </a:pPr>
            <a:r>
              <a:rPr lang="el-GR" altLang="el-GR" dirty="0" smtClean="0">
                <a:latin typeface="Calibri" pitchFamily="34" charset="0"/>
              </a:rPr>
              <a:t>Σε </a:t>
            </a:r>
            <a:r>
              <a:rPr lang="el-GR" altLang="el-GR" b="1" dirty="0" smtClean="0">
                <a:latin typeface="Calibri" pitchFamily="34" charset="0"/>
              </a:rPr>
              <a:t>παράλυση του κοινού </a:t>
            </a:r>
            <a:r>
              <a:rPr lang="el-GR" altLang="el-GR" b="1" dirty="0" err="1" smtClean="0">
                <a:latin typeface="Calibri" pitchFamily="34" charset="0"/>
              </a:rPr>
              <a:t>περονιαίου</a:t>
            </a:r>
            <a:r>
              <a:rPr lang="el-GR" altLang="el-GR" dirty="0" smtClean="0">
                <a:latin typeface="Calibri" pitchFamily="34" charset="0"/>
              </a:rPr>
              <a:t> νεύρου </a:t>
            </a:r>
            <a:r>
              <a:rPr lang="en-US" altLang="el-GR" dirty="0" smtClean="0">
                <a:latin typeface="Calibri" pitchFamily="34" charset="0"/>
              </a:rPr>
              <a:t>:</a:t>
            </a:r>
            <a:endParaRPr lang="el-GR" altLang="el-GR" dirty="0" smtClean="0">
              <a:latin typeface="Calibri" pitchFamily="34" charset="0"/>
            </a:endParaRPr>
          </a:p>
          <a:p>
            <a:pPr marL="609600" indent="-609600"/>
            <a:r>
              <a:rPr lang="el-GR" altLang="el-GR" dirty="0" smtClean="0">
                <a:latin typeface="Calibri" pitchFamily="34" charset="0"/>
              </a:rPr>
              <a:t>Δεν είναι δυνατή η αρχική επαφή με την πτέρνα, αλλά γίνεται με ολόκληρο το πέλμα, με χαρακτηριστικό ήχο. </a:t>
            </a:r>
          </a:p>
          <a:p>
            <a:pPr marL="609600" indent="-609600"/>
            <a:r>
              <a:rPr lang="el-GR" altLang="el-GR" dirty="0" smtClean="0">
                <a:latin typeface="Calibri" pitchFamily="34" charset="0"/>
              </a:rPr>
              <a:t>Εάν συνυπάρχει ρίκνωση των πελματιαίων </a:t>
            </a:r>
            <a:r>
              <a:rPr lang="el-GR" altLang="el-GR" dirty="0" err="1" smtClean="0">
                <a:latin typeface="Calibri" pitchFamily="34" charset="0"/>
              </a:rPr>
              <a:t>καμπτήρων</a:t>
            </a:r>
            <a:r>
              <a:rPr lang="el-GR" altLang="el-GR" dirty="0" smtClean="0">
                <a:latin typeface="Calibri" pitchFamily="34" charset="0"/>
              </a:rPr>
              <a:t>, το άτομο στηρίζεται στα δάχτυλα και όχι σε ολόκληρο το πέλμα</a:t>
            </a:r>
          </a:p>
          <a:p>
            <a:pPr marL="609600" indent="-609600"/>
            <a:r>
              <a:rPr lang="el-GR" altLang="el-GR" dirty="0" smtClean="0">
                <a:latin typeface="Calibri" pitchFamily="34" charset="0"/>
              </a:rPr>
              <a:t>Με το πέλμα να παραμένει σε πελματιαία κάμψη το πόδι συμπεριφέρεται ως πιο μακρύ. Το άτομο πρέπει να κάνει ιδιαίτερα μεγάλη κάμψη στο ισχίο κατά την αιώρηση για να αποκολλήσει το άκρο από το έδαφος. </a:t>
            </a:r>
          </a:p>
          <a:p>
            <a:pPr marL="609600" indent="-609600"/>
            <a:r>
              <a:rPr lang="el-GR" altLang="el-GR" dirty="0" smtClean="0">
                <a:latin typeface="Calibri" pitchFamily="34" charset="0"/>
              </a:rPr>
              <a:t>Σε περίπτωση </a:t>
            </a:r>
            <a:r>
              <a:rPr lang="el-GR" altLang="el-GR" b="1" dirty="0" smtClean="0">
                <a:latin typeface="Calibri" pitchFamily="34" charset="0"/>
              </a:rPr>
              <a:t>ραιβού γόνατος</a:t>
            </a:r>
            <a:r>
              <a:rPr lang="el-GR" altLang="el-GR" dirty="0" smtClean="0">
                <a:latin typeface="Calibri" pitchFamily="34" charset="0"/>
              </a:rPr>
              <a:t> μεγαλώνει το εύρος βήματος.</a:t>
            </a:r>
            <a:r>
              <a:rPr lang="el-GR" altLang="el-GR"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8961478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p:txBody>
          <a:bodyPr>
            <a:normAutofit/>
          </a:bodyPr>
          <a:lstStyle/>
          <a:p>
            <a:r>
              <a:rPr lang="el-GR" altLang="el-GR" dirty="0" smtClean="0">
                <a:latin typeface="Calibri" pitchFamily="34" charset="0"/>
              </a:rPr>
              <a:t>Νευρολογικά προβλήματα </a:t>
            </a:r>
            <a:r>
              <a:rPr lang="el-GR" altLang="el-GR" sz="3200" b="0" dirty="0" smtClean="0">
                <a:latin typeface="Calibri" pitchFamily="34" charset="0"/>
              </a:rPr>
              <a:t>4/7</a:t>
            </a:r>
          </a:p>
        </p:txBody>
      </p:sp>
      <p:sp>
        <p:nvSpPr>
          <p:cNvPr id="122882" name="Rectangle 3"/>
          <p:cNvSpPr>
            <a:spLocks noGrp="1" noChangeArrowheads="1"/>
          </p:cNvSpPr>
          <p:nvPr>
            <p:ph idx="1"/>
          </p:nvPr>
        </p:nvSpPr>
        <p:spPr/>
        <p:txBody>
          <a:bodyPr>
            <a:normAutofit/>
          </a:bodyPr>
          <a:lstStyle/>
          <a:p>
            <a:r>
              <a:rPr lang="el-GR" altLang="el-GR" sz="2400" dirty="0" smtClean="0">
                <a:latin typeface="Calibri" pitchFamily="34" charset="0"/>
              </a:rPr>
              <a:t>Σε </a:t>
            </a:r>
            <a:r>
              <a:rPr lang="el-GR" altLang="el-GR" sz="2400" b="1" dirty="0" smtClean="0">
                <a:latin typeface="Calibri" pitchFamily="34" charset="0"/>
              </a:rPr>
              <a:t>παράλυση των πελματιαίων </a:t>
            </a:r>
            <a:r>
              <a:rPr lang="el-GR" altLang="el-GR" sz="2400" b="1" dirty="0" err="1" smtClean="0">
                <a:latin typeface="Calibri" pitchFamily="34" charset="0"/>
              </a:rPr>
              <a:t>καμπτήρων</a:t>
            </a:r>
            <a:r>
              <a:rPr lang="el-GR" altLang="el-GR" sz="2400" b="1" dirty="0" smtClean="0">
                <a:latin typeface="Calibri" pitchFamily="34" charset="0"/>
              </a:rPr>
              <a:t> της </a:t>
            </a:r>
            <a:r>
              <a:rPr lang="el-GR" altLang="el-GR" sz="2400" b="1" dirty="0" err="1" smtClean="0">
                <a:latin typeface="Calibri" pitchFamily="34" charset="0"/>
              </a:rPr>
              <a:t>ποδοκνημικής</a:t>
            </a:r>
            <a:r>
              <a:rPr lang="el-GR" altLang="el-GR" sz="2400" dirty="0" smtClean="0">
                <a:latin typeface="Calibri" pitchFamily="34" charset="0"/>
              </a:rPr>
              <a:t> δημιουργείται βράχυνση των αντίθετων μυών. Το άτομο στηρίζεται περισσότερο στη πτέρνα, αλλά λόγω αδυναμίας σταθεροποίησης της κνήμης και του γόνατος η διάρκεια στήριξη στο προβληματικό άκρο ελαττώνεται. </a:t>
            </a:r>
          </a:p>
          <a:p>
            <a:r>
              <a:rPr lang="el-GR" altLang="el-GR" sz="2400" dirty="0" smtClean="0">
                <a:latin typeface="Calibri" pitchFamily="34" charset="0"/>
              </a:rPr>
              <a:t>Σε </a:t>
            </a:r>
            <a:r>
              <a:rPr lang="el-GR" altLang="el-GR" sz="2400" b="1" dirty="0" smtClean="0">
                <a:latin typeface="Calibri" pitchFamily="34" charset="0"/>
              </a:rPr>
              <a:t>πελματιαία κάμψη της </a:t>
            </a:r>
            <a:r>
              <a:rPr lang="el-GR" altLang="el-GR" sz="2400" b="1" dirty="0" err="1" smtClean="0">
                <a:latin typeface="Calibri" pitchFamily="34" charset="0"/>
              </a:rPr>
              <a:t>ποδοκνημικής</a:t>
            </a:r>
            <a:r>
              <a:rPr lang="el-GR" altLang="el-GR" sz="2400" dirty="0" smtClean="0">
                <a:latin typeface="Calibri" pitchFamily="34" charset="0"/>
              </a:rPr>
              <a:t> με έσω στροφή στην </a:t>
            </a:r>
            <a:r>
              <a:rPr lang="el-GR" altLang="el-GR" sz="2400" dirty="0" err="1" smtClean="0">
                <a:latin typeface="Calibri" pitchFamily="34" charset="0"/>
              </a:rPr>
              <a:t>υπαστραγαλική</a:t>
            </a:r>
            <a:r>
              <a:rPr lang="el-GR" altLang="el-GR" sz="2400" dirty="0" smtClean="0">
                <a:latin typeface="Calibri" pitchFamily="34" charset="0"/>
              </a:rPr>
              <a:t> άρθρωση, </a:t>
            </a:r>
            <a:r>
              <a:rPr lang="el-GR" altLang="el-GR" dirty="0" smtClean="0">
                <a:latin typeface="Calibri" pitchFamily="34" charset="0"/>
              </a:rPr>
              <a:t>λόγω </a:t>
            </a:r>
            <a:r>
              <a:rPr lang="el-GR" altLang="el-GR" dirty="0" err="1" smtClean="0">
                <a:latin typeface="Calibri" pitchFamily="34" charset="0"/>
              </a:rPr>
              <a:t>σπαστικότητας</a:t>
            </a:r>
            <a:r>
              <a:rPr lang="el-GR" altLang="el-GR" dirty="0" smtClean="0">
                <a:latin typeface="Calibri" pitchFamily="34" charset="0"/>
              </a:rPr>
              <a:t>, </a:t>
            </a:r>
            <a:r>
              <a:rPr lang="el-GR" altLang="el-GR" sz="2400" dirty="0" smtClean="0">
                <a:latin typeface="Calibri" pitchFamily="34" charset="0"/>
              </a:rPr>
              <a:t>η στήριξη γίνεται στην έξω περιοχή του πέλματος.</a:t>
            </a:r>
            <a:endParaRPr lang="el-GR" altLang="el-GR" dirty="0" smtClean="0"/>
          </a:p>
          <a:p>
            <a:r>
              <a:rPr lang="el-GR" altLang="el-GR" dirty="0" smtClean="0"/>
              <a:t>Σε </a:t>
            </a:r>
            <a:r>
              <a:rPr lang="el-GR" altLang="el-GR" dirty="0" err="1" smtClean="0"/>
              <a:t>σπαστικότητα</a:t>
            </a:r>
            <a:r>
              <a:rPr lang="el-GR" altLang="el-GR" dirty="0" smtClean="0"/>
              <a:t> στους </a:t>
            </a:r>
            <a:r>
              <a:rPr lang="el-GR" altLang="el-GR" b="1" dirty="0" smtClean="0"/>
              <a:t>προσαγωγούς μύες του ισχίου</a:t>
            </a:r>
            <a:r>
              <a:rPr lang="el-GR" altLang="el-GR" dirty="0" smtClean="0"/>
              <a:t>, τα κάτω άκρα διασταυρώνονται το ένα εμπρός από το άλλο,</a:t>
            </a:r>
            <a:r>
              <a:rPr lang="en-US" altLang="el-GR" dirty="0" smtClean="0"/>
              <a:t> </a:t>
            </a:r>
            <a:r>
              <a:rPr lang="el-GR" altLang="el-GR" dirty="0" smtClean="0"/>
              <a:t>όπως οι λεπίδες του ψαλιδιού.</a:t>
            </a:r>
            <a:endParaRPr lang="el-GR"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3208676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l-GR" altLang="el-GR" dirty="0" smtClean="0">
                <a:latin typeface="Calibri" pitchFamily="34" charset="0"/>
              </a:rPr>
              <a:t>Νευρολογικά προβλήματα </a:t>
            </a:r>
            <a:r>
              <a:rPr lang="el-GR" altLang="el-GR" sz="3200" b="0" dirty="0" smtClean="0">
                <a:latin typeface="Calibri" pitchFamily="34" charset="0"/>
              </a:rPr>
              <a:t>5/7</a:t>
            </a:r>
            <a:endParaRPr lang="el-GR" altLang="el-GR" sz="4000" dirty="0" smtClean="0">
              <a:latin typeface="Calibri" pitchFamily="34" charset="0"/>
            </a:endParaRPr>
          </a:p>
        </p:txBody>
      </p:sp>
      <p:sp>
        <p:nvSpPr>
          <p:cNvPr id="123907" name="Rectangle 3"/>
          <p:cNvSpPr>
            <a:spLocks noGrp="1" noChangeArrowheads="1"/>
          </p:cNvSpPr>
          <p:nvPr>
            <p:ph idx="1"/>
          </p:nvPr>
        </p:nvSpPr>
        <p:spPr/>
        <p:txBody>
          <a:bodyPr>
            <a:normAutofit lnSpcReduction="10000"/>
          </a:bodyPr>
          <a:lstStyle/>
          <a:p>
            <a:r>
              <a:rPr lang="el-GR" altLang="el-GR" sz="2400" b="1" dirty="0" smtClean="0">
                <a:latin typeface="Calibri" pitchFamily="34" charset="0"/>
              </a:rPr>
              <a:t>Αταξικό βάδισμα</a:t>
            </a:r>
            <a:r>
              <a:rPr lang="el-GR" altLang="el-GR" sz="2400" dirty="0" smtClean="0">
                <a:latin typeface="Calibri" pitchFamily="34" charset="0"/>
              </a:rPr>
              <a:t> λόγω δυσλειτουργίας της παρεγκεφαλίδας.</a:t>
            </a:r>
          </a:p>
          <a:p>
            <a:pPr marL="355600" indent="0">
              <a:buFontTx/>
              <a:buNone/>
            </a:pPr>
            <a:r>
              <a:rPr lang="el-GR" altLang="el-GR" sz="2400" dirty="0" smtClean="0">
                <a:latin typeface="Calibri" pitchFamily="34" charset="0"/>
              </a:rPr>
              <a:t>Διαταράσσεται ο μηχανισμός ελέγχου της ισορροπίας.</a:t>
            </a:r>
          </a:p>
          <a:p>
            <a:pPr marL="355600" indent="0">
              <a:buFontTx/>
              <a:buNone/>
            </a:pPr>
            <a:r>
              <a:rPr lang="el-GR" altLang="el-GR" sz="2400" dirty="0" smtClean="0">
                <a:latin typeface="Calibri" pitchFamily="34" charset="0"/>
              </a:rPr>
              <a:t>Το άτομο βαδίζει με μεγάλη βάση βηματισμού.</a:t>
            </a:r>
          </a:p>
          <a:p>
            <a:pPr marL="355600" indent="0">
              <a:buFontTx/>
              <a:buNone/>
            </a:pPr>
            <a:r>
              <a:rPr lang="el-GR" altLang="el-GR" sz="2400" dirty="0" smtClean="0">
                <a:latin typeface="Calibri" pitchFamily="34" charset="0"/>
              </a:rPr>
              <a:t>Επομένως η πλάγια μετατόπιση του κέντρου μάζας του σώματος είναι μεγάλη, άρα και η απαιτούμενη ενέργεια.</a:t>
            </a:r>
          </a:p>
          <a:p>
            <a:r>
              <a:rPr lang="el-GR" altLang="el-GR" sz="2400" dirty="0" smtClean="0">
                <a:latin typeface="Calibri" pitchFamily="34" charset="0"/>
              </a:rPr>
              <a:t>Προβληματική </a:t>
            </a:r>
            <a:r>
              <a:rPr lang="el-GR" altLang="el-GR" sz="2400" b="1" dirty="0" smtClean="0">
                <a:latin typeface="Calibri" pitchFamily="34" charset="0"/>
              </a:rPr>
              <a:t>κιναισθησία και ιδιοδεκτικότητα </a:t>
            </a:r>
            <a:r>
              <a:rPr lang="el-GR" altLang="el-GR" sz="2400" dirty="0" smtClean="0">
                <a:latin typeface="Calibri" pitchFamily="34" charset="0"/>
              </a:rPr>
              <a:t>για τις αρθρώσεις των κάτω άκρων. </a:t>
            </a:r>
          </a:p>
          <a:p>
            <a:pPr marL="355600" indent="0">
              <a:buFontTx/>
              <a:buNone/>
            </a:pPr>
            <a:r>
              <a:rPr lang="el-GR" altLang="el-GR" sz="2400" dirty="0" smtClean="0">
                <a:latin typeface="Calibri" pitchFamily="34" charset="0"/>
              </a:rPr>
              <a:t>Το άτομο έχει το κεφάλι ριγμένο εμπρός και κάτω επειδή πρέπει να βλέπει τα πόδια του, καθώς βαδίζει.</a:t>
            </a:r>
          </a:p>
          <a:p>
            <a:pPr marL="355600" indent="0">
              <a:buFontTx/>
              <a:buNone/>
            </a:pPr>
            <a:r>
              <a:rPr lang="el-GR" altLang="el-GR" sz="2400" dirty="0" smtClean="0">
                <a:latin typeface="Calibri" pitchFamily="34" charset="0"/>
              </a:rPr>
              <a:t>Οι τροχιές των κινήσεων στις αρθρώσεις είναι μεγάλες.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48915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a:bodyPr>
          <a:lstStyle/>
          <a:p>
            <a:r>
              <a:rPr lang="el-GR" altLang="el-GR" dirty="0" smtClean="0">
                <a:latin typeface="Calibri" pitchFamily="34" charset="0"/>
              </a:rPr>
              <a:t>Νευρολογικά προβλήματα </a:t>
            </a:r>
            <a:r>
              <a:rPr lang="el-GR" altLang="el-GR" sz="3200" b="0" dirty="0" smtClean="0">
                <a:latin typeface="Calibri" pitchFamily="34" charset="0"/>
              </a:rPr>
              <a:t>6/7</a:t>
            </a:r>
            <a:endParaRPr lang="el-GR" altLang="el-GR" dirty="0" smtClean="0">
              <a:latin typeface="Calibri" pitchFamily="34" charset="0"/>
            </a:endParaRPr>
          </a:p>
        </p:txBody>
      </p:sp>
      <p:sp>
        <p:nvSpPr>
          <p:cNvPr id="124931" name="Rectangle 3"/>
          <p:cNvSpPr>
            <a:spLocks noGrp="1" noChangeArrowheads="1"/>
          </p:cNvSpPr>
          <p:nvPr>
            <p:ph idx="1"/>
          </p:nvPr>
        </p:nvSpPr>
        <p:spPr/>
        <p:txBody>
          <a:bodyPr>
            <a:normAutofit lnSpcReduction="10000"/>
          </a:bodyPr>
          <a:lstStyle/>
          <a:p>
            <a:pPr marL="0" indent="0">
              <a:buFontTx/>
              <a:buNone/>
            </a:pPr>
            <a:r>
              <a:rPr lang="el-GR" altLang="el-GR" dirty="0" smtClean="0">
                <a:latin typeface="Calibri" pitchFamily="34" charset="0"/>
              </a:rPr>
              <a:t>Κατά τη βάδιση σε περίπτωση </a:t>
            </a:r>
            <a:r>
              <a:rPr lang="el-GR" altLang="el-GR" b="1" dirty="0" smtClean="0">
                <a:latin typeface="Calibri" pitchFamily="34" charset="0"/>
              </a:rPr>
              <a:t>ημιπληγίας </a:t>
            </a:r>
            <a:r>
              <a:rPr lang="el-GR" altLang="el-GR" dirty="0" smtClean="0">
                <a:latin typeface="Calibri" pitchFamily="34" charset="0"/>
              </a:rPr>
              <a:t>(π.χ. μετά από εγκεφαλικό επεισόδιο) λόγω της </a:t>
            </a:r>
            <a:r>
              <a:rPr lang="el-GR" altLang="el-GR" dirty="0" err="1" smtClean="0">
                <a:latin typeface="Calibri" pitchFamily="34" charset="0"/>
              </a:rPr>
              <a:t>σπαστικότητας</a:t>
            </a:r>
            <a:r>
              <a:rPr lang="el-GR" altLang="el-GR" dirty="0" smtClean="0">
                <a:latin typeface="Calibri" pitchFamily="34" charset="0"/>
              </a:rPr>
              <a:t> των μυϊκών συστημάτων στο ημιπληγικό άκρο, δεν είναι δυνατή η κάμψη του ισχίου και του γόνατος, ούτε η αποκόλληση του άκρου από το έδαφος. </a:t>
            </a:r>
          </a:p>
          <a:p>
            <a:r>
              <a:rPr lang="el-GR" altLang="el-GR" dirty="0" smtClean="0">
                <a:latin typeface="Calibri" pitchFamily="34" charset="0"/>
              </a:rPr>
              <a:t>Το άτομο ανασηκώνει το προβληματικό άκρο από τη λεκάνη και διαγράφοντας στο χώρο ημικύκλιο, πραγματοποιεί βήμα .</a:t>
            </a:r>
          </a:p>
          <a:p>
            <a:r>
              <a:rPr lang="el-GR" altLang="el-GR" dirty="0" smtClean="0">
                <a:latin typeface="Calibri" pitchFamily="34" charset="0"/>
              </a:rPr>
              <a:t>Το σύστοιχο άνω άκρο αδυνατεί να συνεργασθεί φυσιολογικά.</a:t>
            </a:r>
          </a:p>
          <a:p>
            <a:r>
              <a:rPr lang="el-GR" altLang="el-GR" dirty="0" smtClean="0">
                <a:latin typeface="Calibri" pitchFamily="34" charset="0"/>
              </a:rPr>
              <a:t>Το μήκος βήματος του προβληματικού άκρου είναι μεγαλύτερο από αυτό του υγιούς.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a:solidFill>
                <a:prstClr val="black"/>
              </a:solidFill>
            </a:endParaRPr>
          </a:p>
        </p:txBody>
      </p:sp>
    </p:spTree>
    <p:extLst>
      <p:ext uri="{BB962C8B-B14F-4D97-AF65-F5344CB8AC3E}">
        <p14:creationId xmlns:p14="http://schemas.microsoft.com/office/powerpoint/2010/main" val="26548630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a:bodyPr>
          <a:lstStyle/>
          <a:p>
            <a:r>
              <a:rPr lang="el-GR" altLang="el-GR" dirty="0" smtClean="0">
                <a:latin typeface="Calibri" pitchFamily="34" charset="0"/>
              </a:rPr>
              <a:t>Νευρολογικά προβλήματα </a:t>
            </a:r>
            <a:r>
              <a:rPr lang="el-GR" altLang="el-GR" sz="3200" b="0" dirty="0" smtClean="0">
                <a:latin typeface="Calibri" pitchFamily="34" charset="0"/>
              </a:rPr>
              <a:t>7/7</a:t>
            </a:r>
            <a:endParaRPr lang="el-GR" altLang="el-GR" sz="4000" dirty="0" smtClean="0">
              <a:latin typeface="Calibri" pitchFamily="34" charset="0"/>
            </a:endParaRPr>
          </a:p>
        </p:txBody>
      </p:sp>
      <p:sp>
        <p:nvSpPr>
          <p:cNvPr id="125955" name="Rectangle 3"/>
          <p:cNvSpPr>
            <a:spLocks noGrp="1" noChangeArrowheads="1"/>
          </p:cNvSpPr>
          <p:nvPr>
            <p:ph idx="1"/>
          </p:nvPr>
        </p:nvSpPr>
        <p:spPr/>
        <p:txBody>
          <a:bodyPr>
            <a:normAutofit lnSpcReduction="10000"/>
          </a:bodyPr>
          <a:lstStyle/>
          <a:p>
            <a:pPr marL="0" indent="0">
              <a:buFontTx/>
              <a:buNone/>
            </a:pPr>
            <a:r>
              <a:rPr lang="el-GR" altLang="el-GR" dirty="0" smtClean="0">
                <a:latin typeface="Calibri" pitchFamily="34" charset="0"/>
              </a:rPr>
              <a:t>Στη </a:t>
            </a:r>
            <a:r>
              <a:rPr lang="el-GR" altLang="el-GR" b="1" dirty="0" smtClean="0">
                <a:latin typeface="Calibri" pitchFamily="34" charset="0"/>
              </a:rPr>
              <a:t>νόσο του</a:t>
            </a:r>
            <a:r>
              <a:rPr lang="en-US" altLang="el-GR" b="1" dirty="0" smtClean="0">
                <a:latin typeface="Calibri" pitchFamily="34" charset="0"/>
              </a:rPr>
              <a:t> Parkinson</a:t>
            </a:r>
            <a:r>
              <a:rPr lang="el-GR" altLang="el-GR" dirty="0" smtClean="0">
                <a:latin typeface="Calibri" pitchFamily="34" charset="0"/>
              </a:rPr>
              <a:t>, η βάδιση είναι αντιπροσωπευτική για πρόβλημα στα </a:t>
            </a:r>
            <a:r>
              <a:rPr lang="el-GR" altLang="el-GR" b="1" dirty="0" smtClean="0">
                <a:latin typeface="Calibri" pitchFamily="34" charset="0"/>
              </a:rPr>
              <a:t>βασικά γάγγλια</a:t>
            </a:r>
            <a:r>
              <a:rPr lang="el-GR" altLang="el-GR" dirty="0" smtClean="0">
                <a:latin typeface="Calibri" pitchFamily="34" charset="0"/>
              </a:rPr>
              <a:t>. </a:t>
            </a:r>
          </a:p>
          <a:p>
            <a:r>
              <a:rPr lang="el-GR" altLang="el-GR" dirty="0" smtClean="0">
                <a:latin typeface="Calibri" pitchFamily="34" charset="0"/>
              </a:rPr>
              <a:t>Δεν ελέγχεται ο μυϊκός τόνος.  </a:t>
            </a:r>
          </a:p>
          <a:p>
            <a:r>
              <a:rPr lang="el-GR" altLang="el-GR" dirty="0" smtClean="0">
                <a:latin typeface="Calibri" pitchFamily="34" charset="0"/>
              </a:rPr>
              <a:t>Δεν συνεργάζονται τα μυϊκά συστήματα με κατάλληλο τρόπο ώστε να διευκολυνθεί η βάδιση.</a:t>
            </a:r>
          </a:p>
          <a:p>
            <a:r>
              <a:rPr lang="el-GR" altLang="el-GR" dirty="0" smtClean="0">
                <a:latin typeface="Calibri" pitchFamily="34" charset="0"/>
              </a:rPr>
              <a:t>Το άτομο λόγω του μυϊκού τόνου έχει σχετική κάμψη στις αρθρώσεις με την σπονδυλική στήλη και τον κορμό να γέρνει εμπρός.</a:t>
            </a:r>
          </a:p>
          <a:p>
            <a:r>
              <a:rPr lang="el-GR" altLang="el-GR" dirty="0" smtClean="0">
                <a:latin typeface="Calibri" pitchFamily="34" charset="0"/>
              </a:rPr>
              <a:t>Το κέντρο μάζας μετατοπίζεται εμπρός και με μικρά και γρήγορα βήματα, καθώς σέρνει τα πόδια , προσπαθεί να το ελέγξει.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413015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7544" y="116632"/>
            <a:ext cx="8229600" cy="1080120"/>
          </a:xfrm>
        </p:spPr>
        <p:txBody>
          <a:bodyPr>
            <a:noAutofit/>
          </a:bodyPr>
          <a:lstStyle/>
          <a:p>
            <a:r>
              <a:rPr lang="el-GR" altLang="el-GR" dirty="0" smtClean="0">
                <a:latin typeface="Calibri" pitchFamily="34" charset="0"/>
              </a:rPr>
              <a:t>Φάσεις Τρεξίματος</a:t>
            </a:r>
            <a:br>
              <a:rPr lang="el-GR" altLang="el-GR" dirty="0" smtClean="0">
                <a:latin typeface="Calibri" pitchFamily="34" charset="0"/>
              </a:rPr>
            </a:br>
            <a:r>
              <a:rPr lang="el-GR" altLang="el-GR" sz="3200" b="0" dirty="0" smtClean="0">
                <a:latin typeface="Calibri" pitchFamily="34" charset="0"/>
              </a:rPr>
              <a:t>τροχάδην</a:t>
            </a:r>
          </a:p>
        </p:txBody>
      </p:sp>
      <p:sp>
        <p:nvSpPr>
          <p:cNvPr id="86019" name="Rectangle 3"/>
          <p:cNvSpPr>
            <a:spLocks noGrp="1" noChangeArrowheads="1"/>
          </p:cNvSpPr>
          <p:nvPr>
            <p:ph idx="1"/>
          </p:nvPr>
        </p:nvSpPr>
        <p:spPr>
          <a:xfrm>
            <a:off x="179512" y="1340768"/>
            <a:ext cx="4402832" cy="5040560"/>
          </a:xfrm>
        </p:spPr>
        <p:txBody>
          <a:bodyPr/>
          <a:lstStyle/>
          <a:p>
            <a:pPr>
              <a:lnSpc>
                <a:spcPct val="80000"/>
              </a:lnSpc>
            </a:pPr>
            <a:r>
              <a:rPr lang="el-GR" altLang="el-GR" b="1" dirty="0" smtClean="0">
                <a:latin typeface="Calibri" pitchFamily="34" charset="0"/>
              </a:rPr>
              <a:t>Περίοδος Στήριξης </a:t>
            </a:r>
            <a:r>
              <a:rPr lang="el-GR" altLang="el-GR" dirty="0" smtClean="0">
                <a:latin typeface="Calibri" pitchFamily="34" charset="0"/>
              </a:rPr>
              <a:t>30% - 40%</a:t>
            </a:r>
            <a:endParaRPr lang="el-GR" altLang="el-GR" sz="2400" dirty="0" smtClean="0">
              <a:latin typeface="Calibri" pitchFamily="34" charset="0"/>
            </a:endParaRPr>
          </a:p>
          <a:p>
            <a:pPr>
              <a:lnSpc>
                <a:spcPct val="80000"/>
              </a:lnSpc>
              <a:buFontTx/>
              <a:buNone/>
            </a:pPr>
            <a:r>
              <a:rPr lang="el-GR" altLang="el-GR" sz="2400" b="1" dirty="0" smtClean="0">
                <a:latin typeface="Calibri" pitchFamily="34" charset="0"/>
              </a:rPr>
              <a:t>   Φάσεις </a:t>
            </a:r>
            <a:r>
              <a:rPr lang="en-US" altLang="el-GR" sz="2400" b="1" dirty="0" smtClean="0">
                <a:latin typeface="Calibri" pitchFamily="34" charset="0"/>
              </a:rPr>
              <a:t>:</a:t>
            </a:r>
            <a:r>
              <a:rPr lang="el-GR" altLang="el-GR" sz="2400" b="1" dirty="0" smtClean="0">
                <a:latin typeface="Calibri" pitchFamily="34" charset="0"/>
              </a:rPr>
              <a:t> </a:t>
            </a:r>
          </a:p>
          <a:p>
            <a:pPr>
              <a:lnSpc>
                <a:spcPct val="80000"/>
              </a:lnSpc>
              <a:buFont typeface="Wingdings" pitchFamily="2" charset="2"/>
              <a:buChar char="§"/>
            </a:pPr>
            <a:r>
              <a:rPr lang="el-GR" altLang="el-GR" sz="2400" dirty="0" smtClean="0">
                <a:latin typeface="Calibri" pitchFamily="34" charset="0"/>
              </a:rPr>
              <a:t> Χτύπημα πέλματος.</a:t>
            </a:r>
          </a:p>
          <a:p>
            <a:pPr>
              <a:lnSpc>
                <a:spcPct val="80000"/>
              </a:lnSpc>
              <a:buFont typeface="Wingdings" pitchFamily="2" charset="2"/>
              <a:buChar char="§"/>
            </a:pPr>
            <a:r>
              <a:rPr lang="el-GR" altLang="el-GR" sz="2400" dirty="0" smtClean="0">
                <a:latin typeface="Calibri" pitchFamily="34" charset="0"/>
              </a:rPr>
              <a:t> Μέση στήριξη.</a:t>
            </a:r>
          </a:p>
          <a:p>
            <a:pPr>
              <a:lnSpc>
                <a:spcPct val="80000"/>
              </a:lnSpc>
              <a:buFont typeface="Wingdings" pitchFamily="2" charset="2"/>
              <a:buChar char="§"/>
            </a:pPr>
            <a:r>
              <a:rPr lang="el-GR" altLang="el-GR" sz="2400" dirty="0" smtClean="0">
                <a:latin typeface="Calibri" pitchFamily="34" charset="0"/>
              </a:rPr>
              <a:t> Προώθηση.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
        <p:nvSpPr>
          <p:cNvPr id="86020" name="Rectangle 5"/>
          <p:cNvSpPr>
            <a:spLocks noChangeArrowheads="1"/>
          </p:cNvSpPr>
          <p:nvPr/>
        </p:nvSpPr>
        <p:spPr bwMode="auto">
          <a:xfrm>
            <a:off x="4783083" y="1340768"/>
            <a:ext cx="4037389"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algn="r" eaLnBrk="0" fontAlgn="base" hangingPunct="0">
              <a:spcBef>
                <a:spcPct val="0"/>
              </a:spcBef>
              <a:spcAft>
                <a:spcPct val="0"/>
              </a:spcAft>
              <a:defRPr sz="1600">
                <a:solidFill>
                  <a:schemeClr val="tx1"/>
                </a:solidFill>
                <a:latin typeface="Calibri" pitchFamily="34" charset="0"/>
              </a:defRPr>
            </a:lvl6pPr>
            <a:lvl7pPr marL="2971800" indent="-228600" algn="r" eaLnBrk="0" fontAlgn="base" hangingPunct="0">
              <a:spcBef>
                <a:spcPct val="0"/>
              </a:spcBef>
              <a:spcAft>
                <a:spcPct val="0"/>
              </a:spcAft>
              <a:defRPr sz="1600">
                <a:solidFill>
                  <a:schemeClr val="tx1"/>
                </a:solidFill>
                <a:latin typeface="Calibri" pitchFamily="34" charset="0"/>
              </a:defRPr>
            </a:lvl7pPr>
            <a:lvl8pPr marL="3429000" indent="-228600" algn="r" eaLnBrk="0" fontAlgn="base" hangingPunct="0">
              <a:spcBef>
                <a:spcPct val="0"/>
              </a:spcBef>
              <a:spcAft>
                <a:spcPct val="0"/>
              </a:spcAft>
              <a:defRPr sz="1600">
                <a:solidFill>
                  <a:schemeClr val="tx1"/>
                </a:solidFill>
                <a:latin typeface="Calibri" pitchFamily="34" charset="0"/>
              </a:defRPr>
            </a:lvl8pPr>
            <a:lvl9pPr marL="3886200" indent="-228600" algn="r" eaLnBrk="0" fontAlgn="base" hangingPunct="0">
              <a:spcBef>
                <a:spcPct val="0"/>
              </a:spcBef>
              <a:spcAft>
                <a:spcPct val="0"/>
              </a:spcAft>
              <a:defRPr sz="1600">
                <a:solidFill>
                  <a:schemeClr val="tx1"/>
                </a:solidFill>
                <a:latin typeface="Calibri" pitchFamily="34" charset="0"/>
              </a:defRPr>
            </a:lvl9pPr>
          </a:lstStyle>
          <a:p>
            <a:pPr>
              <a:lnSpc>
                <a:spcPct val="90000"/>
              </a:lnSpc>
              <a:spcBef>
                <a:spcPct val="20000"/>
              </a:spcBef>
              <a:buFont typeface="Wingdings" pitchFamily="2" charset="2"/>
              <a:buChar char="Ø"/>
            </a:pPr>
            <a:r>
              <a:rPr lang="el-GR" altLang="el-GR" sz="2400" dirty="0">
                <a:solidFill>
                  <a:prstClr val="black"/>
                </a:solidFill>
              </a:rPr>
              <a:t> </a:t>
            </a:r>
            <a:r>
              <a:rPr lang="el-GR" altLang="el-GR" sz="2400" b="1" dirty="0">
                <a:solidFill>
                  <a:prstClr val="black"/>
                </a:solidFill>
              </a:rPr>
              <a:t>Περίοδος </a:t>
            </a:r>
            <a:r>
              <a:rPr lang="el-GR" altLang="el-GR" sz="2400" b="1" dirty="0" smtClean="0">
                <a:solidFill>
                  <a:prstClr val="black"/>
                </a:solidFill>
              </a:rPr>
              <a:t>Αιώρησης </a:t>
            </a:r>
          </a:p>
          <a:p>
            <a:pPr>
              <a:lnSpc>
                <a:spcPct val="90000"/>
              </a:lnSpc>
              <a:spcBef>
                <a:spcPct val="20000"/>
              </a:spcBef>
            </a:pPr>
            <a:r>
              <a:rPr lang="el-GR" altLang="el-GR" sz="2400" b="1" dirty="0" smtClean="0">
                <a:solidFill>
                  <a:prstClr val="black"/>
                </a:solidFill>
              </a:rPr>
              <a:t>   </a:t>
            </a:r>
            <a:r>
              <a:rPr lang="en-US" altLang="el-GR" sz="2400" dirty="0" smtClean="0">
                <a:solidFill>
                  <a:prstClr val="black"/>
                </a:solidFill>
              </a:rPr>
              <a:t>6</a:t>
            </a:r>
            <a:r>
              <a:rPr lang="el-GR" altLang="el-GR" sz="2400" dirty="0">
                <a:solidFill>
                  <a:prstClr val="black"/>
                </a:solidFill>
              </a:rPr>
              <a:t>0</a:t>
            </a:r>
            <a:r>
              <a:rPr lang="el-GR" altLang="el-GR" sz="2400" dirty="0" smtClean="0">
                <a:solidFill>
                  <a:prstClr val="black"/>
                </a:solidFill>
              </a:rPr>
              <a:t>%-70</a:t>
            </a:r>
            <a:r>
              <a:rPr lang="el-GR" altLang="el-GR" sz="2400" dirty="0">
                <a:solidFill>
                  <a:prstClr val="black"/>
                </a:solidFill>
              </a:rPr>
              <a:t>%</a:t>
            </a:r>
          </a:p>
          <a:p>
            <a:pPr>
              <a:lnSpc>
                <a:spcPct val="90000"/>
              </a:lnSpc>
              <a:spcBef>
                <a:spcPct val="20000"/>
              </a:spcBef>
            </a:pPr>
            <a:r>
              <a:rPr lang="el-GR" altLang="el-GR" sz="2400" b="1" dirty="0" smtClean="0">
                <a:solidFill>
                  <a:prstClr val="black"/>
                </a:solidFill>
              </a:rPr>
              <a:t>   Φάσεις </a:t>
            </a:r>
            <a:r>
              <a:rPr lang="en-US" altLang="el-GR" sz="2400" b="1" dirty="0" smtClean="0">
                <a:solidFill>
                  <a:prstClr val="black"/>
                </a:solidFill>
              </a:rPr>
              <a:t>:</a:t>
            </a:r>
            <a:r>
              <a:rPr lang="el-GR" altLang="el-GR" sz="2400" b="1" dirty="0" smtClean="0">
                <a:solidFill>
                  <a:prstClr val="black"/>
                </a:solidFill>
              </a:rPr>
              <a:t> </a:t>
            </a:r>
            <a:endParaRPr lang="el-GR" altLang="el-GR" sz="2400" b="1" dirty="0">
              <a:solidFill>
                <a:prstClr val="black"/>
              </a:solidFill>
            </a:endParaRPr>
          </a:p>
          <a:p>
            <a:pPr>
              <a:lnSpc>
                <a:spcPct val="90000"/>
              </a:lnSpc>
              <a:spcBef>
                <a:spcPct val="20000"/>
              </a:spcBef>
              <a:buFont typeface="Wingdings" pitchFamily="2" charset="2"/>
              <a:buChar char="§"/>
            </a:pPr>
            <a:r>
              <a:rPr lang="el-GR" altLang="el-GR" sz="2400" dirty="0">
                <a:solidFill>
                  <a:prstClr val="black"/>
                </a:solidFill>
              </a:rPr>
              <a:t>Συνεχής προώθηση. </a:t>
            </a:r>
          </a:p>
          <a:p>
            <a:pPr>
              <a:lnSpc>
                <a:spcPct val="90000"/>
              </a:lnSpc>
              <a:spcBef>
                <a:spcPct val="20000"/>
              </a:spcBef>
              <a:buFont typeface="Wingdings" pitchFamily="2" charset="2"/>
              <a:buChar char="§"/>
            </a:pPr>
            <a:r>
              <a:rPr lang="el-GR" altLang="el-GR" sz="2400" dirty="0">
                <a:solidFill>
                  <a:prstClr val="black"/>
                </a:solidFill>
              </a:rPr>
              <a:t>Πρόσθια αιώρηση, πλεύση</a:t>
            </a:r>
            <a:r>
              <a:rPr lang="el-GR" altLang="el-GR" sz="2400" dirty="0" smtClean="0">
                <a:solidFill>
                  <a:prstClr val="black"/>
                </a:solidFill>
              </a:rPr>
              <a:t>.         </a:t>
            </a:r>
            <a:endParaRPr lang="el-GR" altLang="el-GR" sz="2400" dirty="0">
              <a:solidFill>
                <a:prstClr val="black"/>
              </a:solidFill>
            </a:endParaRPr>
          </a:p>
          <a:p>
            <a:pPr>
              <a:lnSpc>
                <a:spcPct val="90000"/>
              </a:lnSpc>
              <a:spcBef>
                <a:spcPct val="20000"/>
              </a:spcBef>
              <a:buFont typeface="Wingdings" pitchFamily="2" charset="2"/>
              <a:buChar char="§"/>
            </a:pPr>
            <a:r>
              <a:rPr lang="el-GR" altLang="el-GR" sz="2400" dirty="0">
                <a:solidFill>
                  <a:prstClr val="black"/>
                </a:solidFill>
              </a:rPr>
              <a:t> </a:t>
            </a:r>
            <a:r>
              <a:rPr lang="el-GR" altLang="el-GR" sz="2400" dirty="0" smtClean="0">
                <a:solidFill>
                  <a:prstClr val="black"/>
                </a:solidFill>
              </a:rPr>
              <a:t>Καταβύθιση πέλματος. </a:t>
            </a:r>
            <a:r>
              <a:rPr lang="en-US" altLang="el-GR" sz="2400" dirty="0" smtClean="0">
                <a:solidFill>
                  <a:prstClr val="black"/>
                </a:solidFill>
              </a:rPr>
              <a:t>                </a:t>
            </a:r>
            <a:endParaRPr lang="el-GR" altLang="el-GR" sz="2400" dirty="0">
              <a:solidFill>
                <a:prstClr val="black"/>
              </a:solidFill>
            </a:endParaRPr>
          </a:p>
        </p:txBody>
      </p:sp>
      <p:pic>
        <p:nvPicPr>
          <p:cNvPr id="6" name="Picture 5" descr="gait-66-638"/>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b="44667"/>
          <a:stretch>
            <a:fillRect/>
          </a:stretch>
        </p:blipFill>
        <p:spPr bwMode="auto">
          <a:xfrm>
            <a:off x="611560" y="3933056"/>
            <a:ext cx="7848872" cy="26642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8639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Ημιπληγική βάδιση</a:t>
            </a:r>
            <a:endParaRPr lang="el-GR" dirty="0"/>
          </a:p>
        </p:txBody>
      </p:sp>
      <p:sp>
        <p:nvSpPr>
          <p:cNvPr id="3" name="Θέση περιεχομένου 2"/>
          <p:cNvSpPr>
            <a:spLocks noGrp="1"/>
          </p:cNvSpPr>
          <p:nvPr>
            <p:ph idx="1"/>
          </p:nvPr>
        </p:nvSpPr>
        <p:spPr>
          <a:xfrm>
            <a:off x="481013" y="6165304"/>
            <a:ext cx="8229600" cy="360040"/>
          </a:xfrm>
        </p:spPr>
        <p:txBody>
          <a:bodyPr>
            <a:normAutofit/>
          </a:bodyPr>
          <a:lstStyle/>
          <a:p>
            <a:pPr marL="0" indent="0" algn="ctr">
              <a:buNone/>
            </a:pPr>
            <a:r>
              <a:rPr lang="en-US" sz="1200" dirty="0">
                <a:hlinkClick r:id="rId5"/>
              </a:rPr>
              <a:t>Abnormal Gait Exam : Hemiplegic Gait</a:t>
            </a:r>
            <a:endParaRPr lang="el-GR" sz="1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a:solidFill>
                <a:prstClr val="black"/>
              </a:solidFill>
            </a:endParaRPr>
          </a:p>
        </p:txBody>
      </p:sp>
    </p:spTree>
    <p:controls>
      <mc:AlternateContent xmlns:mc="http://schemas.openxmlformats.org/markup-compatibility/2006">
        <mc:Choice xmlns:v="urn:schemas-microsoft-com:vml" Requires="v">
          <p:control spid="4102"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547813" y="1377950"/>
                  <a:ext cx="6096000" cy="4572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62729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IV.</a:t>
            </a:r>
            <a:r>
              <a:rPr lang="el-GR" dirty="0" smtClean="0"/>
              <a:t> Βοηθήματα Βάδισης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pic>
        <p:nvPicPr>
          <p:cNvPr id="11266" name="Picture 2" descr="File:Segway tour DC 02 2010 91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59632" y="1340768"/>
            <a:ext cx="6450575" cy="4595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1259632" y="6165304"/>
            <a:ext cx="6450575"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rPr>
              <a:t>Segway tour DC 02 2010 </a:t>
            </a:r>
            <a:r>
              <a:rPr lang="en-US" sz="1200" dirty="0" smtClean="0">
                <a:latin typeface="+mn-lt"/>
                <a:hlinkClick r:id="rId4"/>
              </a:rPr>
              <a:t>9177</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a:latin typeface="+mn-lt"/>
                <a:hlinkClick r:id="rId5" tooltip="User:Mariordo"/>
              </a:rPr>
              <a:t>Mariordo</a:t>
            </a:r>
            <a:r>
              <a:rPr lang="en-US" sz="1200" dirty="0" smtClean="0">
                <a:solidFill>
                  <a:prstClr val="black">
                    <a:lumMod val="65000"/>
                    <a:lumOff val="35000"/>
                  </a:prstClr>
                </a:solidFill>
                <a:latin typeface="+mn-lt"/>
                <a:hlinkClick r:id="rId6"/>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7"/>
              </a:rPr>
              <a:t>CC BY-SA 3.0</a:t>
            </a:r>
            <a:endParaRPr lang="en-US" sz="1200" dirty="0">
              <a:solidFill>
                <a:prstClr val="black"/>
              </a:solidFill>
              <a:latin typeface="+mn-lt"/>
            </a:endParaRPr>
          </a:p>
        </p:txBody>
      </p:sp>
    </p:spTree>
    <p:extLst>
      <p:ext uri="{BB962C8B-B14F-4D97-AF65-F5344CB8AC3E}">
        <p14:creationId xmlns:p14="http://schemas.microsoft.com/office/powerpoint/2010/main" val="31658694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6"/>
          <p:cNvSpPr>
            <a:spLocks noGrp="1" noChangeArrowheads="1"/>
          </p:cNvSpPr>
          <p:nvPr>
            <p:ph type="title"/>
          </p:nvPr>
        </p:nvSpPr>
        <p:spPr/>
        <p:txBody>
          <a:bodyPr>
            <a:normAutofit/>
          </a:bodyPr>
          <a:lstStyle/>
          <a:p>
            <a:r>
              <a:rPr lang="el-GR" altLang="el-GR" dirty="0" smtClean="0">
                <a:latin typeface="Calibri" pitchFamily="34" charset="0"/>
              </a:rPr>
              <a:t>Χρήση, Στόχος </a:t>
            </a:r>
            <a:endParaRPr lang="el-GR" altLang="el-GR" b="0" dirty="0" smtClean="0">
              <a:latin typeface="Calibri" pitchFamily="34" charset="0"/>
            </a:endParaRPr>
          </a:p>
        </p:txBody>
      </p:sp>
      <p:sp>
        <p:nvSpPr>
          <p:cNvPr id="130050" name="Rectangle 3"/>
          <p:cNvSpPr>
            <a:spLocks noGrp="1" noChangeArrowheads="1"/>
          </p:cNvSpPr>
          <p:nvPr>
            <p:ph idx="1"/>
          </p:nvPr>
        </p:nvSpPr>
        <p:spPr>
          <a:xfrm>
            <a:off x="457200" y="1196752"/>
            <a:ext cx="8291264" cy="5256584"/>
          </a:xfrm>
        </p:spPr>
        <p:txBody>
          <a:bodyPr>
            <a:normAutofit/>
          </a:bodyPr>
          <a:lstStyle/>
          <a:p>
            <a:pPr>
              <a:buFontTx/>
              <a:buNone/>
            </a:pPr>
            <a:r>
              <a:rPr lang="el-GR" altLang="el-GR" sz="2400" dirty="0" smtClean="0">
                <a:latin typeface="Calibri" pitchFamily="34" charset="0"/>
              </a:rPr>
              <a:t>Η χρήση των βοηθημάτων βάδισης προτείνεται για διαχείριση</a:t>
            </a:r>
            <a:r>
              <a:rPr lang="en-US" altLang="el-GR" sz="2400" dirty="0" smtClean="0">
                <a:latin typeface="Calibri" pitchFamily="34" charset="0"/>
              </a:rPr>
              <a:t>:</a:t>
            </a:r>
            <a:endParaRPr lang="el-GR" altLang="el-GR" sz="2400" dirty="0" smtClean="0">
              <a:latin typeface="Calibri" pitchFamily="34" charset="0"/>
            </a:endParaRPr>
          </a:p>
          <a:p>
            <a:r>
              <a:rPr lang="el-GR" altLang="el-GR" sz="2400" dirty="0" smtClean="0">
                <a:latin typeface="Calibri" pitchFamily="34" charset="0"/>
              </a:rPr>
              <a:t>Πόνου,</a:t>
            </a:r>
          </a:p>
          <a:p>
            <a:r>
              <a:rPr lang="el-GR" altLang="el-GR" sz="2400" dirty="0" smtClean="0">
                <a:latin typeface="Calibri" pitchFamily="34" charset="0"/>
              </a:rPr>
              <a:t>Καταπόνησης, </a:t>
            </a:r>
          </a:p>
          <a:p>
            <a:r>
              <a:rPr lang="el-GR" altLang="el-GR" sz="2400" dirty="0" smtClean="0">
                <a:latin typeface="Calibri" pitchFamily="34" charset="0"/>
              </a:rPr>
              <a:t>Προβλημάτων ισορροπίας,</a:t>
            </a:r>
          </a:p>
          <a:p>
            <a:r>
              <a:rPr lang="el-GR" altLang="el-GR" sz="2400" dirty="0" smtClean="0">
                <a:latin typeface="Calibri" pitchFamily="34" charset="0"/>
              </a:rPr>
              <a:t>Σταθερότητας αρθρώσεων, </a:t>
            </a:r>
          </a:p>
          <a:p>
            <a:r>
              <a:rPr lang="el-GR" altLang="el-GR" sz="2400" dirty="0" smtClean="0">
                <a:latin typeface="Calibri" pitchFamily="34" charset="0"/>
              </a:rPr>
              <a:t>Μυϊκής αδυναμίας, </a:t>
            </a:r>
          </a:p>
          <a:p>
            <a:r>
              <a:rPr lang="el-GR" altLang="el-GR" sz="2400" dirty="0" smtClean="0">
                <a:latin typeface="Calibri" pitchFamily="34" charset="0"/>
              </a:rPr>
              <a:t>Φόρτισης σε προβληματικές δομές,</a:t>
            </a:r>
          </a:p>
          <a:p>
            <a:r>
              <a:rPr lang="el-GR" altLang="el-GR" sz="2400" dirty="0" smtClean="0">
                <a:latin typeface="Calibri" pitchFamily="34" charset="0"/>
              </a:rPr>
              <a:t>Θέματα αισθητικής.</a:t>
            </a:r>
          </a:p>
          <a:p>
            <a:r>
              <a:rPr lang="el-GR" altLang="el-GR" dirty="0" smtClean="0">
                <a:latin typeface="Calibri" pitchFamily="34" charset="0"/>
              </a:rPr>
              <a:t>Αναπηρίες </a:t>
            </a:r>
            <a:r>
              <a:rPr lang="el-GR" altLang="el-GR" dirty="0" err="1" smtClean="0">
                <a:latin typeface="Calibri" pitchFamily="34" charset="0"/>
              </a:rPr>
              <a:t>νευρο</a:t>
            </a:r>
            <a:r>
              <a:rPr lang="el-GR" altLang="el-GR" dirty="0" smtClean="0">
                <a:latin typeface="Calibri" pitchFamily="34" charset="0"/>
              </a:rPr>
              <a:t>-</a:t>
            </a:r>
            <a:r>
              <a:rPr lang="el-GR" altLang="el-GR" dirty="0" err="1" smtClean="0">
                <a:latin typeface="Calibri" pitchFamily="34" charset="0"/>
              </a:rPr>
              <a:t>μυο</a:t>
            </a:r>
            <a:r>
              <a:rPr lang="el-GR" altLang="el-GR" dirty="0" smtClean="0">
                <a:latin typeface="Calibri" pitchFamily="34" charset="0"/>
              </a:rPr>
              <a:t>-σκελετικές.</a:t>
            </a:r>
            <a:endParaRPr lang="el-GR"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a:solidFill>
                <a:prstClr val="black"/>
              </a:solidFill>
            </a:endParaRPr>
          </a:p>
        </p:txBody>
      </p:sp>
    </p:spTree>
    <p:extLst>
      <p:ext uri="{BB962C8B-B14F-4D97-AF65-F5344CB8AC3E}">
        <p14:creationId xmlns:p14="http://schemas.microsoft.com/office/powerpoint/2010/main" val="14625328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Χρήση, Σκοπός</a:t>
            </a:r>
            <a:endParaRPr lang="el-GR" dirty="0"/>
          </a:p>
        </p:txBody>
      </p:sp>
      <p:sp>
        <p:nvSpPr>
          <p:cNvPr id="3" name="2 - Θέση περιεχομένου"/>
          <p:cNvSpPr>
            <a:spLocks noGrp="1"/>
          </p:cNvSpPr>
          <p:nvPr>
            <p:ph idx="1"/>
          </p:nvPr>
        </p:nvSpPr>
        <p:spPr>
          <a:xfrm>
            <a:off x="457200" y="1196752"/>
            <a:ext cx="8291264" cy="5328592"/>
          </a:xfrm>
        </p:spPr>
        <p:txBody>
          <a:bodyPr>
            <a:normAutofit fontScale="92500" lnSpcReduction="10000"/>
          </a:bodyPr>
          <a:lstStyle/>
          <a:p>
            <a:pPr>
              <a:buNone/>
            </a:pPr>
            <a:r>
              <a:rPr lang="el-GR" altLang="el-GR" sz="2600" dirty="0" smtClean="0">
                <a:latin typeface="Calibri" pitchFamily="34" charset="0"/>
              </a:rPr>
              <a:t>Τα βοηθήματα βάδισης</a:t>
            </a:r>
            <a:r>
              <a:rPr lang="en-US" altLang="el-GR" sz="2600" dirty="0" smtClean="0">
                <a:latin typeface="Calibri" pitchFamily="34" charset="0"/>
              </a:rPr>
              <a:t>:</a:t>
            </a:r>
            <a:endParaRPr lang="el-GR" altLang="el-GR" sz="2600" dirty="0" smtClean="0">
              <a:latin typeface="Calibri" pitchFamily="34" charset="0"/>
            </a:endParaRPr>
          </a:p>
          <a:p>
            <a:r>
              <a:rPr lang="el-GR" altLang="el-GR" sz="2600" dirty="0" smtClean="0">
                <a:latin typeface="Calibri" pitchFamily="34" charset="0"/>
              </a:rPr>
              <a:t>Μεγαλώνουν τη βάση στήριξης.</a:t>
            </a:r>
          </a:p>
          <a:p>
            <a:r>
              <a:rPr lang="el-GR" altLang="el-GR" sz="2600" dirty="0" smtClean="0">
                <a:latin typeface="Calibri" pitchFamily="34" charset="0"/>
              </a:rPr>
              <a:t>Αυξάνουν την ισορροπία.</a:t>
            </a:r>
          </a:p>
          <a:p>
            <a:r>
              <a:rPr lang="el-GR" altLang="el-GR" sz="2600" dirty="0" smtClean="0">
                <a:latin typeface="Calibri" pitchFamily="34" charset="0"/>
              </a:rPr>
              <a:t>Αυξάνουν την ασφάλεια </a:t>
            </a:r>
            <a:r>
              <a:rPr lang="el-GR" sz="2600" dirty="0" smtClean="0">
                <a:latin typeface="Calibri" pitchFamily="34" charset="0"/>
              </a:rPr>
              <a:t>δίδοντας αυτοπεποίθηση στο άτομο.</a:t>
            </a:r>
            <a:endParaRPr lang="el-GR" altLang="el-GR" sz="2600" dirty="0" smtClean="0">
              <a:latin typeface="Calibri" pitchFamily="34" charset="0"/>
            </a:endParaRPr>
          </a:p>
          <a:p>
            <a:r>
              <a:rPr lang="el-GR" altLang="el-GR" sz="2600" dirty="0" smtClean="0">
                <a:latin typeface="Calibri" pitchFamily="34" charset="0"/>
              </a:rPr>
              <a:t>Ελαττώνουν την φόρτιση στις δομές, που πάσχουν</a:t>
            </a:r>
            <a:r>
              <a:rPr lang="en-US" altLang="el-GR" sz="2600" dirty="0" smtClean="0">
                <a:latin typeface="Calibri" pitchFamily="34" charset="0"/>
              </a:rPr>
              <a:t>,</a:t>
            </a:r>
            <a:r>
              <a:rPr lang="el-GR" sz="2600" dirty="0" smtClean="0">
                <a:latin typeface="Calibri" pitchFamily="34" charset="0"/>
              </a:rPr>
              <a:t> καθώς υποστηρίζουν ένα μέρος του βάρους του άνω κορμού, μέσω των άνω άκρων.</a:t>
            </a:r>
          </a:p>
          <a:p>
            <a:pPr lvl="1">
              <a:buFont typeface="Wingdings" pitchFamily="2" charset="2"/>
              <a:buChar char="ü"/>
            </a:pPr>
            <a:r>
              <a:rPr lang="el-GR" sz="2600" dirty="0" smtClean="0">
                <a:latin typeface="Calibri" pitchFamily="34" charset="0"/>
              </a:rPr>
              <a:t> Μετά από χειρουργική ή συντηρητική αντιμετώπιση προβλημάτων των κάτω άκρων, κατά την περίοδο της αποκατάστασης, είναι απαραίτητη η χρήση τους από        το άτομο για την βάδιση χωρίς και με μερική στήριξη.</a:t>
            </a:r>
          </a:p>
          <a:p>
            <a:pPr>
              <a:buNone/>
            </a:pPr>
            <a:endParaRPr lang="el-GR" dirty="0" smtClean="0">
              <a:latin typeface="Calibri" pitchFamily="34" charset="0"/>
            </a:endParaRPr>
          </a:p>
          <a:p>
            <a:pPr>
              <a:buNone/>
            </a:pPr>
            <a:endParaRPr lang="el-GR" alt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a:solidFill>
                <a:prstClr val="black"/>
              </a:solidFill>
            </a:endParaRPr>
          </a:p>
        </p:txBody>
      </p:sp>
    </p:spTree>
    <p:extLst>
      <p:ext uri="{BB962C8B-B14F-4D97-AF65-F5344CB8AC3E}">
        <p14:creationId xmlns:p14="http://schemas.microsoft.com/office/powerpoint/2010/main" val="10709056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Τύποι βοηθημάτων βάδισης</a:t>
            </a:r>
            <a:endParaRPr lang="el-GR" b="0" dirty="0"/>
          </a:p>
        </p:txBody>
      </p:sp>
      <p:sp>
        <p:nvSpPr>
          <p:cNvPr id="11" name="2 - Θέση περιεχομένου"/>
          <p:cNvSpPr>
            <a:spLocks noGrp="1"/>
          </p:cNvSpPr>
          <p:nvPr>
            <p:ph idx="1"/>
          </p:nvPr>
        </p:nvSpPr>
        <p:spPr/>
        <p:txBody>
          <a:bodyPr>
            <a:noAutofit/>
          </a:bodyPr>
          <a:lstStyle/>
          <a:p>
            <a:r>
              <a:rPr lang="el-GR" dirty="0" smtClean="0">
                <a:latin typeface="Calibri" pitchFamily="34" charset="0"/>
              </a:rPr>
              <a:t>Τα βοηθήματα βάδισης οργανώνονται σε δύο κατηγορίες</a:t>
            </a:r>
            <a:r>
              <a:rPr lang="en-US" dirty="0" smtClean="0">
                <a:latin typeface="Calibri" pitchFamily="34" charset="0"/>
              </a:rPr>
              <a:t>:</a:t>
            </a:r>
            <a:r>
              <a:rPr lang="el-GR" dirty="0" smtClean="0">
                <a:latin typeface="Calibri" pitchFamily="34" charset="0"/>
              </a:rPr>
              <a:t>                             </a:t>
            </a:r>
          </a:p>
          <a:p>
            <a:pPr lvl="1"/>
            <a:r>
              <a:rPr lang="el-GR" dirty="0" smtClean="0">
                <a:latin typeface="Calibri" pitchFamily="34" charset="0"/>
              </a:rPr>
              <a:t>Τις βακτηρίες – απλές, μασχαλιαίες, αγκώνα .</a:t>
            </a:r>
          </a:p>
          <a:p>
            <a:pPr lvl="1"/>
            <a:r>
              <a:rPr lang="el-GR" dirty="0" smtClean="0">
                <a:latin typeface="Calibri" pitchFamily="34" charset="0"/>
              </a:rPr>
              <a:t>Τους </a:t>
            </a:r>
            <a:r>
              <a:rPr lang="el-GR" dirty="0" err="1" smtClean="0">
                <a:latin typeface="Calibri" pitchFamily="34" charset="0"/>
              </a:rPr>
              <a:t>περιπατητήρες</a:t>
            </a:r>
            <a:r>
              <a:rPr lang="el-GR" dirty="0" smtClean="0">
                <a:latin typeface="Calibri" pitchFamily="34" charset="0"/>
              </a:rPr>
              <a:t>.</a:t>
            </a:r>
          </a:p>
          <a:p>
            <a:r>
              <a:rPr lang="el-GR" dirty="0" smtClean="0">
                <a:latin typeface="Calibri" pitchFamily="34" charset="0"/>
              </a:rPr>
              <a:t>Η επιλογή του βοηθήματος σχετίζεται με τις ιδιαιτερότητες του ατόμου και εξαρτάται από τον βαθμό ελευθερίας, που χρειάζεται να του εξασφαλίσει στην καθημερινότητά του.</a:t>
            </a:r>
          </a:p>
          <a:p>
            <a:r>
              <a:rPr lang="el-GR" dirty="0" smtClean="0">
                <a:latin typeface="Calibri" pitchFamily="34" charset="0"/>
              </a:rPr>
              <a:t>Απαιτείται προσαρμογή στο ύψος του χρήστη</a:t>
            </a:r>
            <a:r>
              <a:rPr lang="en-US" dirty="0" smtClean="0">
                <a:latin typeface="Calibri" pitchFamily="34" charset="0"/>
              </a:rPr>
              <a:t>.</a:t>
            </a:r>
            <a:endParaRPr lang="el-GR" dirty="0" smtClean="0"/>
          </a:p>
          <a:p>
            <a:r>
              <a:rPr lang="el-GR" dirty="0" smtClean="0">
                <a:latin typeface="Calibri" pitchFamily="34" charset="0"/>
              </a:rPr>
              <a:t>Με την εξέλιξη της επιστήμης και την πρόοδο της τεχνολογίας κατασκευάζονται πολλές παραλλαγές με στόχο την διευκόλυνση των ατόμων με κάθε δυσλειτουργία ή έλλειμμα.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40547641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Βακτηρίες</a:t>
            </a:r>
            <a:endParaRPr lang="el-GR" dirty="0"/>
          </a:p>
        </p:txBody>
      </p:sp>
      <p:pic>
        <p:nvPicPr>
          <p:cNvPr id="5" name="Picture 2"/>
          <p:cNvPicPr>
            <a:picLocks noGrp="1" noChangeAspect="1" noChangeArrowheads="1"/>
          </p:cNvPicPr>
          <p:nvPr>
            <p:ph idx="1"/>
          </p:nvPr>
        </p:nvPicPr>
        <p:blipFill>
          <a:blip r:embed="rId2" cstate="print">
            <a:duotone>
              <a:prstClr val="black"/>
              <a:schemeClr val="accent6">
                <a:lumMod val="20000"/>
                <a:lumOff val="80000"/>
                <a:tint val="45000"/>
                <a:satMod val="400000"/>
              </a:schemeClr>
            </a:duotone>
          </a:blip>
          <a:stretch>
            <a:fillRect/>
          </a:stretch>
        </p:blipFill>
        <p:spPr bwMode="auto">
          <a:xfrm>
            <a:off x="1325838" y="1196975"/>
            <a:ext cx="6492323" cy="5040313"/>
          </a:xfrm>
          <a:prstGeom prst="rect">
            <a:avLst/>
          </a:prstGeom>
          <a:noFill/>
          <a:ln w="9525">
            <a:solidFill>
              <a:schemeClr val="accent6">
                <a:lumMod val="50000"/>
              </a:schemeClr>
            </a:solidFill>
            <a:miter lim="800000"/>
            <a:headEnd/>
            <a:tailEnd/>
          </a:ln>
          <a:effectLst/>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a:solidFill>
                <a:prstClr val="black"/>
              </a:solidFill>
            </a:endParaRPr>
          </a:p>
        </p:txBody>
      </p:sp>
    </p:spTree>
    <p:extLst>
      <p:ext uri="{BB962C8B-B14F-4D97-AF65-F5344CB8AC3E}">
        <p14:creationId xmlns:p14="http://schemas.microsoft.com/office/powerpoint/2010/main" val="4487257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Διαχείριση Βακτηρίας</a:t>
            </a:r>
            <a:endParaRPr lang="el-GR" dirty="0"/>
          </a:p>
        </p:txBody>
      </p:sp>
      <p:sp>
        <p:nvSpPr>
          <p:cNvPr id="3" name="2 - Θέση περιεχομένου"/>
          <p:cNvSpPr>
            <a:spLocks noGrp="1"/>
          </p:cNvSpPr>
          <p:nvPr>
            <p:ph idx="1"/>
          </p:nvPr>
        </p:nvSpPr>
        <p:spPr>
          <a:xfrm>
            <a:off x="457200" y="1196752"/>
            <a:ext cx="8291264" cy="5472608"/>
          </a:xfrm>
        </p:spPr>
        <p:txBody>
          <a:bodyPr>
            <a:noAutofit/>
          </a:bodyPr>
          <a:lstStyle/>
          <a:p>
            <a:r>
              <a:rPr lang="el-GR" dirty="0" smtClean="0">
                <a:latin typeface="Calibri" pitchFamily="34" charset="0"/>
              </a:rPr>
              <a:t>Ο τρόπος διαχείρισής της υπαγορεύεται από πλήθος παραγόντων ( ηλικία, σκοπός χρήσης, τύπος αναπηρίας </a:t>
            </a:r>
            <a:r>
              <a:rPr lang="el-GR" dirty="0" err="1" smtClean="0">
                <a:latin typeface="Calibri" pitchFamily="34" charset="0"/>
              </a:rPr>
              <a:t>κ.α</a:t>
            </a:r>
            <a:r>
              <a:rPr lang="el-GR" dirty="0" smtClean="0">
                <a:latin typeface="Calibri" pitchFamily="34" charset="0"/>
              </a:rPr>
              <a:t>).</a:t>
            </a:r>
          </a:p>
          <a:p>
            <a:r>
              <a:rPr lang="el-GR" dirty="0" smtClean="0">
                <a:latin typeface="Calibri" pitchFamily="34" charset="0"/>
              </a:rPr>
              <a:t>Χρήση ενός βοηθήματος, με διαχείριση</a:t>
            </a:r>
            <a:r>
              <a:rPr lang="en-US" dirty="0" smtClean="0">
                <a:latin typeface="Calibri" pitchFamily="34" charset="0"/>
              </a:rPr>
              <a:t>:</a:t>
            </a:r>
            <a:endParaRPr lang="el-GR" dirty="0" smtClean="0">
              <a:latin typeface="Calibri" pitchFamily="34" charset="0"/>
            </a:endParaRPr>
          </a:p>
          <a:p>
            <a:pPr lvl="1"/>
            <a:r>
              <a:rPr lang="el-GR" dirty="0" smtClean="0">
                <a:latin typeface="Calibri" pitchFamily="34" charset="0"/>
              </a:rPr>
              <a:t>Με το </a:t>
            </a:r>
            <a:r>
              <a:rPr lang="el-GR" b="1" dirty="0" smtClean="0">
                <a:latin typeface="Calibri" pitchFamily="34" charset="0"/>
              </a:rPr>
              <a:t>αντίθετο χέρι</a:t>
            </a:r>
            <a:r>
              <a:rPr lang="el-GR" dirty="0" smtClean="0">
                <a:latin typeface="Calibri" pitchFamily="34" charset="0"/>
              </a:rPr>
              <a:t> με  το προβληματικό κάτω άκρο, οι δυνάμεις, που ασκούνται στο προβληματικό ισχίο από τους </a:t>
            </a:r>
            <a:r>
              <a:rPr lang="el-GR" dirty="0" err="1" smtClean="0">
                <a:latin typeface="Calibri" pitchFamily="34" charset="0"/>
              </a:rPr>
              <a:t>απαγωγούς</a:t>
            </a:r>
            <a:r>
              <a:rPr lang="el-GR" dirty="0" smtClean="0">
                <a:latin typeface="Calibri" pitchFamily="34" charset="0"/>
              </a:rPr>
              <a:t> μύες και τον μεγάλο γλουτιαίο μειώνονται κατά 45%. Παράλληλα, υπάρχει δυνατότητα φυσιολογικής «συμπεριφοράς » του κορμού. </a:t>
            </a:r>
          </a:p>
          <a:p>
            <a:pPr lvl="1"/>
            <a:r>
              <a:rPr lang="el-GR" dirty="0" smtClean="0">
                <a:latin typeface="Calibri" pitchFamily="34" charset="0"/>
              </a:rPr>
              <a:t>Με το </a:t>
            </a:r>
            <a:r>
              <a:rPr lang="el-GR" b="1" dirty="0" smtClean="0">
                <a:latin typeface="Calibri" pitchFamily="34" charset="0"/>
              </a:rPr>
              <a:t>σύστοιχο χέρι</a:t>
            </a:r>
            <a:r>
              <a:rPr lang="el-GR" dirty="0" smtClean="0">
                <a:latin typeface="Calibri" pitchFamily="34" charset="0"/>
              </a:rPr>
              <a:t> με το προβληματικό κάτω άκρο, προκειμένου να υπάρξει «ανακούφιση » από την φόρτιση, γίνεται κατάλληλη πλάγια κλίση και στροφή στον κορμό (συνθήκη μεγάλης επιβάρυνσης).</a:t>
            </a: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a:solidFill>
                <a:prstClr val="black"/>
              </a:solidFill>
            </a:endParaRPr>
          </a:p>
        </p:txBody>
      </p:sp>
    </p:spTree>
    <p:extLst>
      <p:ext uri="{BB962C8B-B14F-4D97-AF65-F5344CB8AC3E}">
        <p14:creationId xmlns:p14="http://schemas.microsoft.com/office/powerpoint/2010/main" val="15089767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Απλές Βακτηρίες </a:t>
            </a:r>
            <a:r>
              <a:rPr lang="el-GR" sz="3200" b="0" dirty="0" smtClean="0"/>
              <a:t>1/2</a:t>
            </a:r>
            <a:endParaRPr lang="el-GR" sz="3200" b="0" dirty="0"/>
          </a:p>
        </p:txBody>
      </p:sp>
      <p:sp>
        <p:nvSpPr>
          <p:cNvPr id="8" name="7 - Θέση περιεχομένου"/>
          <p:cNvSpPr>
            <a:spLocks noGrp="1"/>
          </p:cNvSpPr>
          <p:nvPr>
            <p:ph idx="1"/>
          </p:nvPr>
        </p:nvSpPr>
        <p:spPr>
          <a:xfrm>
            <a:off x="457200" y="1196752"/>
            <a:ext cx="5194920" cy="3384376"/>
          </a:xfrm>
        </p:spPr>
        <p:txBody>
          <a:bodyPr>
            <a:normAutofit/>
          </a:bodyPr>
          <a:lstStyle/>
          <a:p>
            <a:pPr marL="0" indent="0">
              <a:buNone/>
            </a:pPr>
            <a:r>
              <a:rPr lang="el-GR" dirty="0" smtClean="0"/>
              <a:t>Η απλή βακτηρία, το μπαστούνι, έχει ως κύριο στόχο</a:t>
            </a:r>
            <a:r>
              <a:rPr lang="en-US" dirty="0" smtClean="0"/>
              <a:t>:</a:t>
            </a:r>
            <a:r>
              <a:rPr lang="el-GR" dirty="0" smtClean="0"/>
              <a:t> </a:t>
            </a:r>
            <a:endParaRPr lang="en-US" dirty="0" smtClean="0"/>
          </a:p>
          <a:p>
            <a:r>
              <a:rPr lang="el-GR" dirty="0" smtClean="0"/>
              <a:t>Την αύξηση της βάσης στήριξης και επομένως την διευκόλυνση της βάδισης, </a:t>
            </a:r>
            <a:endParaRPr lang="en-US" dirty="0" smtClean="0"/>
          </a:p>
          <a:p>
            <a:r>
              <a:rPr lang="el-GR" dirty="0" smtClean="0"/>
              <a:t>Την ανακούφιση του κάτω άκρου από τον πόνο.</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a:solidFill>
                <a:prstClr val="black"/>
              </a:solidFill>
            </a:endParaRPr>
          </a:p>
        </p:txBody>
      </p:sp>
      <p:pic>
        <p:nvPicPr>
          <p:cNvPr id="7" name="Picture 8" descr="File:Une canne de marchand Châl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505280" y="2775641"/>
            <a:ext cx="5040561" cy="20267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2843810" y="5847655"/>
            <a:ext cx="3168351"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fr-FR" sz="1200" dirty="0">
                <a:latin typeface="+mn-lt"/>
                <a:hlinkClick r:id="rId3"/>
              </a:rPr>
              <a:t>Une canne de marchand </a:t>
            </a:r>
            <a:r>
              <a:rPr lang="fr-FR" sz="1200" dirty="0" smtClean="0">
                <a:latin typeface="+mn-lt"/>
                <a:hlinkClick r:id="rId3"/>
              </a:rPr>
              <a:t>Châlus</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a:latin typeface="+mn-lt"/>
                <a:hlinkClick r:id="rId4" tooltip="User:Andrzej 22"/>
              </a:rPr>
              <a:t>Andrzej 22</a:t>
            </a:r>
            <a:r>
              <a:rPr lang="en-US" sz="1200" dirty="0" smtClean="0">
                <a:solidFill>
                  <a:prstClr val="black">
                    <a:lumMod val="65000"/>
                    <a:lumOff val="35000"/>
                  </a:prstClr>
                </a:solidFill>
                <a:latin typeface="+mn-lt"/>
                <a:hlinkClick r:id="rId5"/>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6185025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Απλές  Βακτηρίες </a:t>
            </a:r>
            <a:r>
              <a:rPr lang="el-GR" sz="3200" b="0" dirty="0" smtClean="0"/>
              <a:t>2/2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a:solidFill>
                <a:prstClr val="black"/>
              </a:solidFill>
            </a:endParaRPr>
          </a:p>
        </p:txBody>
      </p:sp>
      <p:sp>
        <p:nvSpPr>
          <p:cNvPr id="7" name="2 - Θέση περιεχομένου"/>
          <p:cNvSpPr txBox="1">
            <a:spLocks/>
          </p:cNvSpPr>
          <p:nvPr/>
        </p:nvSpPr>
        <p:spPr>
          <a:xfrm>
            <a:off x="323528" y="1196752"/>
            <a:ext cx="8496944" cy="5040560"/>
          </a:xfrm>
          <a:prstGeom prst="rect">
            <a:avLst/>
          </a:prstGeom>
        </p:spPr>
        <p:txBody>
          <a:bodyPr vert="horz" lIns="91440" tIns="45720" rIns="91440" bIns="45720" rtlCol="0">
            <a:noAutofit/>
          </a:bodyPr>
          <a:lstStyle/>
          <a:p>
            <a:pPr fontAlgn="auto">
              <a:lnSpc>
                <a:spcPct val="112000"/>
              </a:lnSpc>
              <a:spcBef>
                <a:spcPts val="1200"/>
              </a:spcBef>
              <a:spcAft>
                <a:spcPts val="0"/>
              </a:spcAft>
              <a:defRPr/>
            </a:pPr>
            <a:r>
              <a:rPr lang="el-GR" sz="2400" dirty="0" smtClean="0">
                <a:solidFill>
                  <a:prstClr val="black"/>
                </a:solidFill>
                <a:latin typeface="Calibri" pitchFamily="34" charset="0"/>
              </a:rPr>
              <a:t>Ανάλογα με τα προβλήματα του χρήστη, για περισσότερη</a:t>
            </a:r>
            <a:r>
              <a:rPr lang="en-US" sz="2400" dirty="0" smtClean="0">
                <a:solidFill>
                  <a:prstClr val="black"/>
                </a:solidFill>
                <a:latin typeface="Calibri" pitchFamily="34" charset="0"/>
              </a:rPr>
              <a:t> </a:t>
            </a:r>
            <a:r>
              <a:rPr lang="el-GR" sz="2400" dirty="0" smtClean="0">
                <a:solidFill>
                  <a:prstClr val="black"/>
                </a:solidFill>
                <a:latin typeface="Calibri" pitchFamily="34" charset="0"/>
              </a:rPr>
              <a:t>σταθερότητα, η </a:t>
            </a:r>
            <a:r>
              <a:rPr lang="el-GR" sz="2400" dirty="0" smtClean="0">
                <a:solidFill>
                  <a:prstClr val="black"/>
                </a:solidFill>
                <a:latin typeface="Calibri"/>
              </a:rPr>
              <a:t>απόληξη της βακτηρίας μπορεί να είναι</a:t>
            </a:r>
            <a:r>
              <a:rPr lang="en-US" sz="2400" dirty="0" smtClean="0">
                <a:solidFill>
                  <a:prstClr val="black"/>
                </a:solidFill>
                <a:latin typeface="Calibri"/>
              </a:rPr>
              <a:t> </a:t>
            </a:r>
            <a:r>
              <a:rPr lang="el-GR" sz="2400" dirty="0" smtClean="0">
                <a:solidFill>
                  <a:prstClr val="black"/>
                </a:solidFill>
                <a:latin typeface="Calibri"/>
              </a:rPr>
              <a:t>τρίποδο ή τετράποδο. Τότε</a:t>
            </a:r>
          </a:p>
          <a:p>
            <a:pPr marL="444500" indent="-444500" fontAlgn="auto">
              <a:lnSpc>
                <a:spcPct val="112000"/>
              </a:lnSpc>
              <a:spcBef>
                <a:spcPts val="1200"/>
              </a:spcBef>
              <a:spcAft>
                <a:spcPts val="0"/>
              </a:spcAft>
              <a:buFont typeface="Wingdings" panose="05000000000000000000" pitchFamily="2" charset="2"/>
              <a:buChar char="Ø"/>
              <a:defRPr/>
            </a:pPr>
            <a:r>
              <a:rPr lang="el-GR" sz="2400" dirty="0" smtClean="0">
                <a:solidFill>
                  <a:prstClr val="black"/>
                </a:solidFill>
                <a:latin typeface="Calibri"/>
              </a:rPr>
              <a:t>Η βακτηρία  στέκεται</a:t>
            </a:r>
            <a:r>
              <a:rPr lang="en-US" sz="2400" dirty="0" smtClean="0">
                <a:solidFill>
                  <a:prstClr val="black"/>
                </a:solidFill>
                <a:latin typeface="Calibri"/>
              </a:rPr>
              <a:t> </a:t>
            </a:r>
            <a:r>
              <a:rPr lang="el-GR" sz="2400" dirty="0" smtClean="0">
                <a:solidFill>
                  <a:prstClr val="black"/>
                </a:solidFill>
                <a:latin typeface="Calibri"/>
              </a:rPr>
              <a:t>μόνη της δίπλα στον ασθενή,</a:t>
            </a:r>
          </a:p>
          <a:p>
            <a:pPr marL="444500" indent="-444500" fontAlgn="auto">
              <a:lnSpc>
                <a:spcPct val="112000"/>
              </a:lnSpc>
              <a:spcBef>
                <a:spcPts val="1200"/>
              </a:spcBef>
              <a:spcAft>
                <a:spcPts val="0"/>
              </a:spcAft>
              <a:buFont typeface="Wingdings" panose="05000000000000000000" pitchFamily="2" charset="2"/>
              <a:buChar char="Ø"/>
            </a:pPr>
            <a:r>
              <a:rPr lang="el-GR" sz="2400" dirty="0" smtClean="0">
                <a:solidFill>
                  <a:prstClr val="black"/>
                </a:solidFill>
                <a:latin typeface="Calibri"/>
              </a:rPr>
              <a:t>Είναι δύσχρηστη σε σκάλα</a:t>
            </a:r>
            <a:r>
              <a:rPr lang="en-US" sz="2400" dirty="0" smtClean="0">
                <a:solidFill>
                  <a:prstClr val="black"/>
                </a:solidFill>
                <a:latin typeface="Calibri"/>
              </a:rPr>
              <a:t> </a:t>
            </a:r>
            <a:r>
              <a:rPr lang="el-GR" sz="2400" dirty="0" smtClean="0">
                <a:solidFill>
                  <a:prstClr val="black"/>
                </a:solidFill>
                <a:latin typeface="Calibri"/>
              </a:rPr>
              <a:t>ή σε περιορισμένο χώρο. </a:t>
            </a:r>
            <a:endParaRPr lang="el-GR" sz="2400" dirty="0">
              <a:solidFill>
                <a:prstClr val="black"/>
              </a:solidFill>
              <a:latin typeface="Calibri"/>
            </a:endParaRPr>
          </a:p>
        </p:txBody>
      </p:sp>
      <p:pic>
        <p:nvPicPr>
          <p:cNvPr id="9" name="Picture 2" descr="File:Quadcan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531"/>
          <a:stretch/>
        </p:blipFill>
        <p:spPr bwMode="auto">
          <a:xfrm>
            <a:off x="827584" y="3789040"/>
            <a:ext cx="4074849" cy="27363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4716016" y="6063679"/>
            <a:ext cx="2232248" cy="461665"/>
          </a:xfrm>
          <a:prstGeom prst="rect">
            <a:avLst/>
          </a:prstGeom>
          <a:ln>
            <a:noFill/>
          </a:ln>
        </p:spPr>
        <p:txBody>
          <a:bodyPr wrap="square">
            <a:spAutoFit/>
          </a:bodyPr>
          <a:lstStyle/>
          <a:p>
            <a:pPr algn="ctr"/>
            <a:r>
              <a:rPr lang="en-US" sz="1200" dirty="0" smtClean="0">
                <a:solidFill>
                  <a:prstClr val="black">
                    <a:lumMod val="75000"/>
                    <a:lumOff val="25000"/>
                  </a:prstClr>
                </a:solidFill>
                <a:latin typeface="+mn-lt"/>
              </a:rPr>
              <a:t>“</a:t>
            </a:r>
            <a:r>
              <a:rPr lang="en-US" sz="1200" dirty="0" smtClean="0">
                <a:hlinkClick r:id="rId3"/>
              </a:rPr>
              <a:t>Quadcane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hlinkClick r:id="rId4" tooltip="User:Deadstar"/>
              </a:rPr>
              <a:t>Deadstar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8252474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Μασχαλιαίες Βακτηρίες</a:t>
            </a:r>
            <a:endParaRPr lang="el-GR" dirty="0"/>
          </a:p>
        </p:txBody>
      </p:sp>
      <p:sp>
        <p:nvSpPr>
          <p:cNvPr id="3" name="2 - Θέση περιεχομένου"/>
          <p:cNvSpPr>
            <a:spLocks noGrp="1"/>
          </p:cNvSpPr>
          <p:nvPr>
            <p:ph idx="1"/>
          </p:nvPr>
        </p:nvSpPr>
        <p:spPr/>
        <p:txBody>
          <a:bodyPr>
            <a:normAutofit lnSpcReduction="10000"/>
          </a:bodyPr>
          <a:lstStyle/>
          <a:p>
            <a:pPr>
              <a:lnSpc>
                <a:spcPct val="115000"/>
              </a:lnSpc>
            </a:pPr>
            <a:r>
              <a:rPr lang="el-GR" dirty="0" smtClean="0"/>
              <a:t>Οι μασχαλιαίες βακτηρίες (πατερίτσες) σε σχέση με τις απλές βακτηρίες (μπαστούνια) έχουν στο άνω άκρο δύο σημεία στήριξης, χαμηλά και υψηλότερα, και δημιουργούν μοχλό για την ανάπτυξη της δύναμης.</a:t>
            </a:r>
          </a:p>
          <a:p>
            <a:pPr>
              <a:lnSpc>
                <a:spcPct val="115000"/>
              </a:lnSpc>
            </a:pPr>
            <a:r>
              <a:rPr lang="el-GR" dirty="0" smtClean="0"/>
              <a:t>Εξασφαλίζουν ικανοποιητική πλευρική σταθερότητα.</a:t>
            </a:r>
          </a:p>
          <a:p>
            <a:pPr>
              <a:lnSpc>
                <a:spcPct val="115000"/>
              </a:lnSpc>
            </a:pPr>
            <a:r>
              <a:rPr lang="el-GR" dirty="0" smtClean="0"/>
              <a:t>Είναι κατάλληλες για βάδιση χωρίς φόρτιση ,καθώς το βάρος το διαχειρίζονται τα χέρια χαμηλά, με το ανώτερο σημείο της πατερίτσας να στηρίζεται στο θωρακικό τοίχωμα. </a:t>
            </a:r>
          </a:p>
          <a:p>
            <a:pPr>
              <a:lnSpc>
                <a:spcPct val="115000"/>
              </a:lnSpc>
            </a:pPr>
            <a:r>
              <a:rPr lang="el-GR" dirty="0" smtClean="0"/>
              <a:t>Το ανώτερο χείλος τους πρέπει να ευρίσκεται 50 </a:t>
            </a:r>
            <a:r>
              <a:rPr lang="en-US" dirty="0" smtClean="0"/>
              <a:t>mm</a:t>
            </a:r>
            <a:r>
              <a:rPr lang="el-GR" dirty="0" smtClean="0"/>
              <a:t> κάτω από την μασχαλιαία πτυχή. Λανθασμένη χρήση προκαλεί προβλήματα αγγειακά και νευρικά.</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spTree>
    <p:extLst>
      <p:ext uri="{BB962C8B-B14F-4D97-AF65-F5344CB8AC3E}">
        <p14:creationId xmlns:p14="http://schemas.microsoft.com/office/powerpoint/2010/main" val="2689235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Τροχάδην - Φορτίσεις</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
        <p:nvSpPr>
          <p:cNvPr id="5" name="Ορθογώνιο 2"/>
          <p:cNvSpPr/>
          <p:nvPr/>
        </p:nvSpPr>
        <p:spPr>
          <a:xfrm>
            <a:off x="1295636" y="6370661"/>
            <a:ext cx="6552728" cy="276999"/>
          </a:xfrm>
          <a:prstGeom prst="rect">
            <a:avLst/>
          </a:prstGeom>
        </p:spPr>
        <p:txBody>
          <a:bodyPr wrap="square">
            <a:spAutoFit/>
          </a:bodyPr>
          <a:lstStyle/>
          <a:p>
            <a:pPr algn="ctr"/>
            <a:r>
              <a:rPr lang="en-US" sz="1200" dirty="0">
                <a:solidFill>
                  <a:prstClr val="black"/>
                </a:solidFill>
                <a:latin typeface="Calibri"/>
                <a:hlinkClick r:id="rId6"/>
              </a:rPr>
              <a:t>The Physics of Running Fast</a:t>
            </a:r>
            <a:endParaRPr lang="el-GR" sz="1200" dirty="0">
              <a:solidFill>
                <a:prstClr val="black"/>
              </a:solidFill>
              <a:latin typeface="Calibri"/>
            </a:endParaRPr>
          </a:p>
        </p:txBody>
      </p:sp>
    </p:spTree>
    <p:controls>
      <mc:AlternateContent xmlns:mc="http://schemas.openxmlformats.org/markup-compatibility/2006">
        <mc:Choice xmlns:v="urn:schemas-microsoft-com:vml" Requires="v">
          <p:control spid="1030" name="ShockwaveFlash1" r:id="rId2" imgW="7632610" imgH="4640551"/>
        </mc:Choice>
        <mc:Fallback>
          <p:control name="ShockwaveFlash1" r:id="rId2" imgW="7632610" imgH="4640551">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755650" y="1628775"/>
                  <a:ext cx="7632700" cy="4640263"/>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5209119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Βακτηρίες Μασχαλιαίες - Αγκώνα</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a:solidFill>
                <a:prstClr val="black"/>
              </a:solidFill>
            </a:endParaRPr>
          </a:p>
        </p:txBody>
      </p:sp>
      <p:pic>
        <p:nvPicPr>
          <p:cNvPr id="185346" name="Picture 2" descr="File:Gehhilfe Kruecken.JPG"/>
          <p:cNvPicPr>
            <a:picLocks noChangeAspect="1" noChangeArrowheads="1"/>
          </p:cNvPicPr>
          <p:nvPr/>
        </p:nvPicPr>
        <p:blipFill rotWithShape="1">
          <a:blip r:embed="rId2">
            <a:extLst>
              <a:ext uri="{28A0092B-C50C-407E-A947-70E740481C1C}">
                <a14:useLocalDpi xmlns:a14="http://schemas.microsoft.com/office/drawing/2010/main" val="0"/>
              </a:ext>
            </a:extLst>
          </a:blip>
          <a:srcRect t="6471" b="2702"/>
          <a:stretch/>
        </p:blipFill>
        <p:spPr bwMode="auto">
          <a:xfrm>
            <a:off x="1187624" y="1196751"/>
            <a:ext cx="2246257" cy="50921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5348" name="Picture 4" descr="File:FondoSolidaridad.jpg"/>
          <p:cNvPicPr>
            <a:picLocks noChangeAspect="1" noChangeArrowheads="1"/>
          </p:cNvPicPr>
          <p:nvPr/>
        </p:nvPicPr>
        <p:blipFill rotWithShape="1">
          <a:blip r:embed="rId3">
            <a:extLst>
              <a:ext uri="{28A0092B-C50C-407E-A947-70E740481C1C}">
                <a14:useLocalDpi xmlns:a14="http://schemas.microsoft.com/office/drawing/2010/main" val="0"/>
              </a:ext>
            </a:extLst>
          </a:blip>
          <a:srcRect t="10388"/>
          <a:stretch/>
        </p:blipFill>
        <p:spPr bwMode="auto">
          <a:xfrm>
            <a:off x="4058741" y="1196752"/>
            <a:ext cx="4257675" cy="50871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Ορθογώνιο 10"/>
          <p:cNvSpPr/>
          <p:nvPr/>
        </p:nvSpPr>
        <p:spPr>
          <a:xfrm>
            <a:off x="4435548" y="6309320"/>
            <a:ext cx="3504060"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4"/>
              </a:rPr>
              <a:t>FondoSolidaridad</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smtClean="0">
                <a:latin typeface="+mn-lt"/>
                <a:hlinkClick r:id="rId5" tooltip="User:MauricioPenagos (page does not exist)"/>
              </a:rPr>
              <a:t>MauricioPenagos</a:t>
            </a:r>
            <a:r>
              <a:rPr lang="en-US" sz="1200" dirty="0" smtClean="0">
                <a:latin typeface="+mn-lt"/>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latin typeface="+mn-lt"/>
                <a:hlinkClick r:id="rId6"/>
              </a:rPr>
              <a:t>CC BY-SA 4.0</a:t>
            </a:r>
            <a:endParaRPr lang="en-US" sz="1200" dirty="0">
              <a:latin typeface="+mn-lt"/>
            </a:endParaRPr>
          </a:p>
        </p:txBody>
      </p:sp>
      <p:sp>
        <p:nvSpPr>
          <p:cNvPr id="12" name="Ορθογώνιο 11"/>
          <p:cNvSpPr/>
          <p:nvPr/>
        </p:nvSpPr>
        <p:spPr>
          <a:xfrm>
            <a:off x="1015122" y="6288861"/>
            <a:ext cx="2591259"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7"/>
              </a:rPr>
              <a:t>Gehhilfe </a:t>
            </a:r>
            <a:r>
              <a:rPr lang="en-US" sz="1200" dirty="0" err="1" smtClean="0">
                <a:latin typeface="+mn-lt"/>
                <a:hlinkClick r:id="rId7"/>
              </a:rPr>
              <a:t>Kruecken</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smtClean="0">
                <a:latin typeface="+mn-lt"/>
                <a:hlinkClick r:id="rId8" tooltip="User:Usien"/>
              </a:rPr>
              <a:t>Usien</a:t>
            </a:r>
            <a:r>
              <a:rPr lang="en-US" sz="1200" dirty="0" smtClean="0">
                <a:latin typeface="+mn-lt"/>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9"/>
              </a:rPr>
              <a:t>CC BY-SA 3.0</a:t>
            </a:r>
            <a:endParaRPr lang="en-US" sz="1200" dirty="0">
              <a:solidFill>
                <a:prstClr val="black"/>
              </a:solidFill>
              <a:latin typeface="+mn-lt"/>
            </a:endParaRPr>
          </a:p>
        </p:txBody>
      </p:sp>
    </p:spTree>
    <p:extLst>
      <p:ext uri="{BB962C8B-B14F-4D97-AF65-F5344CB8AC3E}">
        <p14:creationId xmlns:p14="http://schemas.microsoft.com/office/powerpoint/2010/main" val="24758955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alibri" pitchFamily="34" charset="0"/>
              </a:rPr>
              <a:t>Βακτηρίες Αγκώνα </a:t>
            </a:r>
            <a:r>
              <a:rPr lang="el-GR" sz="3200" b="0" dirty="0" smtClean="0">
                <a:latin typeface="Calibri" pitchFamily="34" charset="0"/>
              </a:rPr>
              <a:t>1/2</a:t>
            </a:r>
            <a:endParaRPr lang="el-GR" sz="3200" b="0" dirty="0">
              <a:latin typeface="Calibri" pitchFamily="34" charset="0"/>
            </a:endParaRPr>
          </a:p>
        </p:txBody>
      </p:sp>
      <p:sp>
        <p:nvSpPr>
          <p:cNvPr id="3" name="2 - Θέση περιεχομένου"/>
          <p:cNvSpPr>
            <a:spLocks noGrp="1"/>
          </p:cNvSpPr>
          <p:nvPr>
            <p:ph idx="1"/>
          </p:nvPr>
        </p:nvSpPr>
        <p:spPr>
          <a:xfrm>
            <a:off x="457200" y="1196752"/>
            <a:ext cx="6563072" cy="5472608"/>
          </a:xfrm>
        </p:spPr>
        <p:txBody>
          <a:bodyPr>
            <a:normAutofit/>
          </a:bodyPr>
          <a:lstStyle/>
          <a:p>
            <a:pPr marL="0" indent="0">
              <a:buNone/>
            </a:pPr>
            <a:r>
              <a:rPr lang="el-GR" dirty="0" smtClean="0"/>
              <a:t>Το υψηλότερο σημείο στήριξης ευρίσκεται επάνω</a:t>
            </a:r>
            <a:r>
              <a:rPr lang="en-US" dirty="0" smtClean="0"/>
              <a:t> </a:t>
            </a:r>
            <a:r>
              <a:rPr lang="el-GR" dirty="0" smtClean="0"/>
              <a:t>από την άρθρωση του αγκώνα. Σε σχέση με τις</a:t>
            </a:r>
            <a:r>
              <a:rPr lang="en-US" dirty="0" smtClean="0"/>
              <a:t> </a:t>
            </a:r>
            <a:r>
              <a:rPr lang="el-GR" dirty="0" smtClean="0"/>
              <a:t>μασχαλιαίες βακτηρίες</a:t>
            </a:r>
            <a:r>
              <a:rPr lang="en-US" dirty="0" smtClean="0"/>
              <a:t>:</a:t>
            </a:r>
            <a:endParaRPr lang="el-GR" dirty="0" smtClean="0"/>
          </a:p>
          <a:p>
            <a:r>
              <a:rPr lang="el-GR" dirty="0" smtClean="0"/>
              <a:t>Ο μοχλοβραχίονας είναι μικρότερος.</a:t>
            </a:r>
          </a:p>
          <a:p>
            <a:r>
              <a:rPr lang="el-GR" dirty="0" smtClean="0"/>
              <a:t>Είναι ελαφρότερες.</a:t>
            </a:r>
          </a:p>
          <a:p>
            <a:r>
              <a:rPr lang="el-GR" dirty="0" smtClean="0"/>
              <a:t>Είναι δυνατή η χρήση των χεριών (π.χ. άνοιγμα πόρτας) καθώς η βακτηρία σταθεροποιείται με τον αγκώνα.</a:t>
            </a:r>
          </a:p>
          <a:p>
            <a:r>
              <a:rPr lang="el-GR" dirty="0" smtClean="0"/>
              <a:t>Σε μακροχρόνια χρήση δημιουργείται επιβάρυνση στον αγκώνα και βράχυνση στους καμπτήρες μύες.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a:solidFill>
                <a:prstClr val="black"/>
              </a:solidFill>
            </a:endParaRPr>
          </a:p>
        </p:txBody>
      </p:sp>
      <p:pic>
        <p:nvPicPr>
          <p:cNvPr id="5" name="Picture 6" descr="File:Elleboogkru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165394"/>
            <a:ext cx="1538021" cy="52565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rot="16200000">
            <a:off x="6284877" y="3655185"/>
            <a:ext cx="5256583" cy="276999"/>
          </a:xfrm>
          <a:prstGeom prst="rect">
            <a:avLst/>
          </a:prstGeom>
          <a:ln>
            <a:noFill/>
          </a:ln>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Elleboogkruk</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ChristiaanPR"/>
              </a:rPr>
              <a:t>ChristiaanPR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7267455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l-GR" dirty="0" smtClean="0">
                <a:latin typeface="Calibri" pitchFamily="34" charset="0"/>
              </a:rPr>
              <a:t>Βακτηρίες Αγκώνα </a:t>
            </a:r>
            <a:r>
              <a:rPr lang="el-GR" sz="3200" b="0" dirty="0" smtClean="0">
                <a:latin typeface="Calibri" pitchFamily="34" charset="0"/>
              </a:rPr>
              <a:t>2/2</a:t>
            </a:r>
            <a:endParaRPr lang="el-GR" altLang="el-GR" sz="3200" b="0" dirty="0" smtClean="0">
              <a:latin typeface="Calibri" pitchFamily="34" charset="0"/>
            </a:endParaRPr>
          </a:p>
        </p:txBody>
      </p:sp>
      <p:sp>
        <p:nvSpPr>
          <p:cNvPr id="2" name="Θέση περιεχομένου 1"/>
          <p:cNvSpPr>
            <a:spLocks noGrp="1"/>
          </p:cNvSpPr>
          <p:nvPr>
            <p:ph idx="1"/>
          </p:nvPr>
        </p:nvSpPr>
        <p:spPr>
          <a:xfrm>
            <a:off x="457200" y="1196752"/>
            <a:ext cx="5842992" cy="5040560"/>
          </a:xfrm>
        </p:spPr>
        <p:txBody>
          <a:bodyPr>
            <a:noAutofit/>
          </a:bodyPr>
          <a:lstStyle/>
          <a:p>
            <a:r>
              <a:rPr lang="el-GR" dirty="0" smtClean="0">
                <a:latin typeface="Calibri" pitchFamily="34" charset="0"/>
              </a:rPr>
              <a:t>Υπάρχουν παραλλαγές για λειτουργικά    προβλήματα στο χέρι (βραχύνσεις, λαβή, παραμορφώσεις </a:t>
            </a:r>
            <a:r>
              <a:rPr lang="el-GR" dirty="0" err="1" smtClean="0">
                <a:latin typeface="Calibri" pitchFamily="34" charset="0"/>
              </a:rPr>
              <a:t>κ.λ.π</a:t>
            </a:r>
            <a:r>
              <a:rPr lang="el-GR" dirty="0" smtClean="0">
                <a:latin typeface="Calibri" pitchFamily="34" charset="0"/>
              </a:rPr>
              <a:t>.)</a:t>
            </a:r>
            <a:r>
              <a:rPr lang="en-US" dirty="0" smtClean="0">
                <a:latin typeface="Calibri" pitchFamily="34" charset="0"/>
              </a:rPr>
              <a:t>.</a:t>
            </a:r>
            <a:endParaRPr lang="el-GR" dirty="0" smtClean="0">
              <a:latin typeface="Calibri" pitchFamily="34" charset="0"/>
            </a:endParaRPr>
          </a:p>
          <a:p>
            <a:r>
              <a:rPr lang="el-GR" dirty="0" smtClean="0">
                <a:latin typeface="Calibri" pitchFamily="34" charset="0"/>
              </a:rPr>
              <a:t>Ο σχεδιασμός της λαβής και η δύναμη διαχείρισής της ελέγχει το μέγεθος της αναπτυσσόμενης ροπής</a:t>
            </a:r>
            <a:r>
              <a:rPr lang="en-US" dirty="0" smtClean="0">
                <a:latin typeface="Calibri" pitchFamily="34" charset="0"/>
              </a:rPr>
              <a:t>.</a:t>
            </a:r>
            <a:endParaRPr lang="el-GR" dirty="0" smtClean="0">
              <a:latin typeface="Calibri" pitchFamily="34" charset="0"/>
            </a:endParaRPr>
          </a:p>
          <a:p>
            <a:r>
              <a:rPr lang="el-GR" dirty="0" smtClean="0">
                <a:latin typeface="Calibri" pitchFamily="34" charset="0"/>
              </a:rPr>
              <a:t>Σε λανθασμένη χρήση, υπάρχει επιβάρυνση στην άρθρωση του ώμου</a:t>
            </a:r>
            <a:r>
              <a:rPr lang="en-US" dirty="0" smtClean="0">
                <a:latin typeface="Calibri" pitchFamily="34" charset="0"/>
              </a:rPr>
              <a:t>.</a:t>
            </a:r>
            <a:endParaRPr lang="el-GR" dirty="0" smtClean="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a:solidFill>
                <a:prstClr val="black"/>
              </a:solidFill>
            </a:endParaRPr>
          </a:p>
        </p:txBody>
      </p:sp>
      <p:pic>
        <p:nvPicPr>
          <p:cNvPr id="7" name="Picture 6" descr="File:Strongarm cane design 4 l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8942" y="1136549"/>
            <a:ext cx="2304256" cy="51249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3445455" y="5799801"/>
            <a:ext cx="2850805"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Strongarm cane design 4 </a:t>
            </a:r>
            <a:r>
              <a:rPr lang="en-US" sz="1200" dirty="0" err="1" smtClean="0">
                <a:latin typeface="+mn-lt"/>
                <a:hlinkClick r:id="rId3"/>
              </a:rPr>
              <a:t>lg</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a:latin typeface="+mn-lt"/>
                <a:hlinkClick r:id="rId4" tooltip="User:Tjweber (page does not exist)"/>
              </a:rPr>
              <a:t>Tjweber</a:t>
            </a:r>
            <a:r>
              <a:rPr lang="en-US" sz="1200" dirty="0" smtClean="0">
                <a:latin typeface="+mn-lt"/>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latin typeface="+mn-lt"/>
                <a:hlinkClick r:id="rId5"/>
              </a:rPr>
              <a:t>CC BY 3.0</a:t>
            </a:r>
            <a:endParaRPr lang="en-US" sz="1200" dirty="0">
              <a:latin typeface="+mn-lt"/>
            </a:endParaRPr>
          </a:p>
        </p:txBody>
      </p:sp>
    </p:spTree>
    <p:extLst>
      <p:ext uri="{BB962C8B-B14F-4D97-AF65-F5344CB8AC3E}">
        <p14:creationId xmlns:p14="http://schemas.microsoft.com/office/powerpoint/2010/main" val="19223381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latin typeface="Calibri" pitchFamily="34" charset="0"/>
              </a:rPr>
              <a:t>Περιπατητήρες</a:t>
            </a:r>
            <a:r>
              <a:rPr lang="el-GR" dirty="0" smtClean="0">
                <a:latin typeface="Calibri" pitchFamily="34" charset="0"/>
              </a:rPr>
              <a:t> </a:t>
            </a:r>
            <a:r>
              <a:rPr lang="el-GR" sz="3200" b="0" dirty="0" smtClean="0">
                <a:latin typeface="Calibri" pitchFamily="34" charset="0"/>
              </a:rPr>
              <a:t>1/3</a:t>
            </a:r>
            <a:endParaRPr lang="el-GR" sz="3200" b="0" dirty="0">
              <a:latin typeface="Calibri" pitchFamily="34" charset="0"/>
            </a:endParaRPr>
          </a:p>
        </p:txBody>
      </p:sp>
      <p:pic>
        <p:nvPicPr>
          <p:cNvPr id="5" name="Picture 2"/>
          <p:cNvPicPr>
            <a:picLocks noGrp="1" noChangeAspect="1" noChangeArrowheads="1"/>
          </p:cNvPicPr>
          <p:nvPr>
            <p:ph idx="1"/>
          </p:nvPr>
        </p:nvPicPr>
        <p:blipFill rotWithShape="1">
          <a:blip r:embed="rId2" cstate="print"/>
          <a:srcRect l="31703" t="66585" r="42904" b="1964"/>
          <a:stretch/>
        </p:blipFill>
        <p:spPr bwMode="auto">
          <a:xfrm>
            <a:off x="4932041" y="1269006"/>
            <a:ext cx="3528392" cy="3392686"/>
          </a:xfrm>
          <a:prstGeom prst="rect">
            <a:avLst/>
          </a:prstGeom>
          <a:noFill/>
          <a:ln w="9525">
            <a:solidFill>
              <a:schemeClr val="tx1"/>
            </a:solidFill>
            <a:miter lim="800000"/>
            <a:headEnd/>
            <a:tailEnd/>
          </a:ln>
          <a:effectLst/>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a:solidFill>
                <a:prstClr val="black"/>
              </a:solidFill>
            </a:endParaRPr>
          </a:p>
        </p:txBody>
      </p:sp>
      <p:pic>
        <p:nvPicPr>
          <p:cNvPr id="6" name="Picture 4" descr="File:Walker. fra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268760"/>
            <a:ext cx="3780235" cy="5040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1277541" y="6302425"/>
            <a:ext cx="2448272" cy="461665"/>
          </a:xfrm>
          <a:prstGeom prst="rect">
            <a:avLst/>
          </a:prstGeom>
          <a:ln>
            <a:noFill/>
          </a:ln>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Walker. </a:t>
            </a:r>
            <a:r>
              <a:rPr lang="en-US" sz="1200" dirty="0" smtClean="0">
                <a:latin typeface="+mn-lt"/>
                <a:hlinkClick r:id="rId4"/>
              </a:rPr>
              <a:t>frame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Xfigpower"/>
              </a:rPr>
              <a:t>Xfigpower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8250451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Περιπατητήρες</a:t>
            </a:r>
            <a:r>
              <a:rPr lang="el-GR" dirty="0" smtClean="0"/>
              <a:t> </a:t>
            </a:r>
            <a:r>
              <a:rPr lang="el-GR" sz="3200" b="0" dirty="0" smtClean="0"/>
              <a:t>2/3</a:t>
            </a:r>
            <a:endParaRPr lang="el-GR" sz="3200" b="0" dirty="0"/>
          </a:p>
        </p:txBody>
      </p:sp>
      <p:pic>
        <p:nvPicPr>
          <p:cNvPr id="5" name="Picture 4" descr="https://farm9.staticflickr.com/8097/8592901668_b20274bd5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076056" y="1509935"/>
            <a:ext cx="3548930" cy="43922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a:solidFill>
                <a:prstClr val="black"/>
              </a:solidFill>
            </a:endParaRPr>
          </a:p>
        </p:txBody>
      </p:sp>
      <p:sp>
        <p:nvSpPr>
          <p:cNvPr id="7" name="2 - Θέση περιεχομένου"/>
          <p:cNvSpPr txBox="1">
            <a:spLocks/>
          </p:cNvSpPr>
          <p:nvPr/>
        </p:nvSpPr>
        <p:spPr>
          <a:xfrm>
            <a:off x="323528" y="1196752"/>
            <a:ext cx="4680520" cy="5544616"/>
          </a:xfrm>
          <a:prstGeom prst="rect">
            <a:avLst/>
          </a:prstGeom>
        </p:spPr>
        <p:txBody>
          <a:bodyPr vert="horz" lIns="91440" tIns="45720" rIns="91440" bIns="45720" rtlCol="0">
            <a:normAutofit/>
          </a:bodyPr>
          <a:lstStyle/>
          <a:p>
            <a:pPr marL="342900" indent="-342900" fontAlgn="auto">
              <a:lnSpc>
                <a:spcPct val="112000"/>
              </a:lnSpc>
              <a:spcBef>
                <a:spcPts val="1200"/>
              </a:spcBef>
              <a:spcAft>
                <a:spcPts val="0"/>
              </a:spcAft>
              <a:buFont typeface="Wingdings" pitchFamily="2" charset="2"/>
              <a:buChar char="Ø"/>
              <a:defRPr/>
            </a:pPr>
            <a:r>
              <a:rPr lang="el-GR" sz="2400" dirty="0" smtClean="0">
                <a:solidFill>
                  <a:prstClr val="black"/>
                </a:solidFill>
                <a:latin typeface="Calibri"/>
              </a:rPr>
              <a:t>Η χρήση βοηθημάτων τύπου</a:t>
            </a:r>
            <a:r>
              <a:rPr lang="en-US" sz="2400" dirty="0" smtClean="0">
                <a:solidFill>
                  <a:prstClr val="black"/>
                </a:solidFill>
                <a:latin typeface="Calibri"/>
              </a:rPr>
              <a:t> </a:t>
            </a:r>
            <a:r>
              <a:rPr lang="el-GR" sz="3600" b="1" dirty="0" smtClean="0">
                <a:solidFill>
                  <a:prstClr val="black"/>
                </a:solidFill>
                <a:latin typeface="Calibri" pitchFamily="34" charset="0"/>
              </a:rPr>
              <a:t>Π </a:t>
            </a:r>
            <a:r>
              <a:rPr lang="el-GR" sz="2400" dirty="0" smtClean="0">
                <a:solidFill>
                  <a:prstClr val="black"/>
                </a:solidFill>
                <a:latin typeface="Calibri"/>
              </a:rPr>
              <a:t>εξασφαλίζει σταθερότητα</a:t>
            </a:r>
            <a:r>
              <a:rPr lang="en-US" sz="2400" dirty="0" smtClean="0">
                <a:solidFill>
                  <a:prstClr val="black"/>
                </a:solidFill>
                <a:latin typeface="Calibri"/>
              </a:rPr>
              <a:t> </a:t>
            </a:r>
            <a:r>
              <a:rPr lang="el-GR" sz="2400" dirty="0" smtClean="0">
                <a:solidFill>
                  <a:prstClr val="black"/>
                </a:solidFill>
                <a:latin typeface="Calibri"/>
              </a:rPr>
              <a:t>στην μετακίνηση ιδίως για τους</a:t>
            </a:r>
            <a:r>
              <a:rPr lang="en-US" sz="2400" dirty="0" smtClean="0">
                <a:solidFill>
                  <a:prstClr val="black"/>
                </a:solidFill>
                <a:latin typeface="Calibri"/>
              </a:rPr>
              <a:t> </a:t>
            </a:r>
            <a:r>
              <a:rPr lang="el-GR" sz="2400" dirty="0" smtClean="0">
                <a:solidFill>
                  <a:prstClr val="black"/>
                </a:solidFill>
                <a:latin typeface="Calibri"/>
              </a:rPr>
              <a:t>ηλικιωμένους. </a:t>
            </a:r>
          </a:p>
          <a:p>
            <a:pPr marL="342900" indent="-342900" fontAlgn="auto">
              <a:lnSpc>
                <a:spcPct val="112000"/>
              </a:lnSpc>
              <a:spcBef>
                <a:spcPts val="1200"/>
              </a:spcBef>
              <a:spcAft>
                <a:spcPts val="0"/>
              </a:spcAft>
              <a:buFont typeface="Wingdings" pitchFamily="2" charset="2"/>
              <a:buChar char="Ø"/>
              <a:defRPr/>
            </a:pPr>
            <a:r>
              <a:rPr lang="el-GR" sz="2400" dirty="0" smtClean="0">
                <a:solidFill>
                  <a:prstClr val="black"/>
                </a:solidFill>
                <a:latin typeface="Calibri"/>
              </a:rPr>
              <a:t>Συνήθως υπάρχει δυνατότητα</a:t>
            </a:r>
            <a:r>
              <a:rPr lang="en-US" sz="2400" dirty="0" smtClean="0">
                <a:solidFill>
                  <a:prstClr val="black"/>
                </a:solidFill>
                <a:latin typeface="Calibri"/>
              </a:rPr>
              <a:t> </a:t>
            </a:r>
            <a:r>
              <a:rPr lang="el-GR" sz="2400" dirty="0" smtClean="0">
                <a:solidFill>
                  <a:prstClr val="black"/>
                </a:solidFill>
                <a:latin typeface="Calibri"/>
              </a:rPr>
              <a:t>ρύθμισης του ύψους τους.</a:t>
            </a:r>
          </a:p>
          <a:p>
            <a:pPr marL="342900" indent="-342900" fontAlgn="auto">
              <a:lnSpc>
                <a:spcPct val="112000"/>
              </a:lnSpc>
              <a:spcBef>
                <a:spcPts val="1200"/>
              </a:spcBef>
              <a:spcAft>
                <a:spcPts val="0"/>
              </a:spcAft>
              <a:buFont typeface="Wingdings" pitchFamily="2" charset="2"/>
              <a:buChar char="Ø"/>
              <a:defRPr/>
            </a:pPr>
            <a:r>
              <a:rPr lang="el-GR" sz="2400" dirty="0" smtClean="0">
                <a:solidFill>
                  <a:prstClr val="black"/>
                </a:solidFill>
                <a:latin typeface="Calibri"/>
              </a:rPr>
              <a:t>Η βάδιση είναι αργή, με</a:t>
            </a:r>
            <a:r>
              <a:rPr lang="en-US" sz="2400" dirty="0" smtClean="0">
                <a:solidFill>
                  <a:prstClr val="black"/>
                </a:solidFill>
                <a:latin typeface="Calibri"/>
              </a:rPr>
              <a:t> </a:t>
            </a:r>
            <a:r>
              <a:rPr lang="el-GR" sz="2400" dirty="0" smtClean="0">
                <a:solidFill>
                  <a:prstClr val="black"/>
                </a:solidFill>
                <a:latin typeface="Calibri"/>
              </a:rPr>
              <a:t>χαρακτηριστική επαναλαμβανόμενη</a:t>
            </a:r>
            <a:r>
              <a:rPr lang="en-US" sz="2400" dirty="0" smtClean="0">
                <a:solidFill>
                  <a:prstClr val="black"/>
                </a:solidFill>
                <a:latin typeface="Calibri"/>
              </a:rPr>
              <a:t> </a:t>
            </a:r>
            <a:r>
              <a:rPr lang="el-GR" sz="2400" dirty="0" smtClean="0">
                <a:solidFill>
                  <a:prstClr val="black"/>
                </a:solidFill>
                <a:latin typeface="Calibri"/>
              </a:rPr>
              <a:t>στάση και εκκίνηση.</a:t>
            </a:r>
            <a:endParaRPr lang="el-GR" sz="2400" dirty="0">
              <a:solidFill>
                <a:prstClr val="black"/>
              </a:solidFill>
              <a:latin typeface="Calibri"/>
            </a:endParaRPr>
          </a:p>
        </p:txBody>
      </p:sp>
      <p:sp>
        <p:nvSpPr>
          <p:cNvPr id="8" name="Ορθογώνιο 7"/>
          <p:cNvSpPr/>
          <p:nvPr/>
        </p:nvSpPr>
        <p:spPr>
          <a:xfrm>
            <a:off x="5076056" y="5949280"/>
            <a:ext cx="3600400"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3"/>
              </a:rPr>
              <a:t>Walking Frame</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a:latin typeface="+mn-lt"/>
              </a:rPr>
              <a:t> </a:t>
            </a:r>
            <a:r>
              <a:rPr lang="en-US" sz="1200" dirty="0">
                <a:latin typeface="+mn-lt"/>
                <a:hlinkClick r:id="rId4"/>
              </a:rPr>
              <a:t>The Clear Communication People</a:t>
            </a:r>
            <a:r>
              <a:rPr lang="en-US" sz="1200" dirty="0" smtClean="0">
                <a:latin typeface="+mn-lt"/>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latin typeface="+mn-lt"/>
                <a:hlinkClick r:id="rId5"/>
              </a:rPr>
              <a:t>CC BY-NC-ND 2.0</a:t>
            </a:r>
            <a:endParaRPr lang="en-US" sz="1200" dirty="0">
              <a:latin typeface="+mn-lt"/>
            </a:endParaRPr>
          </a:p>
        </p:txBody>
      </p:sp>
    </p:spTree>
    <p:extLst>
      <p:ext uri="{BB962C8B-B14F-4D97-AF65-F5344CB8AC3E}">
        <p14:creationId xmlns:p14="http://schemas.microsoft.com/office/powerpoint/2010/main" val="13744617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smtClean="0">
                <a:latin typeface="Calibri" pitchFamily="34" charset="0"/>
              </a:rPr>
              <a:t>Περιπατητήρες</a:t>
            </a:r>
            <a:r>
              <a:rPr lang="el-GR" dirty="0" smtClean="0">
                <a:latin typeface="Calibri" pitchFamily="34" charset="0"/>
              </a:rPr>
              <a:t> </a:t>
            </a:r>
            <a:r>
              <a:rPr lang="el-GR" sz="3200" b="0" dirty="0" smtClean="0">
                <a:latin typeface="Calibri" pitchFamily="34" charset="0"/>
              </a:rPr>
              <a:t>3/3</a:t>
            </a:r>
            <a:endParaRPr lang="el-GR" sz="3200" b="0" dirty="0">
              <a:latin typeface="Calibri" pitchFamily="34" charset="0"/>
            </a:endParaRPr>
          </a:p>
        </p:txBody>
      </p:sp>
      <p:pic>
        <p:nvPicPr>
          <p:cNvPr id="5" name="Picture 2" descr="File:Walker Cane Hybrid in 4 Configuration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51012" y="1340768"/>
            <a:ext cx="7041976" cy="48325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sp>
        <p:nvSpPr>
          <p:cNvPr id="7" name="Ορθογώνιο 6"/>
          <p:cNvSpPr/>
          <p:nvPr/>
        </p:nvSpPr>
        <p:spPr>
          <a:xfrm>
            <a:off x="1015122" y="6288861"/>
            <a:ext cx="7085270"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Walker Cane Hybrid in 4 </a:t>
            </a:r>
            <a:r>
              <a:rPr lang="en-US" sz="1200" dirty="0" smtClean="0">
                <a:latin typeface="+mn-lt"/>
                <a:hlinkClick r:id="rId3"/>
              </a:rPr>
              <a:t>Configurations</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a:latin typeface="+mn-lt"/>
                <a:hlinkClick r:id="rId4" tooltip="User:KDPetersen (page does not exist)"/>
              </a:rPr>
              <a:t>KDPetersen</a:t>
            </a:r>
            <a:r>
              <a:rPr lang="en-US" sz="1200" dirty="0" smtClean="0">
                <a:latin typeface="+mn-lt"/>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28066419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Βάδιση με βοήθημα</a:t>
            </a:r>
            <a:endParaRPr lang="el-GR" dirty="0"/>
          </a:p>
        </p:txBody>
      </p:sp>
      <p:sp>
        <p:nvSpPr>
          <p:cNvPr id="3" name="2 - Θέση περιεχομένου"/>
          <p:cNvSpPr>
            <a:spLocks noGrp="1"/>
          </p:cNvSpPr>
          <p:nvPr>
            <p:ph idx="1"/>
          </p:nvPr>
        </p:nvSpPr>
        <p:spPr>
          <a:xfrm>
            <a:off x="457200" y="1196752"/>
            <a:ext cx="8291264" cy="5400600"/>
          </a:xfrm>
        </p:spPr>
        <p:txBody>
          <a:bodyPr>
            <a:normAutofit/>
          </a:bodyPr>
          <a:lstStyle/>
          <a:p>
            <a:pPr>
              <a:buNone/>
            </a:pPr>
            <a:r>
              <a:rPr lang="el-GR" dirty="0" smtClean="0">
                <a:latin typeface="Calibri" pitchFamily="34" charset="0"/>
              </a:rPr>
              <a:t>   Ο τύπος βάδισης με το ή τα βοηθήματα καθορίζεται από</a:t>
            </a:r>
            <a:r>
              <a:rPr lang="en-US" dirty="0" smtClean="0">
                <a:latin typeface="Calibri" pitchFamily="34" charset="0"/>
              </a:rPr>
              <a:t>:</a:t>
            </a:r>
            <a:endParaRPr lang="el-GR" dirty="0" smtClean="0">
              <a:latin typeface="Calibri" pitchFamily="34" charset="0"/>
            </a:endParaRPr>
          </a:p>
          <a:p>
            <a:pPr marL="444500" indent="-444500"/>
            <a:r>
              <a:rPr lang="el-GR" dirty="0" smtClean="0">
                <a:latin typeface="Calibri" pitchFamily="34" charset="0"/>
              </a:rPr>
              <a:t>το κινητικό πρόβλημα του ατόμου σε συνδυασμό με,</a:t>
            </a:r>
          </a:p>
          <a:p>
            <a:pPr marL="444500" indent="-444500"/>
            <a:r>
              <a:rPr lang="el-GR" dirty="0" smtClean="0">
                <a:latin typeface="Calibri" pitchFamily="34" charset="0"/>
              </a:rPr>
              <a:t>την πάθηση ή την πιθανή αναπηρία του, </a:t>
            </a:r>
          </a:p>
          <a:p>
            <a:pPr marL="444500" indent="-444500"/>
            <a:r>
              <a:rPr lang="el-GR" dirty="0" smtClean="0">
                <a:latin typeface="Calibri" pitchFamily="34" charset="0"/>
              </a:rPr>
              <a:t>την καθημερινότητά του, </a:t>
            </a:r>
          </a:p>
          <a:p>
            <a:pPr marL="444500" indent="-444500"/>
            <a:r>
              <a:rPr lang="el-GR" dirty="0" smtClean="0">
                <a:latin typeface="Calibri" pitchFamily="34" charset="0"/>
              </a:rPr>
              <a:t>την ηλικία του και</a:t>
            </a:r>
          </a:p>
          <a:p>
            <a:pPr marL="444500" indent="-444500"/>
            <a:r>
              <a:rPr lang="el-GR" dirty="0" smtClean="0">
                <a:latin typeface="Calibri" pitchFamily="34" charset="0"/>
              </a:rPr>
              <a:t>τον βαθμό ανεξαρτησίας και </a:t>
            </a:r>
          </a:p>
          <a:p>
            <a:pPr marL="444500" indent="-444500"/>
            <a:r>
              <a:rPr lang="el-GR" dirty="0" smtClean="0">
                <a:latin typeface="Calibri" pitchFamily="34" charset="0"/>
              </a:rPr>
              <a:t>ταχύτητας, που χρειάζεται να εξασφαλίσει στην μετακίνησή του η χρήση του βοηθήματος.</a:t>
            </a:r>
          </a:p>
          <a:p>
            <a:pPr lvl="1">
              <a:buFont typeface="Wingdings" pitchFamily="2" charset="2"/>
              <a:buChar char="ü"/>
            </a:pPr>
            <a:r>
              <a:rPr lang="el-GR" dirty="0" smtClean="0">
                <a:latin typeface="Calibri" pitchFamily="34" charset="0"/>
              </a:rPr>
              <a:t> Χρησιμοποιεί το/τα βοηθήματα συγχρόνως ή εναλλάξ με τα/το παθολογικό κάτω άκρο.</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a:solidFill>
                <a:prstClr val="black"/>
              </a:solidFill>
            </a:endParaRPr>
          </a:p>
        </p:txBody>
      </p:sp>
    </p:spTree>
    <p:extLst>
      <p:ext uri="{BB962C8B-B14F-4D97-AF65-F5344CB8AC3E}">
        <p14:creationId xmlns:p14="http://schemas.microsoft.com/office/powerpoint/2010/main" val="6946459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latin typeface="Calibri" pitchFamily="34" charset="0"/>
              </a:rPr>
              <a:t>Μηχανοκίνητα βοηθήματα </a:t>
            </a:r>
            <a:r>
              <a:rPr lang="el-GR" sz="3200" b="0" dirty="0" smtClean="0">
                <a:latin typeface="Calibri" pitchFamily="34" charset="0"/>
              </a:rPr>
              <a:t>1/2</a:t>
            </a:r>
            <a:endParaRPr lang="el-GR" sz="3200" b="0" dirty="0">
              <a:latin typeface="Calibri" pitchFamily="34" charset="0"/>
            </a:endParaRPr>
          </a:p>
        </p:txBody>
      </p:sp>
      <p:sp>
        <p:nvSpPr>
          <p:cNvPr id="3" name="2 - Θέση περιεχομένου"/>
          <p:cNvSpPr>
            <a:spLocks noGrp="1"/>
          </p:cNvSpPr>
          <p:nvPr>
            <p:ph idx="1"/>
          </p:nvPr>
        </p:nvSpPr>
        <p:spPr>
          <a:xfrm>
            <a:off x="467544" y="1300051"/>
            <a:ext cx="4690864" cy="4824536"/>
          </a:xfrm>
        </p:spPr>
        <p:txBody>
          <a:bodyPr/>
          <a:lstStyle/>
          <a:p>
            <a:pPr marL="0" indent="0">
              <a:buNone/>
            </a:pPr>
            <a:r>
              <a:rPr lang="el-GR" dirty="0" smtClean="0"/>
              <a:t>Η εξέλιξη της τεχνολογίας έδωσε την δυνατότητα σχεδιασμού και κατασκευής πλήθους βοηθημάτων, απλών αλλά και πολύπλοκων, ακόμη και μηχανοκίνητων.</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a:solidFill>
                <a:prstClr val="black"/>
              </a:solidFill>
            </a:endParaRPr>
          </a:p>
        </p:txBody>
      </p:sp>
      <p:pic>
        <p:nvPicPr>
          <p:cNvPr id="5" name="Picture 6" descr="File:Segway c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12776"/>
            <a:ext cx="3312368" cy="48558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2887330" y="5806938"/>
            <a:ext cx="2332742"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Segway </a:t>
            </a:r>
            <a:r>
              <a:rPr lang="en-US" sz="1200" dirty="0" smtClean="0">
                <a:latin typeface="+mn-lt"/>
                <a:hlinkClick r:id="rId3"/>
              </a:rPr>
              <a:t>cop</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a:latin typeface="+mn-lt"/>
                <a:hlinkClick r:id="rId4" tooltip="User:Kulmalukko"/>
              </a:rPr>
              <a:t>Kulmalukko</a:t>
            </a:r>
            <a:r>
              <a:rPr lang="en-US" sz="1200" dirty="0" smtClean="0">
                <a:latin typeface="+mn-lt"/>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2011366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a:t>
            </a:r>
            <a:r>
              <a:rPr lang="el-GR" dirty="0" smtClean="0">
                <a:latin typeface="Calibri" pitchFamily="34" charset="0"/>
              </a:rPr>
              <a:t>Μηχανοκίνητα βοηθήματα </a:t>
            </a:r>
            <a:r>
              <a:rPr lang="el-GR" sz="3200" b="0" dirty="0" smtClean="0">
                <a:latin typeface="Calibri" pitchFamily="34" charset="0"/>
              </a:rPr>
              <a:t>2/2</a:t>
            </a:r>
            <a:endParaRPr lang="el-GR" sz="3200" b="0" dirty="0">
              <a:latin typeface="Calibri" pitchFamily="34" charset="0"/>
            </a:endParaRPr>
          </a:p>
        </p:txBody>
      </p:sp>
      <p:pic>
        <p:nvPicPr>
          <p:cNvPr id="5" name="Picture 4" descr="File:FlorenceSegwayTou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004048" y="1314383"/>
            <a:ext cx="3360208" cy="5040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a:solidFill>
                <a:prstClr val="black"/>
              </a:solidFill>
            </a:endParaRPr>
          </a:p>
        </p:txBody>
      </p:sp>
      <p:sp>
        <p:nvSpPr>
          <p:cNvPr id="7" name="6 - Ορθογώνιο"/>
          <p:cNvSpPr/>
          <p:nvPr/>
        </p:nvSpPr>
        <p:spPr>
          <a:xfrm>
            <a:off x="827584" y="1268760"/>
            <a:ext cx="3744416" cy="2138406"/>
          </a:xfrm>
          <a:prstGeom prst="rect">
            <a:avLst/>
          </a:prstGeom>
        </p:spPr>
        <p:txBody>
          <a:bodyPr wrap="square">
            <a:spAutoFit/>
          </a:bodyPr>
          <a:lstStyle/>
          <a:p>
            <a:pPr>
              <a:lnSpc>
                <a:spcPct val="112000"/>
              </a:lnSpc>
              <a:spcBef>
                <a:spcPts val="1200"/>
              </a:spcBef>
            </a:pPr>
            <a:r>
              <a:rPr lang="el-GR" sz="2400" dirty="0" smtClean="0">
                <a:solidFill>
                  <a:prstClr val="black"/>
                </a:solidFill>
                <a:latin typeface="Calibri" pitchFamily="34" charset="0"/>
              </a:rPr>
              <a:t>Σήμερα χρησιμοποιούνται μηχανοκίνητα βοηθήματα για την </a:t>
            </a:r>
            <a:r>
              <a:rPr lang="el-GR" sz="2400" dirty="0" err="1" smtClean="0">
                <a:solidFill>
                  <a:prstClr val="black"/>
                </a:solidFill>
                <a:latin typeface="Calibri" pitchFamily="34" charset="0"/>
              </a:rPr>
              <a:t>εξυπητέρηση</a:t>
            </a:r>
            <a:r>
              <a:rPr lang="el-GR" sz="2400" dirty="0" smtClean="0">
                <a:solidFill>
                  <a:prstClr val="black"/>
                </a:solidFill>
                <a:latin typeface="Calibri" pitchFamily="34" charset="0"/>
              </a:rPr>
              <a:t> στην μετακίνηση ακόμη και υγιών  ατόμων.</a:t>
            </a:r>
            <a:endParaRPr lang="el-GR" sz="2400" dirty="0">
              <a:solidFill>
                <a:prstClr val="black"/>
              </a:solidFill>
              <a:latin typeface="Calibri" pitchFamily="34" charset="0"/>
            </a:endParaRPr>
          </a:p>
        </p:txBody>
      </p:sp>
      <p:sp>
        <p:nvSpPr>
          <p:cNvPr id="8" name="Ορθογώνιο 7"/>
          <p:cNvSpPr/>
          <p:nvPr/>
        </p:nvSpPr>
        <p:spPr>
          <a:xfrm>
            <a:off x="2483768" y="5877272"/>
            <a:ext cx="2520280"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3"/>
              </a:rPr>
              <a:t>FlorenceSegwayTour</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a:latin typeface="+mn-lt"/>
                <a:hlinkClick r:id="rId4" tooltip="User:Liftarn"/>
              </a:rPr>
              <a:t>Liftarn</a:t>
            </a:r>
            <a:r>
              <a:rPr lang="en-US" sz="1200" dirty="0" smtClean="0">
                <a:latin typeface="+mn-lt"/>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latin typeface="+mn-lt"/>
                <a:hlinkClick r:id="rId5"/>
              </a:rPr>
              <a:t>CC BY-SA </a:t>
            </a:r>
            <a:r>
              <a:rPr lang="en-US" sz="1200" dirty="0" smtClean="0">
                <a:latin typeface="+mn-lt"/>
                <a:hlinkClick r:id="rId5"/>
              </a:rPr>
              <a:t>2.</a:t>
            </a:r>
            <a:r>
              <a:rPr lang="el-GR" sz="1200" dirty="0" smtClean="0">
                <a:latin typeface="+mn-lt"/>
                <a:hlinkClick r:id="rId5"/>
              </a:rPr>
              <a:t>5</a:t>
            </a:r>
            <a:endParaRPr lang="en-US" sz="1200" dirty="0">
              <a:latin typeface="+mn-lt"/>
            </a:endParaRPr>
          </a:p>
        </p:txBody>
      </p:sp>
    </p:spTree>
    <p:extLst>
      <p:ext uri="{BB962C8B-B14F-4D97-AF65-F5344CB8AC3E}">
        <p14:creationId xmlns:p14="http://schemas.microsoft.com/office/powerpoint/2010/main" val="13133207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Περίοδος Στήριξης </a:t>
            </a:r>
            <a:r>
              <a:rPr lang="el-GR" altLang="el-GR" dirty="0" smtClean="0"/>
              <a:t/>
            </a:r>
            <a:br>
              <a:rPr lang="el-GR" altLang="el-GR" dirty="0" smtClean="0"/>
            </a:br>
            <a:r>
              <a:rPr lang="el-GR" altLang="el-GR" sz="3200" b="0" dirty="0" smtClean="0"/>
              <a:t>τροχάδην</a:t>
            </a:r>
            <a:endParaRPr lang="el-GR" sz="3200" b="0" dirty="0"/>
          </a:p>
        </p:txBody>
      </p:sp>
      <p:sp>
        <p:nvSpPr>
          <p:cNvPr id="3" name="2 - Θέση περιεχομένου"/>
          <p:cNvSpPr>
            <a:spLocks noGrp="1"/>
          </p:cNvSpPr>
          <p:nvPr>
            <p:ph idx="1"/>
          </p:nvPr>
        </p:nvSpPr>
        <p:spPr>
          <a:xfrm>
            <a:off x="457200" y="1484784"/>
            <a:ext cx="8229600" cy="4824536"/>
          </a:xfrm>
        </p:spPr>
        <p:txBody>
          <a:bodyPr>
            <a:normAutofit/>
          </a:bodyPr>
          <a:lstStyle/>
          <a:p>
            <a:pPr marL="0" indent="0">
              <a:lnSpc>
                <a:spcPct val="110000"/>
              </a:lnSpc>
              <a:buNone/>
            </a:pPr>
            <a:r>
              <a:rPr lang="el-GR" altLang="el-GR" dirty="0" smtClean="0"/>
              <a:t>Κατά την περίοδο στήριξης, η δύναμη αντίδρασης από το</a:t>
            </a:r>
            <a:r>
              <a:rPr lang="en-US" altLang="el-GR" dirty="0" smtClean="0"/>
              <a:t> </a:t>
            </a:r>
            <a:r>
              <a:rPr lang="el-GR" altLang="el-GR" dirty="0" smtClean="0"/>
              <a:t>έδαφος φορτίζει με ενέργεια τους τετρακέφαλους μύες και</a:t>
            </a:r>
            <a:r>
              <a:rPr lang="en-US" altLang="el-GR" dirty="0" smtClean="0"/>
              <a:t> </a:t>
            </a:r>
            <a:r>
              <a:rPr lang="el-GR" altLang="el-GR" dirty="0" smtClean="0"/>
              <a:t>τους αχίλλειους τένοντες, ως ελατήρια.</a:t>
            </a:r>
          </a:p>
          <a:p>
            <a:pPr marL="0" lvl="1" indent="0">
              <a:lnSpc>
                <a:spcPct val="110000"/>
              </a:lnSpc>
              <a:buNone/>
            </a:pPr>
            <a:r>
              <a:rPr lang="el-GR" altLang="el-GR" dirty="0">
                <a:solidFill>
                  <a:prstClr val="black"/>
                </a:solidFill>
              </a:rPr>
              <a:t>Αυξανομένης της </a:t>
            </a:r>
            <a:r>
              <a:rPr lang="el-GR" altLang="el-GR" dirty="0" smtClean="0">
                <a:solidFill>
                  <a:prstClr val="black"/>
                </a:solidFill>
              </a:rPr>
              <a:t>ταχύτητας </a:t>
            </a:r>
            <a:r>
              <a:rPr lang="el-GR" altLang="el-GR" dirty="0">
                <a:solidFill>
                  <a:prstClr val="black"/>
                </a:solidFill>
              </a:rPr>
              <a:t>της μετακίνησης, το </a:t>
            </a:r>
            <a:r>
              <a:rPr lang="el-GR" altLang="el-GR" dirty="0" smtClean="0">
                <a:solidFill>
                  <a:prstClr val="black"/>
                </a:solidFill>
              </a:rPr>
              <a:t>πέλμα</a:t>
            </a:r>
            <a:r>
              <a:rPr lang="en-US" altLang="el-GR" dirty="0" smtClean="0">
                <a:solidFill>
                  <a:prstClr val="black"/>
                </a:solidFill>
              </a:rPr>
              <a:t> </a:t>
            </a:r>
            <a:r>
              <a:rPr lang="el-GR" altLang="el-GR" dirty="0" smtClean="0">
                <a:solidFill>
                  <a:prstClr val="black"/>
                </a:solidFill>
              </a:rPr>
              <a:t>αγγίζει </a:t>
            </a:r>
            <a:r>
              <a:rPr lang="el-GR" altLang="el-GR" dirty="0">
                <a:solidFill>
                  <a:prstClr val="black"/>
                </a:solidFill>
              </a:rPr>
              <a:t>το έδαφος </a:t>
            </a:r>
            <a:r>
              <a:rPr lang="el-GR" altLang="el-GR" dirty="0" smtClean="0">
                <a:solidFill>
                  <a:prstClr val="black"/>
                </a:solidFill>
              </a:rPr>
              <a:t>με</a:t>
            </a:r>
            <a:r>
              <a:rPr lang="en-US" altLang="el-GR" dirty="0" smtClean="0">
                <a:solidFill>
                  <a:prstClr val="black"/>
                </a:solidFill>
              </a:rPr>
              <a:t>:</a:t>
            </a:r>
            <a:endParaRPr lang="el-GR" altLang="el-GR" dirty="0">
              <a:solidFill>
                <a:prstClr val="black"/>
              </a:solidFill>
            </a:endParaRPr>
          </a:p>
          <a:p>
            <a:pPr lvl="1" indent="-387350">
              <a:lnSpc>
                <a:spcPct val="110000"/>
              </a:lnSpc>
              <a:buFont typeface="Wingdings" panose="05000000000000000000" pitchFamily="2" charset="2"/>
              <a:buChar char="Ø"/>
            </a:pPr>
            <a:r>
              <a:rPr lang="el-GR" altLang="el-GR" dirty="0" smtClean="0">
                <a:solidFill>
                  <a:prstClr val="black"/>
                </a:solidFill>
              </a:rPr>
              <a:t>Την πτέρνα,</a:t>
            </a:r>
            <a:r>
              <a:rPr lang="en-US" altLang="el-GR" dirty="0" smtClean="0">
                <a:solidFill>
                  <a:prstClr val="black"/>
                </a:solidFill>
              </a:rPr>
              <a:t> </a:t>
            </a:r>
            <a:r>
              <a:rPr lang="el-GR" altLang="el-GR" dirty="0" smtClean="0">
                <a:solidFill>
                  <a:prstClr val="black"/>
                </a:solidFill>
              </a:rPr>
              <a:t>σε </a:t>
            </a:r>
            <a:r>
              <a:rPr lang="el-GR" altLang="el-GR" dirty="0">
                <a:solidFill>
                  <a:prstClr val="black"/>
                </a:solidFill>
              </a:rPr>
              <a:t>μικρές ταχύτητες, </a:t>
            </a:r>
          </a:p>
          <a:p>
            <a:pPr lvl="1" indent="-387350">
              <a:lnSpc>
                <a:spcPct val="110000"/>
              </a:lnSpc>
              <a:buFont typeface="Wingdings" panose="05000000000000000000" pitchFamily="2" charset="2"/>
              <a:buChar char="Ø"/>
            </a:pPr>
            <a:r>
              <a:rPr lang="el-GR" altLang="el-GR" dirty="0" smtClean="0">
                <a:solidFill>
                  <a:prstClr val="black"/>
                </a:solidFill>
              </a:rPr>
              <a:t>Ολόκληρο </a:t>
            </a:r>
            <a:r>
              <a:rPr lang="el-GR" altLang="el-GR" dirty="0">
                <a:solidFill>
                  <a:prstClr val="black"/>
                </a:solidFill>
              </a:rPr>
              <a:t>το πέλμα, </a:t>
            </a:r>
          </a:p>
          <a:p>
            <a:pPr lvl="1" indent="-387350">
              <a:lnSpc>
                <a:spcPct val="110000"/>
              </a:lnSpc>
              <a:buFont typeface="Wingdings" panose="05000000000000000000" pitchFamily="2" charset="2"/>
              <a:buChar char="Ø"/>
            </a:pPr>
            <a:r>
              <a:rPr lang="el-GR" altLang="el-GR" dirty="0" smtClean="0">
                <a:solidFill>
                  <a:prstClr val="black"/>
                </a:solidFill>
              </a:rPr>
              <a:t>Το </a:t>
            </a:r>
            <a:r>
              <a:rPr lang="el-GR" altLang="el-GR" dirty="0">
                <a:solidFill>
                  <a:prstClr val="black"/>
                </a:solidFill>
              </a:rPr>
              <a:t>εμπρός τμήμα του πέλματος, σε μεγάλες </a:t>
            </a:r>
            <a:r>
              <a:rPr lang="el-GR" altLang="el-GR" dirty="0" smtClean="0">
                <a:solidFill>
                  <a:prstClr val="black"/>
                </a:solidFill>
              </a:rPr>
              <a:t>ταχύτητες.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9794150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9964207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«Βιολογική μηχανική – Εργονομία (Θ). Ενότητα </a:t>
            </a:r>
            <a:r>
              <a:rPr lang="en-US" sz="2000" dirty="0" smtClean="0"/>
              <a:t>5:</a:t>
            </a:r>
            <a:r>
              <a:rPr lang="el-GR" sz="2000" dirty="0" smtClean="0"/>
              <a:t> </a:t>
            </a:r>
            <a:r>
              <a:rPr lang="el-GR" sz="2000" dirty="0"/>
              <a:t>Βάδιση (</a:t>
            </a:r>
            <a:r>
              <a:rPr lang="el-GR" sz="2000" dirty="0" err="1"/>
              <a:t>β΄μέρος</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8739154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a:t>
            </a:r>
            <a:r>
              <a:rPr lang="el-GR" sz="1800" dirty="0" smtClean="0"/>
              <a:t>.  </a:t>
            </a:r>
            <a:r>
              <a:rPr lang="el-GR" sz="1800" dirty="0"/>
              <a:t>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a:t>
            </a:r>
            <a:r>
              <a:rPr lang="el-GR" sz="1800" dirty="0" smtClean="0"/>
              <a:t>διαφάνεια «</a:t>
            </a:r>
            <a:r>
              <a:rPr lang="el-GR" sz="1800" dirty="0"/>
              <a:t>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Χρήσης </a:t>
            </a:r>
            <a:r>
              <a:rPr lang="el-GR" sz="1800" dirty="0"/>
              <a:t>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069044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69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3945613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5666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 Τίτλος"/>
          <p:cNvSpPr>
            <a:spLocks noGrp="1"/>
          </p:cNvSpPr>
          <p:nvPr>
            <p:ph type="title"/>
          </p:nvPr>
        </p:nvSpPr>
        <p:spPr>
          <a:xfrm>
            <a:off x="467544" y="116632"/>
            <a:ext cx="5976664" cy="1045418"/>
          </a:xfrm>
        </p:spPr>
        <p:txBody>
          <a:bodyPr>
            <a:noAutofit/>
          </a:bodyPr>
          <a:lstStyle/>
          <a:p>
            <a:r>
              <a:rPr lang="el-GR" altLang="el-GR" dirty="0" smtClean="0">
                <a:latin typeface="Calibri" pitchFamily="34" charset="0"/>
              </a:rPr>
              <a:t>Μυϊκά ελατήρια</a:t>
            </a:r>
            <a:br>
              <a:rPr lang="el-GR" altLang="el-GR" dirty="0" smtClean="0">
                <a:latin typeface="Calibri" pitchFamily="34" charset="0"/>
              </a:rPr>
            </a:br>
            <a:r>
              <a:rPr lang="el-GR" altLang="el-GR" sz="3200" b="0" dirty="0" smtClean="0">
                <a:latin typeface="Calibri" pitchFamily="34" charset="0"/>
              </a:rPr>
              <a:t>Αχίλλειος τένοντας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pic>
        <p:nvPicPr>
          <p:cNvPr id="5122" name="Picture 2" descr="File:Gray4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1806"/>
            <a:ext cx="2088232" cy="67137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Ομάδα 6"/>
          <p:cNvGrpSpPr/>
          <p:nvPr/>
        </p:nvGrpSpPr>
        <p:grpSpPr>
          <a:xfrm>
            <a:off x="1259632" y="1489232"/>
            <a:ext cx="4320480" cy="4696453"/>
            <a:chOff x="1619672" y="1756883"/>
            <a:chExt cx="3609975" cy="3810000"/>
          </a:xfrm>
        </p:grpSpPr>
        <p:pic>
          <p:nvPicPr>
            <p:cNvPr id="5124" name="Picture 4" descr="File:Ank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756883"/>
              <a:ext cx="3609975"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Έλλειψη 5"/>
            <p:cNvSpPr/>
            <p:nvPr/>
          </p:nvSpPr>
          <p:spPr>
            <a:xfrm>
              <a:off x="1907704" y="2564904"/>
              <a:ext cx="432048" cy="1872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2" name="Ορθογώνιο 11"/>
          <p:cNvSpPr/>
          <p:nvPr/>
        </p:nvSpPr>
        <p:spPr>
          <a:xfrm>
            <a:off x="1369527" y="6306617"/>
            <a:ext cx="410069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5"/>
              </a:rPr>
              <a:t>Ankle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6" tooltip="User:Quadell"/>
              </a:rPr>
              <a:t>Quadell</a:t>
            </a:r>
            <a:r>
              <a:rPr lang="en-US"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13" name="Ορθογώνιο 12"/>
          <p:cNvSpPr/>
          <p:nvPr/>
        </p:nvSpPr>
        <p:spPr>
          <a:xfrm rot="16200000">
            <a:off x="6404572" y="3900685"/>
            <a:ext cx="410069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7"/>
              </a:rPr>
              <a:t>Gray438</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8" tooltip="User:Pngbot"/>
              </a:rPr>
              <a:t>Pngbot</a:t>
            </a:r>
            <a:r>
              <a:rPr lang="en-US"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965979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7544" y="116632"/>
            <a:ext cx="8229600" cy="1080120"/>
          </a:xfrm>
        </p:spPr>
        <p:txBody>
          <a:bodyPr>
            <a:normAutofit fontScale="90000"/>
          </a:bodyPr>
          <a:lstStyle/>
          <a:p>
            <a:r>
              <a:rPr lang="el-GR" altLang="el-GR" sz="4400" dirty="0" smtClean="0">
                <a:latin typeface="Calibri" pitchFamily="34" charset="0"/>
              </a:rPr>
              <a:t>Περίοδος Αιώρησης</a:t>
            </a:r>
            <a:br>
              <a:rPr lang="el-GR" altLang="el-GR" sz="4400" dirty="0" smtClean="0">
                <a:latin typeface="Calibri" pitchFamily="34" charset="0"/>
              </a:rPr>
            </a:br>
            <a:r>
              <a:rPr lang="el-GR" altLang="el-GR" sz="3600" dirty="0" smtClean="0">
                <a:latin typeface="Calibri" pitchFamily="34" charset="0"/>
              </a:rPr>
              <a:t> </a:t>
            </a:r>
            <a:r>
              <a:rPr lang="el-GR" altLang="el-GR" sz="3600" b="0" dirty="0" smtClean="0">
                <a:latin typeface="Calibri" pitchFamily="34" charset="0"/>
              </a:rPr>
              <a:t>τροχάδην 1/</a:t>
            </a:r>
            <a:r>
              <a:rPr lang="en-US" altLang="el-GR" sz="3600" b="0" dirty="0" smtClean="0">
                <a:latin typeface="Calibri" pitchFamily="34" charset="0"/>
              </a:rPr>
              <a:t>3</a:t>
            </a:r>
            <a:endParaRPr lang="el-GR" altLang="el-GR" sz="3600" b="0" dirty="0" smtClean="0">
              <a:latin typeface="Calibri" pitchFamily="34" charset="0"/>
            </a:endParaRPr>
          </a:p>
        </p:txBody>
      </p:sp>
      <p:sp>
        <p:nvSpPr>
          <p:cNvPr id="88067" name="Rectangle 3"/>
          <p:cNvSpPr>
            <a:spLocks noGrp="1" noChangeArrowheads="1"/>
          </p:cNvSpPr>
          <p:nvPr>
            <p:ph idx="1"/>
          </p:nvPr>
        </p:nvSpPr>
        <p:spPr>
          <a:xfrm>
            <a:off x="457200" y="1484784"/>
            <a:ext cx="8229600" cy="4752528"/>
          </a:xfrm>
        </p:spPr>
        <p:txBody>
          <a:bodyPr>
            <a:normAutofit/>
          </a:bodyPr>
          <a:lstStyle/>
          <a:p>
            <a:pPr marL="0" indent="0">
              <a:buNone/>
            </a:pPr>
            <a:r>
              <a:rPr lang="el-GR" altLang="el-GR" sz="2400" dirty="0" smtClean="0">
                <a:latin typeface="Calibri" pitchFamily="34" charset="0"/>
              </a:rPr>
              <a:t>Η έλλειψη φόρτισης στην αρχή της περιόδου αιώρησης αποτελεί προετοιμασία της φάσης της πρόσθιας αιώρησης, </a:t>
            </a:r>
            <a:r>
              <a:rPr lang="el-GR" altLang="el-GR" sz="2400" b="1" dirty="0" smtClean="0">
                <a:latin typeface="Calibri" pitchFamily="34" charset="0"/>
              </a:rPr>
              <a:t>της πλεύσης</a:t>
            </a:r>
            <a:r>
              <a:rPr lang="el-GR" altLang="el-GR" dirty="0" smtClean="0">
                <a:latin typeface="Calibri" pitchFamily="34" charset="0"/>
              </a:rPr>
              <a:t>, η οποία ε</a:t>
            </a:r>
            <a:r>
              <a:rPr lang="el-GR" altLang="el-GR" sz="2400" dirty="0" smtClean="0">
                <a:latin typeface="Calibri" pitchFamily="34" charset="0"/>
              </a:rPr>
              <a:t>ίναι διαδικασία</a:t>
            </a:r>
            <a:r>
              <a:rPr lang="en-US" altLang="el-GR" sz="2400" dirty="0" smtClean="0">
                <a:latin typeface="Calibri" pitchFamily="34" charset="0"/>
              </a:rPr>
              <a:t>:</a:t>
            </a:r>
            <a:r>
              <a:rPr lang="el-GR" altLang="el-GR" sz="2400" dirty="0" smtClean="0">
                <a:latin typeface="Calibri" pitchFamily="34" charset="0"/>
              </a:rPr>
              <a:t> </a:t>
            </a:r>
          </a:p>
          <a:p>
            <a:pPr lvl="1">
              <a:buFont typeface="Wingdings" pitchFamily="2" charset="2"/>
              <a:buChar char="Ø"/>
            </a:pPr>
            <a:r>
              <a:rPr lang="el-GR" altLang="el-GR" sz="2400" dirty="0" smtClean="0">
                <a:latin typeface="Calibri" pitchFamily="34" charset="0"/>
              </a:rPr>
              <a:t> </a:t>
            </a:r>
            <a:r>
              <a:rPr lang="el-GR" altLang="el-GR" sz="2400" b="1" dirty="0" smtClean="0">
                <a:latin typeface="Calibri" pitchFamily="34" charset="0"/>
              </a:rPr>
              <a:t>παθητική</a:t>
            </a:r>
            <a:r>
              <a:rPr lang="el-GR" altLang="el-GR" sz="2400" dirty="0" smtClean="0">
                <a:latin typeface="Calibri" pitchFamily="34" charset="0"/>
              </a:rPr>
              <a:t> για τους τένοντες και τον συνδετικό ιστό, που συμπεριφέρονται ως ελατήρια, και </a:t>
            </a:r>
          </a:p>
          <a:p>
            <a:pPr lvl="1">
              <a:buFont typeface="Wingdings" pitchFamily="2" charset="2"/>
              <a:buChar char="Ø"/>
            </a:pPr>
            <a:r>
              <a:rPr lang="el-GR" altLang="el-GR" sz="2400" b="1" dirty="0" smtClean="0">
                <a:latin typeface="Calibri" pitchFamily="34" charset="0"/>
              </a:rPr>
              <a:t>ενεργητική</a:t>
            </a:r>
            <a:r>
              <a:rPr lang="el-GR" altLang="el-GR" sz="2400" dirty="0" smtClean="0">
                <a:latin typeface="Calibri" pitchFamily="34" charset="0"/>
              </a:rPr>
              <a:t> για τα μυϊκά συστήματα, που εργάζονται </a:t>
            </a:r>
            <a:r>
              <a:rPr lang="el-GR" altLang="el-GR" dirty="0" err="1" smtClean="0">
                <a:latin typeface="Calibri" pitchFamily="34" charset="0"/>
              </a:rPr>
              <a:t>μειομετρικά</a:t>
            </a:r>
            <a:r>
              <a:rPr lang="el-GR" altLang="el-GR" dirty="0" smtClean="0">
                <a:latin typeface="Calibri" pitchFamily="34" charset="0"/>
              </a:rPr>
              <a:t>. </a:t>
            </a:r>
            <a:endParaRPr lang="el-GR"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5770143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hSj1hfP2QjU"/>
</p:tagLst>
</file>

<file path=ppt/tags/tag3.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XaYQwq6TnXY"/>
</p:tagLst>
</file>

<file path=ppt/tags/tag4.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T37Z9GnsaoY"/>
</p:tagLst>
</file>

<file path=ppt/tags/tag5.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BtqWxBUd94I"/>
</p:tagLst>
</file>

<file path=ppt/theme/theme1.xml><?xml version="1.0" encoding="utf-8"?>
<a:theme xmlns:a="http://schemas.openxmlformats.org/drawingml/2006/main" name="template Βιολογική Μηχανική">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EMPLATE">
  <a:themeElements>
    <a:clrScheme name="Προσαρμοσμένο 1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Βιολογική Μηχανική</Template>
  <TotalTime>159</TotalTime>
  <Words>4174</Words>
  <Application>Microsoft Office PowerPoint</Application>
  <PresentationFormat>Προβολή στην οθόνη (4:3)</PresentationFormat>
  <Paragraphs>506</Paragraphs>
  <Slides>75</Slides>
  <Notes>27</Notes>
  <HiddenSlides>0</HiddenSlides>
  <MMClips>0</MMClips>
  <ScaleCrop>false</ScaleCrop>
  <HeadingPairs>
    <vt:vector size="4" baseType="variant">
      <vt:variant>
        <vt:lpstr>Θέμα</vt:lpstr>
      </vt:variant>
      <vt:variant>
        <vt:i4>6</vt:i4>
      </vt:variant>
      <vt:variant>
        <vt:lpstr>Τίτλοι διαφανειών</vt:lpstr>
      </vt:variant>
      <vt:variant>
        <vt:i4>75</vt:i4>
      </vt:variant>
    </vt:vector>
  </HeadingPairs>
  <TitlesOfParts>
    <vt:vector size="81" baseType="lpstr">
      <vt:lpstr>template Βιολογική Μηχανική</vt:lpstr>
      <vt:lpstr>TEMPLATE</vt:lpstr>
      <vt:lpstr>Προσαρμοσμένη σχεδίαση</vt:lpstr>
      <vt:lpstr>1_exo-opistho_simeiomata</vt:lpstr>
      <vt:lpstr>OC_template_updated</vt:lpstr>
      <vt:lpstr>1_TEMPLATE</vt:lpstr>
      <vt:lpstr>Βιολογική Μηχανική   Εργονομία (Θ)</vt:lpstr>
      <vt:lpstr>Ι. Τρέξιμο</vt:lpstr>
      <vt:lpstr>Βάδην-Τροχάδην </vt:lpstr>
      <vt:lpstr>Ορισμός</vt:lpstr>
      <vt:lpstr>Φάσεις Τρεξίματος τροχάδην</vt:lpstr>
      <vt:lpstr>Τροχάδην - Φορτίσεις</vt:lpstr>
      <vt:lpstr>Περίοδος Στήριξης  τροχάδην</vt:lpstr>
      <vt:lpstr>Μυϊκά ελατήρια Αχίλλειος τένοντας</vt:lpstr>
      <vt:lpstr>Περίοδος Αιώρησης  τροχάδην 1/3</vt:lpstr>
      <vt:lpstr>Περίοδος Αιώρησης  τροχάδην 2/3</vt:lpstr>
      <vt:lpstr>Περίοδος Αιώρησης τροχάδην 3/3</vt:lpstr>
      <vt:lpstr>Τροχάδην - Τεχνικές</vt:lpstr>
      <vt:lpstr>Βάδην-Τροχάδην Σύγκριση 1/4</vt:lpstr>
      <vt:lpstr>Βάδην-Τροχάδην Σύγκριση 2/4 </vt:lpstr>
      <vt:lpstr>Βάδην-Τροχάδην Σύγκριση 3/4</vt:lpstr>
      <vt:lpstr> Βάδην-Τροχάδην Σύγκριση 4/4 </vt:lpstr>
      <vt:lpstr>Κατανάλωση Ενέργειας </vt:lpstr>
      <vt:lpstr>ΙΙ. Χρήση Σκάλας</vt:lpstr>
      <vt:lpstr>Σκάλα - Άνοδος</vt:lpstr>
      <vt:lpstr>Σκάλα - Κάθοδος</vt:lpstr>
      <vt:lpstr>Άνοδος - Κάθοδος 1/2</vt:lpstr>
      <vt:lpstr>Κινητικότητα Αρθρώσεων</vt:lpstr>
      <vt:lpstr>Άνοδος, γόνατο</vt:lpstr>
      <vt:lpstr> Μυϊκή Δραστηριότητα </vt:lpstr>
      <vt:lpstr>Άνοδος - Κάθοδος 2/2</vt:lpstr>
      <vt:lpstr>Κατανάλωση Ενέργειας</vt:lpstr>
      <vt:lpstr>Σκάλα - Επίπεδο Έδαφος</vt:lpstr>
      <vt:lpstr>ΙII. Παρέκκλιση  από το φυσιολογικό πρότυπο βάδισης</vt:lpstr>
      <vt:lpstr>Αξιολόγηση της Βάδισης</vt:lpstr>
      <vt:lpstr>Παθολογική Βάδιση</vt:lpstr>
      <vt:lpstr>Παθολογική Βάδιση - Αίτια </vt:lpstr>
      <vt:lpstr>Πόνος </vt:lpstr>
      <vt:lpstr>Πόνος</vt:lpstr>
      <vt:lpstr>Βάδιση - Πόνος</vt:lpstr>
      <vt:lpstr>Μυοσκελετικά  προβλήματα </vt:lpstr>
      <vt:lpstr>Μυοσκελετικά προβλήματα 1/6</vt:lpstr>
      <vt:lpstr>Μυοσκελετικά προβλήματα 2/6</vt:lpstr>
      <vt:lpstr>Μυοσκελετικά προβλήματα 3/6</vt:lpstr>
      <vt:lpstr>Μυοσκελετικά προβλήματα 4/6</vt:lpstr>
      <vt:lpstr> Μυοσκελετικά προβλήματα 5/6 </vt:lpstr>
      <vt:lpstr>Μυοσκελετικά προβλήματα 6/6</vt:lpstr>
      <vt:lpstr>Νευρολογικά προβλήματα </vt:lpstr>
      <vt:lpstr>Νευρολογικά προβλήματα 1/7</vt:lpstr>
      <vt:lpstr>Νευρολογικά προβλήματα 2/7</vt:lpstr>
      <vt:lpstr>Νευρολογικά προβλήματα  3/7</vt:lpstr>
      <vt:lpstr>Νευρολογικά προβλήματα 4/7</vt:lpstr>
      <vt:lpstr>Νευρολογικά προβλήματα 5/7</vt:lpstr>
      <vt:lpstr>Νευρολογικά προβλήματα 6/7</vt:lpstr>
      <vt:lpstr>Νευρολογικά προβλήματα 7/7</vt:lpstr>
      <vt:lpstr>Ημιπληγική βάδιση</vt:lpstr>
      <vt:lpstr>IV. Βοηθήματα Βάδισης</vt:lpstr>
      <vt:lpstr>Χρήση, Στόχος </vt:lpstr>
      <vt:lpstr>Χρήση, Σκοπός</vt:lpstr>
      <vt:lpstr>Τύποι βοηθημάτων βάδισης</vt:lpstr>
      <vt:lpstr>Βακτηρίες</vt:lpstr>
      <vt:lpstr>Διαχείριση Βακτηρίας</vt:lpstr>
      <vt:lpstr>Απλές Βακτηρίες 1/2</vt:lpstr>
      <vt:lpstr>Απλές  Βακτηρίες 2/2</vt:lpstr>
      <vt:lpstr>Μασχαλιαίες Βακτηρίες</vt:lpstr>
      <vt:lpstr>Βακτηρίες Μασχαλιαίες - Αγκώνα</vt:lpstr>
      <vt:lpstr>Βακτηρίες Αγκώνα 1/2</vt:lpstr>
      <vt:lpstr>Βακτηρίες Αγκώνα 2/2</vt:lpstr>
      <vt:lpstr>Περιπατητήρες 1/3</vt:lpstr>
      <vt:lpstr>Περιπατητήρες 2/3</vt:lpstr>
      <vt:lpstr>Περιπατητήρες 3/3</vt:lpstr>
      <vt:lpstr>Βάδιση με βοήθημα</vt:lpstr>
      <vt:lpstr>Μηχανοκίνητα βοηθήματα 1/2</vt:lpstr>
      <vt:lpstr>  Μηχανοκίνητα βοηθήματα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Βιολογική Μηχανική   Εργονομία (Θ)</dc:title>
  <dc:creator>opencourses@teiath.gr</dc:creator>
  <cp:lastModifiedBy>fkaram2</cp:lastModifiedBy>
  <cp:revision>19</cp:revision>
  <dcterms:created xsi:type="dcterms:W3CDTF">2015-03-11T10:00:28Z</dcterms:created>
  <dcterms:modified xsi:type="dcterms:W3CDTF">2015-06-02T08:51:11Z</dcterms:modified>
</cp:coreProperties>
</file>