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6EC22B85-D3CB-4FCE-B364-B1FB25F5EE49}" type="datetimeFigureOut">
              <a:rPr lang="el-GR" smtClean="0"/>
              <a:pPr/>
              <a:t>8/12/2020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9AAE919-0825-40A9-94D1-D97EA5F8DC18}"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6EC22B85-D3CB-4FCE-B364-B1FB25F5EE49}" type="datetimeFigureOut">
              <a:rPr lang="el-GR" smtClean="0"/>
              <a:pPr/>
              <a:t>8/12/2020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9AAE919-0825-40A9-94D1-D97EA5F8DC18}"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6EC22B85-D3CB-4FCE-B364-B1FB25F5EE49}" type="datetimeFigureOut">
              <a:rPr lang="el-GR" smtClean="0"/>
              <a:pPr/>
              <a:t>8/12/2020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9AAE919-0825-40A9-94D1-D97EA5F8DC18}" type="slidenum">
              <a:rPr lang="el-GR" smtClean="0"/>
              <a:pPr/>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marL="11132">
              <a:lnSpc>
                <a:spcPct val="100000"/>
              </a:lnSpc>
              <a:spcBef>
                <a:spcPts val="92"/>
              </a:spcBef>
              <a:defRPr sz="1100" b="0" i="0">
                <a:solidFill>
                  <a:srgbClr val="595959"/>
                </a:solidFill>
                <a:latin typeface="Verdana"/>
                <a:cs typeface="Verdana"/>
              </a:defRPr>
            </a:lvl1pPr>
          </a:lstStyle>
          <a:p>
            <a:r>
              <a:rPr lang="el-GR" spc="-131" dirty="0" smtClean="0"/>
              <a:t>ΙΕΚ</a:t>
            </a:r>
            <a:r>
              <a:rPr lang="el-GR" spc="-100" dirty="0" smtClean="0"/>
              <a:t> </a:t>
            </a:r>
            <a:r>
              <a:rPr lang="el-GR" spc="-79" dirty="0" smtClean="0"/>
              <a:t>ΙΕΡΑΠΕΤΡΑΣ</a:t>
            </a:r>
          </a:p>
          <a:p>
            <a:pPr marR="4453"/>
            <a:r>
              <a:rPr lang="el-GR" spc="-96" dirty="0" smtClean="0"/>
              <a:t>ΕΙΔΙΚΟΣ </a:t>
            </a:r>
            <a:r>
              <a:rPr lang="el-GR" spc="-4" dirty="0" smtClean="0"/>
              <a:t>ΜΗΧΑΝΟΓΡΑΦΗΜΕΝΟΥ</a:t>
            </a:r>
            <a:r>
              <a:rPr lang="el-GR" spc="-105" dirty="0" smtClean="0"/>
              <a:t> </a:t>
            </a:r>
            <a:r>
              <a:rPr lang="el-GR" spc="-79" dirty="0" smtClean="0"/>
              <a:t>ΛΟΓΙΣΤΗΡΙΟΥ  </a:t>
            </a:r>
            <a:r>
              <a:rPr lang="el-GR" spc="-136" dirty="0" smtClean="0"/>
              <a:t>ΕΙΣΗΓΗΤΗΣ </a:t>
            </a:r>
            <a:r>
              <a:rPr lang="el-GR" spc="-75" dirty="0" smtClean="0"/>
              <a:t>ΛΥΡΑΤΖΑΚΗΣ</a:t>
            </a:r>
            <a:r>
              <a:rPr lang="el-GR" spc="-4" dirty="0" smtClean="0"/>
              <a:t> </a:t>
            </a:r>
            <a:r>
              <a:rPr lang="el-GR" spc="9" dirty="0" smtClean="0"/>
              <a:t>ΕΜΜΑΝΟΥΗΛ</a:t>
            </a:r>
            <a:endParaRPr lang="el-GR" spc="9"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12/8/2020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6EC22B85-D3CB-4FCE-B364-B1FB25F5EE49}" type="datetimeFigureOut">
              <a:rPr lang="el-GR" smtClean="0"/>
              <a:pPr/>
              <a:t>8/12/2020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9AAE919-0825-40A9-94D1-D97EA5F8DC18}"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6EC22B85-D3CB-4FCE-B364-B1FB25F5EE49}" type="datetimeFigureOut">
              <a:rPr lang="el-GR" smtClean="0"/>
              <a:pPr/>
              <a:t>8/12/2020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9AAE919-0825-40A9-94D1-D97EA5F8DC18}"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6EC22B85-D3CB-4FCE-B364-B1FB25F5EE49}" type="datetimeFigureOut">
              <a:rPr lang="el-GR" smtClean="0"/>
              <a:pPr/>
              <a:t>8/12/2020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9AAE919-0825-40A9-94D1-D97EA5F8DC18}"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6EC22B85-D3CB-4FCE-B364-B1FB25F5EE49}" type="datetimeFigureOut">
              <a:rPr lang="el-GR" smtClean="0"/>
              <a:pPr/>
              <a:t>8/12/2020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29AAE919-0825-40A9-94D1-D97EA5F8DC18}"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6EC22B85-D3CB-4FCE-B364-B1FB25F5EE49}" type="datetimeFigureOut">
              <a:rPr lang="el-GR" smtClean="0"/>
              <a:pPr/>
              <a:t>8/12/2020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29AAE919-0825-40A9-94D1-D97EA5F8DC18}"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6EC22B85-D3CB-4FCE-B364-B1FB25F5EE49}" type="datetimeFigureOut">
              <a:rPr lang="el-GR" smtClean="0"/>
              <a:pPr/>
              <a:t>8/12/2020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29AAE919-0825-40A9-94D1-D97EA5F8DC18}"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6EC22B85-D3CB-4FCE-B364-B1FB25F5EE49}" type="datetimeFigureOut">
              <a:rPr lang="el-GR" smtClean="0"/>
              <a:pPr/>
              <a:t>8/12/2020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9AAE919-0825-40A9-94D1-D97EA5F8DC18}"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6EC22B85-D3CB-4FCE-B364-B1FB25F5EE49}" type="datetimeFigureOut">
              <a:rPr lang="el-GR" smtClean="0"/>
              <a:pPr/>
              <a:t>8/12/2020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9AAE919-0825-40A9-94D1-D97EA5F8DC18}"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C22B85-D3CB-4FCE-B364-B1FB25F5EE49}" type="datetimeFigureOut">
              <a:rPr lang="el-GR" smtClean="0"/>
              <a:pPr/>
              <a:t>8/12/2020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AAE919-0825-40A9-94D1-D97EA5F8DC18}"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image" Target="../media/image7.png"/><Relationship Id="rId7" Type="http://schemas.openxmlformats.org/officeDocument/2006/relationships/image" Target="../media/image11.jpe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9.jpeg"/><Relationship Id="rId10" Type="http://schemas.openxmlformats.org/officeDocument/2006/relationships/image" Target="../media/image5.jpeg"/><Relationship Id="rId4" Type="http://schemas.openxmlformats.org/officeDocument/2006/relationships/image" Target="../media/image8.png"/><Relationship Id="rId9" Type="http://schemas.openxmlformats.org/officeDocument/2006/relationships/image" Target="../media/image13.jpeg"/></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827584" y="2780928"/>
            <a:ext cx="7772400" cy="1470025"/>
          </a:xfrm>
        </p:spPr>
        <p:txBody>
          <a:bodyPr>
            <a:normAutofit fontScale="90000"/>
          </a:bodyPr>
          <a:lstStyle/>
          <a:p>
            <a:r>
              <a:rPr lang="el-GR" b="1" spc="-4" dirty="0" smtClean="0">
                <a:latin typeface="Times New Roman"/>
                <a:cs typeface="Times New Roman"/>
              </a:rPr>
              <a:t>ΠΕΡΙΟΡΙΣΜΟΙ </a:t>
            </a:r>
            <a:r>
              <a:rPr lang="el-GR" b="1" spc="-26" dirty="0" smtClean="0">
                <a:latin typeface="Times New Roman"/>
                <a:cs typeface="Times New Roman"/>
              </a:rPr>
              <a:t>ΤΟΥ</a:t>
            </a:r>
            <a:r>
              <a:rPr lang="el-GR" b="1" spc="-39" dirty="0" smtClean="0">
                <a:latin typeface="Times New Roman"/>
                <a:cs typeface="Times New Roman"/>
              </a:rPr>
              <a:t> </a:t>
            </a:r>
            <a:r>
              <a:rPr lang="el-GR" b="1" spc="-9" dirty="0" smtClean="0">
                <a:latin typeface="Times New Roman"/>
                <a:cs typeface="Times New Roman"/>
              </a:rPr>
              <a:t>ΕΜΠΟΡΙΟΥ</a:t>
            </a:r>
            <a:r>
              <a:rPr lang="el-GR" dirty="0" smtClean="0">
                <a:latin typeface="Times New Roman"/>
                <a:cs typeface="Times New Roman"/>
              </a:rPr>
              <a:t/>
            </a:r>
            <a:br>
              <a:rPr lang="el-GR" dirty="0" smtClean="0">
                <a:latin typeface="Times New Roman"/>
                <a:cs typeface="Times New Roman"/>
              </a:rPr>
            </a:br>
            <a:endParaRPr lang="el-GR" dirty="0"/>
          </a:p>
        </p:txBody>
      </p:sp>
      <p:grpSp>
        <p:nvGrpSpPr>
          <p:cNvPr id="3" name="object 3"/>
          <p:cNvGrpSpPr/>
          <p:nvPr/>
        </p:nvGrpSpPr>
        <p:grpSpPr>
          <a:xfrm>
            <a:off x="251520" y="332656"/>
            <a:ext cx="2593334" cy="2009607"/>
            <a:chOff x="772668" y="350520"/>
            <a:chExt cx="3032760" cy="2216150"/>
          </a:xfrm>
        </p:grpSpPr>
        <p:sp>
          <p:nvSpPr>
            <p:cNvPr id="4" name="object 4"/>
            <p:cNvSpPr/>
            <p:nvPr/>
          </p:nvSpPr>
          <p:spPr>
            <a:xfrm>
              <a:off x="772668" y="350520"/>
              <a:ext cx="3026664" cy="2211324"/>
            </a:xfrm>
            <a:prstGeom prst="rect">
              <a:avLst/>
            </a:prstGeom>
            <a:blipFill>
              <a:blip r:embed="rId2" cstate="print"/>
              <a:stretch>
                <a:fillRect/>
              </a:stretch>
            </a:blipFill>
          </p:spPr>
          <p:txBody>
            <a:bodyPr wrap="square" lIns="0" tIns="0" rIns="0" bIns="0" rtlCol="0"/>
            <a:lstStyle/>
            <a:p>
              <a:endParaRPr/>
            </a:p>
          </p:txBody>
        </p:sp>
        <p:sp>
          <p:nvSpPr>
            <p:cNvPr id="5" name="object 5"/>
            <p:cNvSpPr/>
            <p:nvPr/>
          </p:nvSpPr>
          <p:spPr>
            <a:xfrm>
              <a:off x="772668" y="350520"/>
              <a:ext cx="3032760" cy="2215896"/>
            </a:xfrm>
            <a:prstGeom prst="rect">
              <a:avLst/>
            </a:prstGeom>
            <a:blipFill>
              <a:blip r:embed="rId3" cstate="print"/>
              <a:stretch>
                <a:fillRect/>
              </a:stretch>
            </a:blipFill>
          </p:spPr>
          <p:txBody>
            <a:bodyPr wrap="square" lIns="0" tIns="0" rIns="0" bIns="0" rtlCol="0"/>
            <a:lstStyle/>
            <a:p>
              <a:endParaRPr/>
            </a:p>
          </p:txBody>
        </p:sp>
        <p:sp>
          <p:nvSpPr>
            <p:cNvPr id="6" name="object 6"/>
            <p:cNvSpPr/>
            <p:nvPr/>
          </p:nvSpPr>
          <p:spPr>
            <a:xfrm>
              <a:off x="772668" y="350520"/>
              <a:ext cx="3032760" cy="2216150"/>
            </a:xfrm>
            <a:custGeom>
              <a:avLst/>
              <a:gdLst/>
              <a:ahLst/>
              <a:cxnLst/>
              <a:rect l="l" t="t" r="r" b="b"/>
              <a:pathLst>
                <a:path w="3032760" h="2216150">
                  <a:moveTo>
                    <a:pt x="3023616" y="2205228"/>
                  </a:moveTo>
                  <a:lnTo>
                    <a:pt x="0" y="2205228"/>
                  </a:lnTo>
                  <a:lnTo>
                    <a:pt x="0" y="2215896"/>
                  </a:lnTo>
                  <a:lnTo>
                    <a:pt x="3031235" y="2215896"/>
                  </a:lnTo>
                  <a:lnTo>
                    <a:pt x="3032760" y="2212848"/>
                  </a:lnTo>
                  <a:lnTo>
                    <a:pt x="3032760" y="2209800"/>
                  </a:lnTo>
                  <a:lnTo>
                    <a:pt x="3023616" y="2209800"/>
                  </a:lnTo>
                  <a:lnTo>
                    <a:pt x="3023616" y="2205228"/>
                  </a:lnTo>
                  <a:close/>
                </a:path>
                <a:path w="3032760" h="2216150">
                  <a:moveTo>
                    <a:pt x="3032760" y="0"/>
                  </a:moveTo>
                  <a:lnTo>
                    <a:pt x="3023616" y="0"/>
                  </a:lnTo>
                  <a:lnTo>
                    <a:pt x="3023616" y="2209800"/>
                  </a:lnTo>
                  <a:lnTo>
                    <a:pt x="3028187" y="2205228"/>
                  </a:lnTo>
                  <a:lnTo>
                    <a:pt x="3032760" y="2205228"/>
                  </a:lnTo>
                  <a:lnTo>
                    <a:pt x="3032760" y="0"/>
                  </a:lnTo>
                  <a:close/>
                </a:path>
                <a:path w="3032760" h="2216150">
                  <a:moveTo>
                    <a:pt x="3032760" y="2205228"/>
                  </a:moveTo>
                  <a:lnTo>
                    <a:pt x="3028187" y="2205228"/>
                  </a:lnTo>
                  <a:lnTo>
                    <a:pt x="3023616" y="2209800"/>
                  </a:lnTo>
                  <a:lnTo>
                    <a:pt x="3032760" y="2209800"/>
                  </a:lnTo>
                  <a:lnTo>
                    <a:pt x="3032760" y="2205228"/>
                  </a:lnTo>
                  <a:close/>
                </a:path>
              </a:pathLst>
            </a:custGeom>
            <a:solidFill>
              <a:srgbClr val="5B72B1"/>
            </a:solidFill>
          </p:spPr>
          <p:txBody>
            <a:bodyPr wrap="square" lIns="0" tIns="0" rIns="0" bIns="0" rtlCol="0"/>
            <a:lstStyle/>
            <a:p>
              <a:endParaRPr/>
            </a:p>
          </p:txBody>
        </p:sp>
      </p:grpSp>
      <p:sp>
        <p:nvSpPr>
          <p:cNvPr id="7" name="object 7"/>
          <p:cNvSpPr/>
          <p:nvPr/>
        </p:nvSpPr>
        <p:spPr>
          <a:xfrm>
            <a:off x="6726936" y="5314188"/>
            <a:ext cx="2417064" cy="1543812"/>
          </a:xfrm>
          <a:prstGeom prst="rect">
            <a:avLst/>
          </a:prstGeom>
          <a:blipFill>
            <a:blip r:embed="rId4" cstate="print"/>
            <a:stretch>
              <a:fillRect/>
            </a:stretch>
          </a:blipFill>
        </p:spPr>
        <p:txBody>
          <a:bodyPr wrap="square" lIns="0" tIns="0" rIns="0" bIns="0" rtlCol="0"/>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29176" y="363456"/>
            <a:ext cx="7645340" cy="6059050"/>
          </a:xfrm>
          <a:prstGeom prst="rect">
            <a:avLst/>
          </a:prstGeom>
        </p:spPr>
        <p:txBody>
          <a:bodyPr vert="horz" wrap="square" lIns="0" tIns="11132" rIns="0" bIns="0" rtlCol="0">
            <a:spAutoFit/>
          </a:bodyPr>
          <a:lstStyle/>
          <a:p>
            <a:pPr marL="55658" algn="ctr">
              <a:spcBef>
                <a:spcPts val="88"/>
              </a:spcBef>
            </a:pPr>
            <a:r>
              <a:rPr sz="1600" b="1" spc="-4" dirty="0">
                <a:latin typeface="Times New Roman"/>
                <a:cs typeface="Times New Roman"/>
              </a:rPr>
              <a:t>ΠΕΡΙΟΡΙΣΜΟΙ </a:t>
            </a:r>
            <a:r>
              <a:rPr sz="1600" b="1" spc="-26" dirty="0">
                <a:latin typeface="Times New Roman"/>
                <a:cs typeface="Times New Roman"/>
              </a:rPr>
              <a:t>ΤΟΥ</a:t>
            </a:r>
            <a:r>
              <a:rPr sz="1600" b="1" spc="-39" dirty="0">
                <a:latin typeface="Times New Roman"/>
                <a:cs typeface="Times New Roman"/>
              </a:rPr>
              <a:t> </a:t>
            </a:r>
            <a:r>
              <a:rPr sz="1600" b="1" spc="-9" dirty="0">
                <a:latin typeface="Times New Roman"/>
                <a:cs typeface="Times New Roman"/>
              </a:rPr>
              <a:t>ΕΜΠΟΡΙΟΥ</a:t>
            </a:r>
            <a:endParaRPr sz="1600" dirty="0">
              <a:latin typeface="Times New Roman"/>
              <a:cs typeface="Times New Roman"/>
            </a:endParaRPr>
          </a:p>
          <a:p>
            <a:pPr marL="11132" marR="88496">
              <a:spcBef>
                <a:spcPts val="1223"/>
              </a:spcBef>
            </a:pPr>
            <a:r>
              <a:rPr sz="1600" spc="-4" dirty="0">
                <a:latin typeface="Times New Roman"/>
                <a:cs typeface="Times New Roman"/>
              </a:rPr>
              <a:t>H Γαλλική επανάσταση κατήργησε την τάξη των εμπόρων ως ένα κλειστό </a:t>
            </a:r>
            <a:r>
              <a:rPr sz="1600" spc="-9" dirty="0">
                <a:latin typeface="Times New Roman"/>
                <a:cs typeface="Times New Roman"/>
              </a:rPr>
              <a:t>επάγγελμα </a:t>
            </a:r>
            <a:r>
              <a:rPr sz="1600" spc="-4" dirty="0">
                <a:latin typeface="Times New Roman"/>
                <a:cs typeface="Times New Roman"/>
              </a:rPr>
              <a:t>και έδωσε  </a:t>
            </a:r>
            <a:r>
              <a:rPr sz="1600" spc="-9" dirty="0">
                <a:latin typeface="Times New Roman"/>
                <a:cs typeface="Times New Roman"/>
              </a:rPr>
              <a:t>απόλυτη </a:t>
            </a:r>
            <a:r>
              <a:rPr sz="1600" spc="-4" dirty="0">
                <a:latin typeface="Times New Roman"/>
                <a:cs typeface="Times New Roman"/>
              </a:rPr>
              <a:t>ελευθερία σε όλους τους ανθρώπους να </a:t>
            </a:r>
            <a:r>
              <a:rPr sz="1600" spc="-9" dirty="0">
                <a:latin typeface="Times New Roman"/>
                <a:cs typeface="Times New Roman"/>
              </a:rPr>
              <a:t>ασκούν </a:t>
            </a:r>
            <a:r>
              <a:rPr sz="1600" spc="-4" dirty="0">
                <a:latin typeface="Times New Roman"/>
                <a:cs typeface="Times New Roman"/>
              </a:rPr>
              <a:t>το </a:t>
            </a:r>
            <a:r>
              <a:rPr sz="1600" spc="-9" dirty="0">
                <a:latin typeface="Times New Roman"/>
                <a:cs typeface="Times New Roman"/>
              </a:rPr>
              <a:t>επάγγελμα </a:t>
            </a:r>
            <a:r>
              <a:rPr sz="1600" spc="-4" dirty="0">
                <a:latin typeface="Times New Roman"/>
                <a:cs typeface="Times New Roman"/>
              </a:rPr>
              <a:t>του εμπόρου. H αρχή  αυτή ισχύει και σήμερα με ορισμένες απαγορεύσεις, περιορισμούς και ασυμβίβαστα για λόγους  </a:t>
            </a:r>
            <a:r>
              <a:rPr sz="1600" spc="-9" dirty="0">
                <a:latin typeface="Times New Roman"/>
                <a:cs typeface="Times New Roman"/>
              </a:rPr>
              <a:t>γενικότερα κοινωνικού </a:t>
            </a:r>
            <a:r>
              <a:rPr sz="1600" spc="-4" dirty="0">
                <a:latin typeface="Times New Roman"/>
                <a:cs typeface="Times New Roman"/>
              </a:rPr>
              <a:t>συμφέροντος και σκοπιμότητας. Oι περιορισμοί αυτοί είναι  </a:t>
            </a:r>
            <a:r>
              <a:rPr sz="1600" spc="-9" dirty="0">
                <a:latin typeface="Times New Roman"/>
                <a:cs typeface="Times New Roman"/>
              </a:rPr>
              <a:t>αντικειμενικοί </a:t>
            </a:r>
            <a:r>
              <a:rPr sz="1600" spc="-4" dirty="0">
                <a:latin typeface="Times New Roman"/>
                <a:cs typeface="Times New Roman"/>
              </a:rPr>
              <a:t>(αφορούν το σύνολο των απασχολουμένων στο εμπόριο) και υποκειμενικοί  (αφορά ειδικά ορισμένα</a:t>
            </a:r>
            <a:r>
              <a:rPr sz="1600" spc="-31" dirty="0">
                <a:latin typeface="Times New Roman"/>
                <a:cs typeface="Times New Roman"/>
              </a:rPr>
              <a:t> </a:t>
            </a:r>
            <a:r>
              <a:rPr sz="1600" spc="-4" dirty="0">
                <a:latin typeface="Times New Roman"/>
                <a:cs typeface="Times New Roman"/>
              </a:rPr>
              <a:t>πρόσωπα).</a:t>
            </a:r>
            <a:endParaRPr sz="1600" dirty="0">
              <a:latin typeface="Times New Roman"/>
              <a:cs typeface="Times New Roman"/>
            </a:endParaRPr>
          </a:p>
          <a:p>
            <a:pPr marL="11132">
              <a:spcBef>
                <a:spcPts val="377"/>
              </a:spcBef>
            </a:pPr>
            <a:r>
              <a:rPr sz="1600" u="sng" spc="-4" dirty="0">
                <a:uFill>
                  <a:solidFill>
                    <a:srgbClr val="000000"/>
                  </a:solidFill>
                </a:uFill>
                <a:latin typeface="Times New Roman"/>
                <a:cs typeface="Times New Roman"/>
              </a:rPr>
              <a:t>A. </a:t>
            </a:r>
            <a:r>
              <a:rPr sz="1600" u="sng" spc="-9" dirty="0">
                <a:uFill>
                  <a:solidFill>
                    <a:srgbClr val="000000"/>
                  </a:solidFill>
                </a:uFill>
                <a:latin typeface="Times New Roman"/>
                <a:cs typeface="Times New Roman"/>
              </a:rPr>
              <a:t>Aντικειμενικοί</a:t>
            </a:r>
            <a:r>
              <a:rPr sz="1600" u="sng" spc="-75" dirty="0">
                <a:uFill>
                  <a:solidFill>
                    <a:srgbClr val="000000"/>
                  </a:solidFill>
                </a:uFill>
                <a:latin typeface="Times New Roman"/>
                <a:cs typeface="Times New Roman"/>
              </a:rPr>
              <a:t> </a:t>
            </a:r>
            <a:r>
              <a:rPr sz="1600" u="sng" spc="-4" dirty="0">
                <a:uFill>
                  <a:solidFill>
                    <a:srgbClr val="000000"/>
                  </a:solidFill>
                </a:uFill>
                <a:latin typeface="Times New Roman"/>
                <a:cs typeface="Times New Roman"/>
              </a:rPr>
              <a:t>περιορισμοί</a:t>
            </a:r>
            <a:endParaRPr sz="1600" dirty="0">
              <a:latin typeface="Times New Roman"/>
              <a:cs typeface="Times New Roman"/>
            </a:endParaRPr>
          </a:p>
          <a:p>
            <a:pPr marL="11132" marR="721324">
              <a:spcBef>
                <a:spcPts val="377"/>
              </a:spcBef>
            </a:pPr>
            <a:r>
              <a:rPr sz="1600" spc="-4" dirty="0">
                <a:latin typeface="Times New Roman"/>
                <a:cs typeface="Times New Roman"/>
              </a:rPr>
              <a:t>Aυτοί διακρίνονται στις </a:t>
            </a:r>
            <a:r>
              <a:rPr sz="1600" spc="-9" dirty="0">
                <a:latin typeface="Times New Roman"/>
                <a:cs typeface="Times New Roman"/>
              </a:rPr>
              <a:t>γενικές </a:t>
            </a:r>
            <a:r>
              <a:rPr sz="1600" spc="-4" dirty="0">
                <a:latin typeface="Times New Roman"/>
                <a:cs typeface="Times New Roman"/>
              </a:rPr>
              <a:t>απαγορεύσεις γιατί </a:t>
            </a:r>
            <a:r>
              <a:rPr sz="1600" dirty="0">
                <a:latin typeface="Times New Roman"/>
                <a:cs typeface="Times New Roman"/>
              </a:rPr>
              <a:t>οι </a:t>
            </a:r>
            <a:r>
              <a:rPr sz="1600" spc="-4" dirty="0">
                <a:latin typeface="Times New Roman"/>
                <a:cs typeface="Times New Roman"/>
              </a:rPr>
              <a:t>πράξεις είναι ποινικά </a:t>
            </a:r>
            <a:r>
              <a:rPr sz="1600" spc="-9" dirty="0">
                <a:latin typeface="Times New Roman"/>
                <a:cs typeface="Times New Roman"/>
              </a:rPr>
              <a:t>κολάσιμες  </a:t>
            </a:r>
            <a:r>
              <a:rPr sz="1600" spc="-4" dirty="0">
                <a:latin typeface="Times New Roman"/>
                <a:cs typeface="Times New Roman"/>
              </a:rPr>
              <a:t>(αδικήματα του </a:t>
            </a:r>
            <a:r>
              <a:rPr sz="1600" spc="-9" dirty="0">
                <a:latin typeface="Times New Roman"/>
                <a:cs typeface="Times New Roman"/>
              </a:rPr>
              <a:t>ποινικού </a:t>
            </a:r>
            <a:r>
              <a:rPr sz="1600" spc="-4" dirty="0">
                <a:latin typeface="Times New Roman"/>
                <a:cs typeface="Times New Roman"/>
              </a:rPr>
              <a:t>κώδικα) και σε εμπορικές δραστηριότητες που δεν μπορούν να  ασκηθούν από οποιονδήποτε, αλλά </a:t>
            </a:r>
            <a:r>
              <a:rPr sz="1600" spc="-9" dirty="0">
                <a:latin typeface="Times New Roman"/>
                <a:cs typeface="Times New Roman"/>
              </a:rPr>
              <a:t>ασκούνται </a:t>
            </a:r>
            <a:r>
              <a:rPr sz="1600" spc="-4" dirty="0">
                <a:latin typeface="Times New Roman"/>
                <a:cs typeface="Times New Roman"/>
              </a:rPr>
              <a:t>υπό ορισμένες προϋποθέσεις.</a:t>
            </a:r>
            <a:endParaRPr sz="1600" dirty="0">
              <a:latin typeface="Times New Roman"/>
              <a:cs typeface="Times New Roman"/>
            </a:endParaRPr>
          </a:p>
          <a:p>
            <a:pPr marL="11132" marR="4453">
              <a:spcBef>
                <a:spcPts val="380"/>
              </a:spcBef>
              <a:buAutoNum type="arabicPeriod"/>
              <a:tabLst>
                <a:tab pos="211499" algn="l"/>
              </a:tabLst>
            </a:pPr>
            <a:r>
              <a:rPr sz="1600" spc="-4" dirty="0">
                <a:latin typeface="Times New Roman"/>
                <a:cs typeface="Times New Roman"/>
              </a:rPr>
              <a:t>Γενικές απαγορεύσεις: Σύμφωνα με αυτές απαγορεύονται: το δουλεμπόριο, η σωματεμπορία,  η εμπορία ναρκωτικών ουσιών, το λαθρεμπόριο, η εμπορία άσεμνων δημοσιευμάτων, το εμπόριο  νοθευμένων τροφίμων, εκρηκτικών υλών, δηλητηριωδών ουσιών, προϊόντων εγκλήματος,  πραγμάτων </a:t>
            </a:r>
            <a:r>
              <a:rPr sz="1600" spc="-9" dirty="0">
                <a:latin typeface="Times New Roman"/>
                <a:cs typeface="Times New Roman"/>
              </a:rPr>
              <a:t>αρχαιολογικής </a:t>
            </a:r>
            <a:r>
              <a:rPr sz="1600" spc="-4" dirty="0">
                <a:latin typeface="Times New Roman"/>
                <a:cs typeface="Times New Roman"/>
              </a:rPr>
              <a:t>σημασίας.</a:t>
            </a:r>
            <a:endParaRPr sz="1600" dirty="0">
              <a:latin typeface="Times New Roman"/>
              <a:cs typeface="Times New Roman"/>
            </a:endParaRPr>
          </a:p>
          <a:p>
            <a:pPr marL="11132" marR="13358">
              <a:spcBef>
                <a:spcPts val="377"/>
              </a:spcBef>
              <a:buAutoNum type="arabicPeriod"/>
              <a:tabLst>
                <a:tab pos="211499" algn="l"/>
              </a:tabLst>
            </a:pPr>
            <a:r>
              <a:rPr sz="1600" spc="-4" dirty="0">
                <a:latin typeface="Times New Roman"/>
                <a:cs typeface="Times New Roman"/>
              </a:rPr>
              <a:t>Eμπόριο που επιτρέπεται υπό </a:t>
            </a:r>
            <a:r>
              <a:rPr sz="1600" dirty="0">
                <a:latin typeface="Times New Roman"/>
                <a:cs typeface="Times New Roman"/>
              </a:rPr>
              <a:t>προϋποθέσεις: </a:t>
            </a:r>
            <a:r>
              <a:rPr sz="1600" spc="-22" dirty="0">
                <a:latin typeface="Times New Roman"/>
                <a:cs typeface="Times New Roman"/>
              </a:rPr>
              <a:t>Για </a:t>
            </a:r>
            <a:r>
              <a:rPr sz="1600" spc="-4" dirty="0">
                <a:latin typeface="Times New Roman"/>
                <a:cs typeface="Times New Roman"/>
              </a:rPr>
              <a:t>την άσκηση </a:t>
            </a:r>
            <a:r>
              <a:rPr sz="1600" spc="-13" dirty="0">
                <a:latin typeface="Times New Roman"/>
                <a:cs typeface="Times New Roman"/>
              </a:rPr>
              <a:t>τραπεζικής </a:t>
            </a:r>
            <a:r>
              <a:rPr sz="1600" spc="-4" dirty="0">
                <a:latin typeface="Times New Roman"/>
                <a:cs typeface="Times New Roman"/>
              </a:rPr>
              <a:t>δραστηριότητας, του  επαγγέλματος του φαρμακοποιού, του επαγγέλματος του </a:t>
            </a:r>
            <a:r>
              <a:rPr sz="1600" spc="-9" dirty="0">
                <a:latin typeface="Times New Roman"/>
                <a:cs typeface="Times New Roman"/>
              </a:rPr>
              <a:t>εμπορικού </a:t>
            </a:r>
            <a:r>
              <a:rPr sz="1600" spc="-4" dirty="0">
                <a:latin typeface="Times New Roman"/>
                <a:cs typeface="Times New Roman"/>
              </a:rPr>
              <a:t>αντιπροσώπου, του  επαγγέλματος του μεσίτη αστικών συμβάσεων, του επαγγέλματος του </a:t>
            </a:r>
            <a:r>
              <a:rPr sz="1600" spc="-13" dirty="0">
                <a:latin typeface="Times New Roman"/>
                <a:cs typeface="Times New Roman"/>
              </a:rPr>
              <a:t>εξαγωγέα, </a:t>
            </a:r>
            <a:r>
              <a:rPr sz="1600" spc="-4" dirty="0">
                <a:latin typeface="Times New Roman"/>
                <a:cs typeface="Times New Roman"/>
              </a:rPr>
              <a:t>για την  σύσταση και λειτουργία ασφαλιστικής επιχείρησης, χρηματιστηριακών επιχειρήσεων,  τουριστικών γραφείων, για την ίδρυση και λειτουργία </a:t>
            </a:r>
            <a:r>
              <a:rPr sz="1600" spc="-9" dirty="0">
                <a:latin typeface="Times New Roman"/>
                <a:cs typeface="Times New Roman"/>
              </a:rPr>
              <a:t>βιομηχανικών </a:t>
            </a:r>
            <a:r>
              <a:rPr sz="1600" spc="-4" dirty="0">
                <a:latin typeface="Times New Roman"/>
                <a:cs typeface="Times New Roman"/>
              </a:rPr>
              <a:t>επιχειρήσεων </a:t>
            </a:r>
            <a:r>
              <a:rPr sz="1600" dirty="0">
                <a:latin typeface="Times New Roman"/>
                <a:cs typeface="Times New Roman"/>
              </a:rPr>
              <a:t>κ.λπ. </a:t>
            </a:r>
            <a:r>
              <a:rPr sz="1600" spc="-22" dirty="0">
                <a:latin typeface="Times New Roman"/>
                <a:cs typeface="Times New Roman"/>
              </a:rPr>
              <a:t>Για </a:t>
            </a:r>
            <a:r>
              <a:rPr sz="1600" spc="-4" dirty="0">
                <a:latin typeface="Times New Roman"/>
                <a:cs typeface="Times New Roman"/>
              </a:rPr>
              <a:t>όλες  τις παραπάνω δραστηριότητες απαιτείται άδεια λειτουργίας από τις αντίστοιχες</a:t>
            </a:r>
            <a:r>
              <a:rPr sz="1600" spc="31" dirty="0">
                <a:latin typeface="Times New Roman"/>
                <a:cs typeface="Times New Roman"/>
              </a:rPr>
              <a:t> </a:t>
            </a:r>
            <a:r>
              <a:rPr sz="1600" spc="-4" dirty="0">
                <a:latin typeface="Times New Roman"/>
                <a:cs typeface="Times New Roman"/>
              </a:rPr>
              <a:t>υπηρεσίες.</a:t>
            </a:r>
            <a:endParaRPr sz="1600" dirty="0">
              <a:latin typeface="Times New Roman"/>
              <a:cs typeface="Times New Roman"/>
            </a:endParaRPr>
          </a:p>
        </p:txBody>
      </p:sp>
      <p:sp>
        <p:nvSpPr>
          <p:cNvPr id="3" name="object 3"/>
          <p:cNvSpPr/>
          <p:nvPr/>
        </p:nvSpPr>
        <p:spPr>
          <a:xfrm>
            <a:off x="7768274" y="6065442"/>
            <a:ext cx="712840" cy="472632"/>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13794" y="332477"/>
            <a:ext cx="7447147" cy="5729151"/>
          </a:xfrm>
          <a:prstGeom prst="rect">
            <a:avLst/>
          </a:prstGeom>
        </p:spPr>
        <p:txBody>
          <a:bodyPr vert="horz" wrap="square" lIns="0" tIns="103523" rIns="0" bIns="0" rtlCol="0">
            <a:spAutoFit/>
          </a:bodyPr>
          <a:lstStyle/>
          <a:p>
            <a:pPr marR="240441" algn="ctr">
              <a:spcBef>
                <a:spcPts val="815"/>
              </a:spcBef>
            </a:pPr>
            <a:r>
              <a:rPr sz="1600" b="1" spc="-4" dirty="0">
                <a:latin typeface="Times New Roman"/>
                <a:cs typeface="Times New Roman"/>
              </a:rPr>
              <a:t>ΠΕΡΙΟΡΙΣΜΟΙ </a:t>
            </a:r>
            <a:r>
              <a:rPr sz="1600" b="1" spc="-26" dirty="0">
                <a:latin typeface="Times New Roman"/>
                <a:cs typeface="Times New Roman"/>
              </a:rPr>
              <a:t>ΤΟΥ</a:t>
            </a:r>
            <a:r>
              <a:rPr sz="1600" b="1" spc="-39" dirty="0">
                <a:latin typeface="Times New Roman"/>
                <a:cs typeface="Times New Roman"/>
              </a:rPr>
              <a:t> </a:t>
            </a:r>
            <a:r>
              <a:rPr sz="1600" b="1" spc="-9" dirty="0">
                <a:latin typeface="Times New Roman"/>
                <a:cs typeface="Times New Roman"/>
              </a:rPr>
              <a:t>ΕΜΠΟΡΙΟΥ</a:t>
            </a:r>
            <a:endParaRPr sz="1600" dirty="0">
              <a:latin typeface="Times New Roman"/>
              <a:cs typeface="Times New Roman"/>
            </a:endParaRPr>
          </a:p>
          <a:p>
            <a:pPr marL="11132">
              <a:spcBef>
                <a:spcPts val="727"/>
              </a:spcBef>
            </a:pPr>
            <a:r>
              <a:rPr sz="1600" spc="-4" dirty="0">
                <a:latin typeface="Times New Roman"/>
                <a:cs typeface="Times New Roman"/>
              </a:rPr>
              <a:t>B. Yποκειμενικοί περιορισμοί </a:t>
            </a:r>
            <a:r>
              <a:rPr sz="1600" dirty="0">
                <a:latin typeface="Times New Roman"/>
                <a:cs typeface="Times New Roman"/>
              </a:rPr>
              <a:t>οι </a:t>
            </a:r>
            <a:r>
              <a:rPr sz="1600" spc="-4" dirty="0">
                <a:latin typeface="Times New Roman"/>
                <a:cs typeface="Times New Roman"/>
              </a:rPr>
              <a:t>οποίοι</a:t>
            </a:r>
            <a:r>
              <a:rPr sz="1600" spc="-31" dirty="0">
                <a:latin typeface="Times New Roman"/>
                <a:cs typeface="Times New Roman"/>
              </a:rPr>
              <a:t> </a:t>
            </a:r>
            <a:r>
              <a:rPr sz="1600" spc="-4" dirty="0">
                <a:latin typeface="Times New Roman"/>
                <a:cs typeface="Times New Roman"/>
              </a:rPr>
              <a:t>αφορούν:</a:t>
            </a:r>
            <a:endParaRPr sz="1600" dirty="0">
              <a:latin typeface="Times New Roman"/>
              <a:cs typeface="Times New Roman"/>
            </a:endParaRPr>
          </a:p>
          <a:p>
            <a:pPr marL="11132" marR="707967">
              <a:spcBef>
                <a:spcPts val="380"/>
              </a:spcBef>
            </a:pPr>
            <a:r>
              <a:rPr sz="1600" spc="-4" dirty="0">
                <a:latin typeface="Times New Roman"/>
                <a:cs typeface="Times New Roman"/>
              </a:rPr>
              <a:t>α) </a:t>
            </a:r>
            <a:r>
              <a:rPr sz="1600" u="sng" spc="-4" dirty="0">
                <a:uFill>
                  <a:solidFill>
                    <a:srgbClr val="000000"/>
                  </a:solidFill>
                </a:uFill>
                <a:latin typeface="Times New Roman"/>
                <a:cs typeface="Times New Roman"/>
              </a:rPr>
              <a:t>Iκανότητα για την άσκηση της </a:t>
            </a:r>
            <a:r>
              <a:rPr sz="1600" u="sng" dirty="0">
                <a:uFill>
                  <a:solidFill>
                    <a:srgbClr val="000000"/>
                  </a:solidFill>
                </a:uFill>
                <a:latin typeface="Times New Roman"/>
                <a:cs typeface="Times New Roman"/>
              </a:rPr>
              <a:t>εμπορίας: </a:t>
            </a:r>
            <a:r>
              <a:rPr sz="1600" spc="-4" dirty="0">
                <a:latin typeface="Times New Roman"/>
                <a:cs typeface="Times New Roman"/>
              </a:rPr>
              <a:t>O έμπορος πρέπει να έχει δικαιοπρακτική  ικανότητα για την άσκηση της εμπορίας, </a:t>
            </a:r>
            <a:r>
              <a:rPr sz="1600" spc="-9" dirty="0">
                <a:latin typeface="Times New Roman"/>
                <a:cs typeface="Times New Roman"/>
              </a:rPr>
              <a:t>ειδικότερα </a:t>
            </a:r>
            <a:r>
              <a:rPr sz="1600" dirty="0">
                <a:latin typeface="Times New Roman"/>
                <a:cs typeface="Times New Roman"/>
              </a:rPr>
              <a:t>ο </a:t>
            </a:r>
            <a:r>
              <a:rPr sz="1600" spc="-4" dirty="0">
                <a:latin typeface="Times New Roman"/>
                <a:cs typeface="Times New Roman"/>
              </a:rPr>
              <a:t>έμπορος</a:t>
            </a:r>
            <a:r>
              <a:rPr sz="1600" spc="26" dirty="0">
                <a:latin typeface="Times New Roman"/>
                <a:cs typeface="Times New Roman"/>
              </a:rPr>
              <a:t> </a:t>
            </a:r>
            <a:r>
              <a:rPr sz="1600" spc="-4" dirty="0">
                <a:latin typeface="Times New Roman"/>
                <a:cs typeface="Times New Roman"/>
              </a:rPr>
              <a:t>πρέπει:</a:t>
            </a:r>
            <a:endParaRPr sz="1600" dirty="0">
              <a:latin typeface="Times New Roman"/>
              <a:cs typeface="Times New Roman"/>
            </a:endParaRPr>
          </a:p>
          <a:p>
            <a:pPr marL="311683" indent="-300552">
              <a:spcBef>
                <a:spcPts val="377"/>
              </a:spcBef>
              <a:buFont typeface="Wingdings"/>
              <a:buChar char=""/>
              <a:tabLst>
                <a:tab pos="311127" algn="l"/>
                <a:tab pos="311683" algn="l"/>
              </a:tabLst>
            </a:pPr>
            <a:r>
              <a:rPr sz="1600" spc="-4" dirty="0">
                <a:latin typeface="Times New Roman"/>
                <a:cs typeface="Times New Roman"/>
              </a:rPr>
              <a:t>Nα έχει νόμιμη</a:t>
            </a:r>
            <a:r>
              <a:rPr sz="1600" spc="-9" dirty="0">
                <a:latin typeface="Times New Roman"/>
                <a:cs typeface="Times New Roman"/>
              </a:rPr>
              <a:t> ηλικία.</a:t>
            </a:r>
            <a:endParaRPr sz="1600" dirty="0">
              <a:latin typeface="Times New Roman"/>
              <a:cs typeface="Times New Roman"/>
            </a:endParaRPr>
          </a:p>
          <a:p>
            <a:pPr marL="311683" indent="-300552">
              <a:spcBef>
                <a:spcPts val="380"/>
              </a:spcBef>
              <a:buFont typeface="Wingdings"/>
              <a:buChar char=""/>
              <a:tabLst>
                <a:tab pos="311127" algn="l"/>
                <a:tab pos="311683" algn="l"/>
              </a:tabLst>
            </a:pPr>
            <a:r>
              <a:rPr sz="1600" spc="-4" dirty="0">
                <a:latin typeface="Times New Roman"/>
                <a:cs typeface="Times New Roman"/>
              </a:rPr>
              <a:t>Nα μη βρίσκεται σε νόμιμη απαγόρευση, μετά από καταδίκη σε βαθμό</a:t>
            </a:r>
            <a:r>
              <a:rPr sz="1600" spc="22" dirty="0">
                <a:latin typeface="Times New Roman"/>
                <a:cs typeface="Times New Roman"/>
              </a:rPr>
              <a:t> </a:t>
            </a:r>
            <a:r>
              <a:rPr sz="1600" spc="-9" dirty="0">
                <a:latin typeface="Times New Roman"/>
                <a:cs typeface="Times New Roman"/>
              </a:rPr>
              <a:t>κακουργήματος.</a:t>
            </a:r>
            <a:endParaRPr sz="1600" dirty="0">
              <a:latin typeface="Times New Roman"/>
              <a:cs typeface="Times New Roman"/>
            </a:endParaRPr>
          </a:p>
          <a:p>
            <a:pPr marL="311127" marR="5009" indent="-300552">
              <a:spcBef>
                <a:spcPts val="377"/>
              </a:spcBef>
              <a:buFont typeface="Wingdings"/>
              <a:buChar char=""/>
              <a:tabLst>
                <a:tab pos="311127" algn="l"/>
                <a:tab pos="311683" algn="l"/>
              </a:tabLst>
            </a:pPr>
            <a:r>
              <a:rPr sz="1600" spc="-4" dirty="0">
                <a:latin typeface="Times New Roman"/>
                <a:cs typeface="Times New Roman"/>
              </a:rPr>
              <a:t>Nα μη βρίσκεται σε δικαστική απαγόρευση λόγω σωματικής πνευματικής ή διανοητικής  ασθένειας (εκ </a:t>
            </a:r>
            <a:r>
              <a:rPr sz="1600" spc="-9" dirty="0">
                <a:latin typeface="Times New Roman"/>
                <a:cs typeface="Times New Roman"/>
              </a:rPr>
              <a:t>γενετής </a:t>
            </a:r>
            <a:r>
              <a:rPr sz="1600" spc="-4" dirty="0">
                <a:latin typeface="Times New Roman"/>
                <a:cs typeface="Times New Roman"/>
              </a:rPr>
              <a:t>τυφλοί, </a:t>
            </a:r>
            <a:r>
              <a:rPr sz="1600" spc="-9" dirty="0">
                <a:latin typeface="Times New Roman"/>
                <a:cs typeface="Times New Roman"/>
              </a:rPr>
              <a:t>κουφοί, </a:t>
            </a:r>
            <a:r>
              <a:rPr sz="1600" spc="-4" dirty="0">
                <a:latin typeface="Times New Roman"/>
                <a:cs typeface="Times New Roman"/>
              </a:rPr>
              <a:t>παράφρονες, </a:t>
            </a:r>
            <a:r>
              <a:rPr sz="1600" spc="-9" dirty="0">
                <a:latin typeface="Times New Roman"/>
                <a:cs typeface="Times New Roman"/>
              </a:rPr>
              <a:t>πάσχοντες </a:t>
            </a:r>
            <a:r>
              <a:rPr sz="1600" spc="-4" dirty="0">
                <a:latin typeface="Times New Roman"/>
                <a:cs typeface="Times New Roman"/>
              </a:rPr>
              <a:t>από μανία, </a:t>
            </a:r>
            <a:r>
              <a:rPr sz="1600" dirty="0">
                <a:latin typeface="Times New Roman"/>
                <a:cs typeface="Times New Roman"/>
              </a:rPr>
              <a:t>οι </a:t>
            </a:r>
            <a:r>
              <a:rPr sz="1600" spc="-9" dirty="0">
                <a:latin typeface="Times New Roman"/>
                <a:cs typeface="Times New Roman"/>
              </a:rPr>
              <a:t>τοξικομανοίς,  </a:t>
            </a:r>
            <a:r>
              <a:rPr sz="1600" dirty="0">
                <a:latin typeface="Times New Roman"/>
                <a:cs typeface="Times New Roman"/>
              </a:rPr>
              <a:t>οι </a:t>
            </a:r>
            <a:r>
              <a:rPr sz="1600" spc="-13" dirty="0">
                <a:latin typeface="Times New Roman"/>
                <a:cs typeface="Times New Roman"/>
              </a:rPr>
              <a:t>αλκοολικοί </a:t>
            </a:r>
            <a:r>
              <a:rPr sz="1600" dirty="0">
                <a:latin typeface="Times New Roman"/>
                <a:cs typeface="Times New Roman"/>
              </a:rPr>
              <a:t>κλπ.)</a:t>
            </a:r>
          </a:p>
          <a:p>
            <a:pPr marL="311127" marR="56770" indent="-300552" algn="just">
              <a:spcBef>
                <a:spcPts val="377"/>
              </a:spcBef>
              <a:buFont typeface="Wingdings"/>
              <a:buChar char=""/>
              <a:tabLst>
                <a:tab pos="311683" algn="l"/>
              </a:tabLst>
            </a:pPr>
            <a:r>
              <a:rPr sz="1600" spc="-4" dirty="0">
                <a:latin typeface="Times New Roman"/>
                <a:cs typeface="Times New Roman"/>
              </a:rPr>
              <a:t>Oι πτωχεύσαντες έμποροι. Oι έμποροι που </a:t>
            </a:r>
            <a:r>
              <a:rPr sz="1600" spc="-9" dirty="0">
                <a:latin typeface="Times New Roman"/>
                <a:cs typeface="Times New Roman"/>
              </a:rPr>
              <a:t>έχουν </a:t>
            </a:r>
            <a:r>
              <a:rPr sz="1600" spc="-4" dirty="0">
                <a:latin typeface="Times New Roman"/>
                <a:cs typeface="Times New Roman"/>
              </a:rPr>
              <a:t>κυρηχθεί σε κατάσταση πτώχευσης είναι  ανίκανοι να εμπορεύονται διότι </a:t>
            </a:r>
            <a:r>
              <a:rPr sz="1600" spc="-9" dirty="0">
                <a:latin typeface="Times New Roman"/>
                <a:cs typeface="Times New Roman"/>
              </a:rPr>
              <a:t>έχουν χάσει </a:t>
            </a:r>
            <a:r>
              <a:rPr sz="1600" spc="-4" dirty="0">
                <a:latin typeface="Times New Roman"/>
                <a:cs typeface="Times New Roman"/>
              </a:rPr>
              <a:t>την εμπορική ιδιότητα την οποία μπορούν να  αποκτήσουν </a:t>
            </a:r>
            <a:r>
              <a:rPr sz="1600" spc="-18" dirty="0">
                <a:latin typeface="Times New Roman"/>
                <a:cs typeface="Times New Roman"/>
              </a:rPr>
              <a:t>ξανά </a:t>
            </a:r>
            <a:r>
              <a:rPr sz="1600" spc="-4" dirty="0">
                <a:latin typeface="Times New Roman"/>
                <a:cs typeface="Times New Roman"/>
              </a:rPr>
              <a:t>αν</a:t>
            </a:r>
            <a:r>
              <a:rPr sz="1600" spc="-18" dirty="0">
                <a:latin typeface="Times New Roman"/>
                <a:cs typeface="Times New Roman"/>
              </a:rPr>
              <a:t> </a:t>
            </a:r>
            <a:r>
              <a:rPr sz="1600" spc="-4" dirty="0">
                <a:latin typeface="Times New Roman"/>
                <a:cs typeface="Times New Roman"/>
              </a:rPr>
              <a:t>αποκατασταθούν</a:t>
            </a:r>
            <a:endParaRPr sz="1600" dirty="0">
              <a:latin typeface="Times New Roman"/>
              <a:cs typeface="Times New Roman"/>
            </a:endParaRPr>
          </a:p>
          <a:p>
            <a:pPr>
              <a:spcBef>
                <a:spcPts val="31"/>
              </a:spcBef>
            </a:pPr>
            <a:endParaRPr sz="2300" dirty="0">
              <a:latin typeface="Times New Roman"/>
              <a:cs typeface="Times New Roman"/>
            </a:endParaRPr>
          </a:p>
          <a:p>
            <a:pPr marL="11132" marR="4453"/>
            <a:r>
              <a:rPr sz="1600" spc="-4" dirty="0">
                <a:latin typeface="Times New Roman"/>
                <a:cs typeface="Times New Roman"/>
              </a:rPr>
              <a:t>β) </a:t>
            </a:r>
            <a:r>
              <a:rPr sz="1600" u="sng" spc="-4" dirty="0">
                <a:uFill>
                  <a:solidFill>
                    <a:srgbClr val="000000"/>
                  </a:solidFill>
                </a:uFill>
                <a:latin typeface="Times New Roman"/>
                <a:cs typeface="Times New Roman"/>
              </a:rPr>
              <a:t>τα επαγγέλματα που είναι ασυμβίβαστα με την εμπορική ιδιότητα </a:t>
            </a:r>
            <a:r>
              <a:rPr sz="1600" u="sng" spc="4" dirty="0">
                <a:uFill>
                  <a:solidFill>
                    <a:srgbClr val="000000"/>
                  </a:solidFill>
                </a:uFill>
                <a:latin typeface="Times New Roman"/>
                <a:cs typeface="Times New Roman"/>
              </a:rPr>
              <a:t>είναι: </a:t>
            </a:r>
            <a:r>
              <a:rPr sz="1600" spc="-4" dirty="0">
                <a:latin typeface="Times New Roman"/>
                <a:cs typeface="Times New Roman"/>
              </a:rPr>
              <a:t>Οι </a:t>
            </a:r>
            <a:r>
              <a:rPr sz="1600" spc="-9" dirty="0">
                <a:latin typeface="Times New Roman"/>
                <a:cs typeface="Times New Roman"/>
              </a:rPr>
              <a:t>κληρικοί </a:t>
            </a:r>
            <a:r>
              <a:rPr sz="1600" spc="-4" dirty="0">
                <a:latin typeface="Times New Roman"/>
                <a:cs typeface="Times New Roman"/>
              </a:rPr>
              <a:t>βάση  των εκκλησιαστικών κανόνων, </a:t>
            </a:r>
            <a:r>
              <a:rPr sz="1600" dirty="0">
                <a:latin typeface="Times New Roman"/>
                <a:cs typeface="Times New Roman"/>
              </a:rPr>
              <a:t>οι </a:t>
            </a:r>
            <a:r>
              <a:rPr sz="1600" spc="-4" dirty="0">
                <a:latin typeface="Times New Roman"/>
                <a:cs typeface="Times New Roman"/>
              </a:rPr>
              <a:t>Δημόσιοι υπάλληλοι και υπάλληλοι </a:t>
            </a:r>
            <a:r>
              <a:rPr sz="1600" spc="-9" dirty="0">
                <a:latin typeface="Times New Roman"/>
                <a:cs typeface="Times New Roman"/>
              </a:rPr>
              <a:t>NΠΔΔ </a:t>
            </a:r>
            <a:r>
              <a:rPr sz="1600" spc="-4" dirty="0">
                <a:latin typeface="Times New Roman"/>
                <a:cs typeface="Times New Roman"/>
              </a:rPr>
              <a:t>από το  </a:t>
            </a:r>
            <a:r>
              <a:rPr sz="1600" spc="-9" dirty="0">
                <a:latin typeface="Times New Roman"/>
                <a:cs typeface="Times New Roman"/>
              </a:rPr>
              <a:t>δημοσιοϋπαλληλικό </a:t>
            </a:r>
            <a:r>
              <a:rPr sz="1600" spc="-4" dirty="0">
                <a:latin typeface="Times New Roman"/>
                <a:cs typeface="Times New Roman"/>
              </a:rPr>
              <a:t>κώδικα, </a:t>
            </a:r>
            <a:r>
              <a:rPr sz="1600" dirty="0">
                <a:latin typeface="Times New Roman"/>
                <a:cs typeface="Times New Roman"/>
              </a:rPr>
              <a:t>οι </a:t>
            </a:r>
            <a:r>
              <a:rPr sz="1600" spc="-9" dirty="0">
                <a:latin typeface="Times New Roman"/>
                <a:cs typeface="Times New Roman"/>
              </a:rPr>
              <a:t>δικαστικοί </a:t>
            </a:r>
            <a:r>
              <a:rPr sz="1600" spc="-4" dirty="0">
                <a:latin typeface="Times New Roman"/>
                <a:cs typeface="Times New Roman"/>
              </a:rPr>
              <a:t>λειτουργοί βάση του οργανισμού των Δικαστηρίων,  Οι μόνιμοι </a:t>
            </a:r>
            <a:r>
              <a:rPr sz="1600" spc="-9" dirty="0">
                <a:latin typeface="Times New Roman"/>
                <a:cs typeface="Times New Roman"/>
              </a:rPr>
              <a:t>αξιωματικοί, υπαξιωματικοί </a:t>
            </a:r>
            <a:r>
              <a:rPr sz="1600" spc="-4" dirty="0">
                <a:latin typeface="Times New Roman"/>
                <a:cs typeface="Times New Roman"/>
              </a:rPr>
              <a:t>και οπλίτες των ενόπλων δυνάμεων Σωμάτων  ασφαλείας και του </a:t>
            </a:r>
            <a:r>
              <a:rPr sz="1600" spc="-9" dirty="0">
                <a:latin typeface="Times New Roman"/>
                <a:cs typeface="Times New Roman"/>
              </a:rPr>
              <a:t>Λιμενικού </a:t>
            </a:r>
            <a:r>
              <a:rPr sz="1600" spc="-4" dirty="0">
                <a:latin typeface="Times New Roman"/>
                <a:cs typeface="Times New Roman"/>
              </a:rPr>
              <a:t>σώματος από τη σχετική νομοθεσία, </a:t>
            </a:r>
            <a:r>
              <a:rPr sz="1600" dirty="0">
                <a:latin typeface="Times New Roman"/>
                <a:cs typeface="Times New Roman"/>
              </a:rPr>
              <a:t>οι </a:t>
            </a:r>
            <a:r>
              <a:rPr sz="1600" spc="-4" dirty="0">
                <a:latin typeface="Times New Roman"/>
                <a:cs typeface="Times New Roman"/>
              </a:rPr>
              <a:t>δικηγόροι βάσει του  </a:t>
            </a:r>
            <a:r>
              <a:rPr sz="1600" spc="-9" dirty="0">
                <a:latin typeface="Times New Roman"/>
                <a:cs typeface="Times New Roman"/>
              </a:rPr>
              <a:t>κώδικα </a:t>
            </a:r>
            <a:r>
              <a:rPr sz="1600" spc="-4" dirty="0">
                <a:latin typeface="Times New Roman"/>
                <a:cs typeface="Times New Roman"/>
              </a:rPr>
              <a:t>δικηγόρων, </a:t>
            </a:r>
            <a:r>
              <a:rPr sz="1600" dirty="0">
                <a:latin typeface="Times New Roman"/>
                <a:cs typeface="Times New Roman"/>
              </a:rPr>
              <a:t>οι </a:t>
            </a:r>
            <a:r>
              <a:rPr sz="1600" spc="-4" dirty="0">
                <a:latin typeface="Times New Roman"/>
                <a:cs typeface="Times New Roman"/>
              </a:rPr>
              <a:t>συμβολαιογράφοι, από το νόμο, </a:t>
            </a:r>
            <a:r>
              <a:rPr sz="1600" dirty="0">
                <a:latin typeface="Times New Roman"/>
                <a:cs typeface="Times New Roman"/>
              </a:rPr>
              <a:t>οι </a:t>
            </a:r>
            <a:r>
              <a:rPr sz="1600" spc="-4" dirty="0">
                <a:latin typeface="Times New Roman"/>
                <a:cs typeface="Times New Roman"/>
              </a:rPr>
              <a:t>ορκωτοί λογιστές, από τον </a:t>
            </a:r>
            <a:r>
              <a:rPr sz="1600" spc="-9" dirty="0">
                <a:latin typeface="Times New Roman"/>
                <a:cs typeface="Times New Roman"/>
              </a:rPr>
              <a:t>ιδρυτικό  </a:t>
            </a:r>
            <a:r>
              <a:rPr sz="1600" spc="-4" dirty="0">
                <a:latin typeface="Times New Roman"/>
                <a:cs typeface="Times New Roman"/>
              </a:rPr>
              <a:t>νόμο του Σώματος ορκωτών</a:t>
            </a:r>
            <a:r>
              <a:rPr sz="1600" spc="4" dirty="0">
                <a:latin typeface="Times New Roman"/>
                <a:cs typeface="Times New Roman"/>
              </a:rPr>
              <a:t> </a:t>
            </a:r>
            <a:r>
              <a:rPr sz="1600" spc="-4" dirty="0">
                <a:latin typeface="Times New Roman"/>
                <a:cs typeface="Times New Roman"/>
              </a:rPr>
              <a:t>λογιστών</a:t>
            </a:r>
            <a:endParaRPr sz="1600" dirty="0">
              <a:latin typeface="Times New Roman"/>
              <a:cs typeface="Times New Roman"/>
            </a:endParaRPr>
          </a:p>
        </p:txBody>
      </p:sp>
      <p:sp>
        <p:nvSpPr>
          <p:cNvPr id="3" name="object 3"/>
          <p:cNvSpPr/>
          <p:nvPr/>
        </p:nvSpPr>
        <p:spPr>
          <a:xfrm>
            <a:off x="7338222" y="5777994"/>
            <a:ext cx="1142891" cy="760081"/>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43658" y="464916"/>
            <a:ext cx="7177280" cy="5982555"/>
          </a:xfrm>
          <a:prstGeom prst="rect">
            <a:avLst/>
          </a:prstGeom>
        </p:spPr>
        <p:txBody>
          <a:bodyPr vert="horz" wrap="square" lIns="0" tIns="39517" rIns="0" bIns="0" rtlCol="0">
            <a:spAutoFit/>
          </a:bodyPr>
          <a:lstStyle/>
          <a:p>
            <a:pPr marL="96844" algn="ctr">
              <a:spcBef>
                <a:spcPts val="311"/>
              </a:spcBef>
            </a:pPr>
            <a:r>
              <a:rPr sz="1600" b="1" spc="-4" dirty="0">
                <a:latin typeface="Times New Roman"/>
                <a:cs typeface="Times New Roman"/>
              </a:rPr>
              <a:t>ΕΜΠΟΡΕΥΜΑ</a:t>
            </a:r>
            <a:endParaRPr sz="1600" dirty="0">
              <a:latin typeface="Times New Roman"/>
              <a:cs typeface="Times New Roman"/>
            </a:endParaRPr>
          </a:p>
          <a:p>
            <a:pPr marL="11132" marR="84043">
              <a:spcBef>
                <a:spcPts val="223"/>
              </a:spcBef>
            </a:pPr>
            <a:r>
              <a:rPr sz="1600" spc="-4" dirty="0">
                <a:latin typeface="Times New Roman"/>
                <a:cs typeface="Times New Roman"/>
              </a:rPr>
              <a:t>Eμπόρευμα καλείται κάθε κινητό πράγμα, </a:t>
            </a:r>
            <a:r>
              <a:rPr sz="1600" spc="-13" dirty="0">
                <a:latin typeface="Times New Roman"/>
                <a:cs typeface="Times New Roman"/>
              </a:rPr>
              <a:t>υλικό </a:t>
            </a:r>
            <a:r>
              <a:rPr sz="1600" spc="-4" dirty="0">
                <a:latin typeface="Times New Roman"/>
                <a:cs typeface="Times New Roman"/>
              </a:rPr>
              <a:t>ή άυλο, που προορίζεται για μεταπώληση  και όχι για χρησιμοποίηση από τον ίδιο που το "κατέχει". Tα εμπορεύματα είναι κινητά  πράγματα με την έννοια ότι μπορούν </a:t>
            </a:r>
            <a:r>
              <a:rPr sz="1600" spc="-9" dirty="0">
                <a:latin typeface="Times New Roman"/>
                <a:cs typeface="Times New Roman"/>
              </a:rPr>
              <a:t>εύκολα </a:t>
            </a:r>
            <a:r>
              <a:rPr sz="1600" spc="-4" dirty="0">
                <a:latin typeface="Times New Roman"/>
                <a:cs typeface="Times New Roman"/>
              </a:rPr>
              <a:t>ή </a:t>
            </a:r>
            <a:r>
              <a:rPr sz="1600" spc="-9" dirty="0">
                <a:latin typeface="Times New Roman"/>
                <a:cs typeface="Times New Roman"/>
              </a:rPr>
              <a:t>δύσκολα </a:t>
            </a:r>
            <a:r>
              <a:rPr sz="1600" spc="-4" dirty="0">
                <a:latin typeface="Times New Roman"/>
                <a:cs typeface="Times New Roman"/>
              </a:rPr>
              <a:t>να</a:t>
            </a:r>
            <a:r>
              <a:rPr sz="1600" spc="-9" dirty="0">
                <a:latin typeface="Times New Roman"/>
                <a:cs typeface="Times New Roman"/>
              </a:rPr>
              <a:t> </a:t>
            </a:r>
            <a:r>
              <a:rPr sz="1600" spc="-4" dirty="0">
                <a:latin typeface="Times New Roman"/>
                <a:cs typeface="Times New Roman"/>
              </a:rPr>
              <a:t>μετακινηθούν.</a:t>
            </a:r>
            <a:endParaRPr sz="1600" dirty="0">
              <a:latin typeface="Times New Roman"/>
              <a:cs typeface="Times New Roman"/>
            </a:endParaRPr>
          </a:p>
          <a:p>
            <a:pPr marL="11132" marR="177548">
              <a:spcBef>
                <a:spcPts val="380"/>
              </a:spcBef>
            </a:pPr>
            <a:r>
              <a:rPr sz="1600" spc="-4" dirty="0">
                <a:latin typeface="Times New Roman"/>
                <a:cs typeface="Times New Roman"/>
              </a:rPr>
              <a:t>Eμπορεύματα </a:t>
            </a:r>
            <a:r>
              <a:rPr sz="1600" dirty="0">
                <a:latin typeface="Times New Roman"/>
                <a:cs typeface="Times New Roman"/>
              </a:rPr>
              <a:t>π.χ. </a:t>
            </a:r>
            <a:r>
              <a:rPr sz="1600" spc="-4" dirty="0">
                <a:latin typeface="Times New Roman"/>
                <a:cs typeface="Times New Roman"/>
              </a:rPr>
              <a:t>είναι το σιτάρι, το κρασί, το λάδι και έπιπλα, τα </a:t>
            </a:r>
            <a:r>
              <a:rPr sz="1600" spc="-9" dirty="0">
                <a:latin typeface="Times New Roman"/>
                <a:cs typeface="Times New Roman"/>
              </a:rPr>
              <a:t>ρούχα, </a:t>
            </a:r>
            <a:r>
              <a:rPr sz="1600" spc="-4" dirty="0">
                <a:latin typeface="Times New Roman"/>
                <a:cs typeface="Times New Roman"/>
              </a:rPr>
              <a:t>η φήμη και  πελατεία η εκμετάλλευση ενός σήματος, η εκμετάλλευση διπλώματος ευρεσιτεχνίας κλπ.  εφόσον </a:t>
            </a:r>
            <a:r>
              <a:rPr sz="1600" spc="-9" dirty="0">
                <a:latin typeface="Times New Roman"/>
                <a:cs typeface="Times New Roman"/>
              </a:rPr>
              <a:t>προορίζονται </a:t>
            </a:r>
            <a:r>
              <a:rPr sz="1600" spc="-4" dirty="0">
                <a:latin typeface="Times New Roman"/>
                <a:cs typeface="Times New Roman"/>
              </a:rPr>
              <a:t>για μεταπώληση από αυτόν που τα κατέχει και όχι για την  ικανοποίηση των προσωπικών του αναγκών ή της </a:t>
            </a:r>
            <a:r>
              <a:rPr sz="1600" spc="-9" dirty="0">
                <a:latin typeface="Times New Roman"/>
                <a:cs typeface="Times New Roman"/>
              </a:rPr>
              <a:t>οικογένειάς</a:t>
            </a:r>
            <a:r>
              <a:rPr sz="1600" spc="9" dirty="0">
                <a:latin typeface="Times New Roman"/>
                <a:cs typeface="Times New Roman"/>
              </a:rPr>
              <a:t> </a:t>
            </a:r>
            <a:r>
              <a:rPr sz="1600" spc="-4" dirty="0">
                <a:latin typeface="Times New Roman"/>
                <a:cs typeface="Times New Roman"/>
              </a:rPr>
              <a:t>του.</a:t>
            </a:r>
            <a:endParaRPr sz="1600" dirty="0">
              <a:latin typeface="Times New Roman"/>
              <a:cs typeface="Times New Roman"/>
            </a:endParaRPr>
          </a:p>
          <a:p>
            <a:pPr marL="11132" marR="67346">
              <a:spcBef>
                <a:spcPts val="377"/>
              </a:spcBef>
            </a:pPr>
            <a:r>
              <a:rPr sz="1600" spc="-4" dirty="0">
                <a:latin typeface="Times New Roman"/>
                <a:cs typeface="Times New Roman"/>
              </a:rPr>
              <a:t>Σύμφωνα με τον πιο πάνω ορισμό εμπορεύματα δεν μπορεί να είναι τα ακίνητα αλλά μόνο  τα κινητά, δηλαδή αυτά τα οποία μπορούν να μεταβάλλουν τη θέση τους στο </a:t>
            </a:r>
            <a:r>
              <a:rPr sz="1600" spc="-9" dirty="0">
                <a:latin typeface="Times New Roman"/>
                <a:cs typeface="Times New Roman"/>
              </a:rPr>
              <a:t>χώρο, </a:t>
            </a:r>
            <a:r>
              <a:rPr sz="1600" spc="-4" dirty="0">
                <a:latin typeface="Times New Roman"/>
                <a:cs typeface="Times New Roman"/>
              </a:rPr>
              <a:t>όπως  είναι τα </a:t>
            </a:r>
            <a:r>
              <a:rPr sz="1600" spc="-9" dirty="0">
                <a:latin typeface="Times New Roman"/>
                <a:cs typeface="Times New Roman"/>
              </a:rPr>
              <a:t>οικόπεδα, </a:t>
            </a:r>
            <a:r>
              <a:rPr sz="1600" spc="-4" dirty="0">
                <a:latin typeface="Times New Roman"/>
                <a:cs typeface="Times New Roman"/>
              </a:rPr>
              <a:t>τα γήπεδα, τα οικήματα</a:t>
            </a:r>
            <a:r>
              <a:rPr sz="1600" spc="-18" dirty="0">
                <a:latin typeface="Times New Roman"/>
                <a:cs typeface="Times New Roman"/>
              </a:rPr>
              <a:t> </a:t>
            </a:r>
            <a:r>
              <a:rPr sz="1600" dirty="0">
                <a:latin typeface="Times New Roman"/>
                <a:cs typeface="Times New Roman"/>
              </a:rPr>
              <a:t>κ.λπ.</a:t>
            </a:r>
          </a:p>
          <a:p>
            <a:pPr marL="11132">
              <a:spcBef>
                <a:spcPts val="380"/>
              </a:spcBef>
            </a:pPr>
            <a:r>
              <a:rPr sz="1600" spc="-26" dirty="0">
                <a:latin typeface="Times New Roman"/>
                <a:cs typeface="Times New Roman"/>
              </a:rPr>
              <a:t>Τέλος </a:t>
            </a:r>
            <a:r>
              <a:rPr sz="1600" spc="-4" dirty="0">
                <a:latin typeface="Times New Roman"/>
                <a:cs typeface="Times New Roman"/>
              </a:rPr>
              <a:t>για να χαρακτηρισθεί ένα αντικείμενο ως εμπόρευμα</a:t>
            </a:r>
            <a:r>
              <a:rPr sz="1600" spc="-22" dirty="0">
                <a:latin typeface="Times New Roman"/>
                <a:cs typeface="Times New Roman"/>
              </a:rPr>
              <a:t> </a:t>
            </a:r>
            <a:r>
              <a:rPr sz="1600" spc="4" dirty="0">
                <a:latin typeface="Times New Roman"/>
                <a:cs typeface="Times New Roman"/>
              </a:rPr>
              <a:t>πρέπει:</a:t>
            </a:r>
            <a:endParaRPr sz="1600" dirty="0">
              <a:latin typeface="Times New Roman"/>
              <a:cs typeface="Times New Roman"/>
            </a:endParaRPr>
          </a:p>
          <a:p>
            <a:pPr>
              <a:spcBef>
                <a:spcPts val="26"/>
              </a:spcBef>
            </a:pPr>
            <a:endParaRPr sz="2300" dirty="0">
              <a:latin typeface="Times New Roman"/>
              <a:cs typeface="Times New Roman"/>
            </a:endParaRPr>
          </a:p>
          <a:p>
            <a:pPr marL="311683" indent="-300552">
              <a:buFont typeface="Wingdings"/>
              <a:buChar char=""/>
              <a:tabLst>
                <a:tab pos="311127" algn="l"/>
                <a:tab pos="311683" algn="l"/>
              </a:tabLst>
            </a:pPr>
            <a:r>
              <a:rPr sz="1600" spc="-4" dirty="0">
                <a:latin typeface="Times New Roman"/>
                <a:cs typeface="Times New Roman"/>
              </a:rPr>
              <a:t>Nα είναι επιδεκτό ανταλλαγής δηλαδή να μπορεί </a:t>
            </a:r>
            <a:r>
              <a:rPr sz="1600" spc="-9" dirty="0">
                <a:latin typeface="Times New Roman"/>
                <a:cs typeface="Times New Roman"/>
              </a:rPr>
              <a:t>κατά </a:t>
            </a:r>
            <a:r>
              <a:rPr sz="1600" spc="-4" dirty="0">
                <a:latin typeface="Times New Roman"/>
                <a:cs typeface="Times New Roman"/>
              </a:rPr>
              <a:t>το νόμο να</a:t>
            </a:r>
            <a:r>
              <a:rPr sz="1600" spc="-13" dirty="0">
                <a:latin typeface="Times New Roman"/>
                <a:cs typeface="Times New Roman"/>
              </a:rPr>
              <a:t> </a:t>
            </a:r>
            <a:r>
              <a:rPr sz="1600" spc="-4" dirty="0">
                <a:latin typeface="Times New Roman"/>
                <a:cs typeface="Times New Roman"/>
              </a:rPr>
              <a:t>μεταπωληθεί.</a:t>
            </a:r>
            <a:endParaRPr sz="1600" dirty="0">
              <a:latin typeface="Times New Roman"/>
              <a:cs typeface="Times New Roman"/>
            </a:endParaRPr>
          </a:p>
          <a:p>
            <a:pPr marL="311683" indent="-300552">
              <a:spcBef>
                <a:spcPts val="380"/>
              </a:spcBef>
              <a:buFont typeface="Wingdings"/>
              <a:buChar char=""/>
              <a:tabLst>
                <a:tab pos="311127" algn="l"/>
                <a:tab pos="311683" algn="l"/>
              </a:tabLst>
            </a:pPr>
            <a:r>
              <a:rPr sz="1600" spc="-4" dirty="0">
                <a:latin typeface="Times New Roman"/>
                <a:cs typeface="Times New Roman"/>
              </a:rPr>
              <a:t>Nα προορίζεται για μεταπώληση και όχι για προσωπική</a:t>
            </a:r>
            <a:r>
              <a:rPr sz="1600" spc="39" dirty="0">
                <a:latin typeface="Times New Roman"/>
                <a:cs typeface="Times New Roman"/>
              </a:rPr>
              <a:t> </a:t>
            </a:r>
            <a:r>
              <a:rPr sz="1600" spc="-4" dirty="0">
                <a:latin typeface="Times New Roman"/>
                <a:cs typeface="Times New Roman"/>
              </a:rPr>
              <a:t>χρήση</a:t>
            </a:r>
            <a:endParaRPr sz="1600" dirty="0">
              <a:latin typeface="Times New Roman"/>
              <a:cs typeface="Times New Roman"/>
            </a:endParaRPr>
          </a:p>
          <a:p>
            <a:pPr marL="311683" indent="-300552">
              <a:spcBef>
                <a:spcPts val="377"/>
              </a:spcBef>
              <a:buFont typeface="Wingdings"/>
              <a:buChar char=""/>
              <a:tabLst>
                <a:tab pos="311127" algn="l"/>
                <a:tab pos="311683" algn="l"/>
              </a:tabLst>
            </a:pPr>
            <a:r>
              <a:rPr sz="1600" spc="-4" dirty="0">
                <a:latin typeface="Times New Roman"/>
                <a:cs typeface="Times New Roman"/>
              </a:rPr>
              <a:t>Nα είναι κατάλληλο για την ικανοποίηση των ανθρώπινων</a:t>
            </a:r>
            <a:r>
              <a:rPr sz="1600" spc="-13" dirty="0">
                <a:latin typeface="Times New Roman"/>
                <a:cs typeface="Times New Roman"/>
              </a:rPr>
              <a:t> </a:t>
            </a:r>
            <a:r>
              <a:rPr sz="1600" spc="-4" dirty="0">
                <a:latin typeface="Times New Roman"/>
                <a:cs typeface="Times New Roman"/>
              </a:rPr>
              <a:t>αναγκών</a:t>
            </a:r>
            <a:endParaRPr sz="1600" dirty="0">
              <a:latin typeface="Times New Roman"/>
              <a:cs typeface="Times New Roman"/>
            </a:endParaRPr>
          </a:p>
          <a:p>
            <a:pPr marL="311127" marR="4453" indent="-300552">
              <a:spcBef>
                <a:spcPts val="380"/>
              </a:spcBef>
              <a:buFont typeface="Wingdings"/>
              <a:buChar char=""/>
              <a:tabLst>
                <a:tab pos="311127" algn="l"/>
                <a:tab pos="311683" algn="l"/>
              </a:tabLst>
            </a:pPr>
            <a:r>
              <a:rPr sz="1600" spc="-4" dirty="0">
                <a:latin typeface="Times New Roman"/>
                <a:cs typeface="Times New Roman"/>
              </a:rPr>
              <a:t>Να είναι κινητό πράγμα δηλαδή να μπορεί να μεταβάλλει τη θέση του στο </a:t>
            </a:r>
            <a:r>
              <a:rPr sz="1600" spc="-9" dirty="0">
                <a:latin typeface="Times New Roman"/>
                <a:cs typeface="Times New Roman"/>
              </a:rPr>
              <a:t>χώρο </a:t>
            </a:r>
            <a:r>
              <a:rPr sz="1600" spc="-4" dirty="0">
                <a:latin typeface="Times New Roman"/>
                <a:cs typeface="Times New Roman"/>
              </a:rPr>
              <a:t>και όχι  ακίνητο</a:t>
            </a:r>
            <a:endParaRPr sz="1600" dirty="0">
              <a:latin typeface="Times New Roman"/>
              <a:cs typeface="Times New Roman"/>
            </a:endParaRPr>
          </a:p>
          <a:p>
            <a:pPr marL="311683" indent="-300552">
              <a:spcBef>
                <a:spcPts val="377"/>
              </a:spcBef>
              <a:buFont typeface="Wingdings"/>
              <a:buChar char=""/>
              <a:tabLst>
                <a:tab pos="311127" algn="l"/>
                <a:tab pos="311683" algn="l"/>
              </a:tabLst>
            </a:pPr>
            <a:r>
              <a:rPr sz="1600" spc="-4" dirty="0">
                <a:latin typeface="Times New Roman"/>
                <a:cs typeface="Times New Roman"/>
              </a:rPr>
              <a:t>Να είναι</a:t>
            </a:r>
            <a:r>
              <a:rPr sz="1600" spc="-13" dirty="0">
                <a:latin typeface="Times New Roman"/>
                <a:cs typeface="Times New Roman"/>
              </a:rPr>
              <a:t> </a:t>
            </a:r>
            <a:r>
              <a:rPr sz="1600" spc="-4" dirty="0">
                <a:latin typeface="Times New Roman"/>
                <a:cs typeface="Times New Roman"/>
              </a:rPr>
              <a:t>διατηρήσιμο</a:t>
            </a:r>
            <a:endParaRPr sz="1600" dirty="0">
              <a:latin typeface="Times New Roman"/>
              <a:cs typeface="Times New Roman"/>
            </a:endParaRPr>
          </a:p>
          <a:p>
            <a:pPr marL="311683" indent="-300552">
              <a:spcBef>
                <a:spcPts val="377"/>
              </a:spcBef>
              <a:buFont typeface="Wingdings"/>
              <a:buChar char=""/>
              <a:tabLst>
                <a:tab pos="311127" algn="l"/>
                <a:tab pos="311683" algn="l"/>
              </a:tabLst>
            </a:pPr>
            <a:r>
              <a:rPr sz="1600" spc="-4" dirty="0">
                <a:latin typeface="Times New Roman"/>
                <a:cs typeface="Times New Roman"/>
              </a:rPr>
              <a:t>Nα δημοσιοποιείται ως προς τις ιδιότητές</a:t>
            </a:r>
            <a:r>
              <a:rPr sz="1600" spc="53" dirty="0">
                <a:latin typeface="Times New Roman"/>
                <a:cs typeface="Times New Roman"/>
              </a:rPr>
              <a:t> </a:t>
            </a:r>
            <a:r>
              <a:rPr sz="1600" spc="-4" dirty="0">
                <a:latin typeface="Times New Roman"/>
                <a:cs typeface="Times New Roman"/>
              </a:rPr>
              <a:t>του</a:t>
            </a:r>
            <a:endParaRPr sz="1600" dirty="0">
              <a:latin typeface="Times New Roman"/>
              <a:cs typeface="Times New Roman"/>
            </a:endParaRPr>
          </a:p>
        </p:txBody>
      </p:sp>
      <p:sp>
        <p:nvSpPr>
          <p:cNvPr id="3" name="object 3"/>
          <p:cNvSpPr/>
          <p:nvPr/>
        </p:nvSpPr>
        <p:spPr>
          <a:xfrm>
            <a:off x="7338222" y="5777994"/>
            <a:ext cx="1142891" cy="760081"/>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29176" y="363456"/>
            <a:ext cx="7611674" cy="5807699"/>
          </a:xfrm>
          <a:prstGeom prst="rect">
            <a:avLst/>
          </a:prstGeom>
        </p:spPr>
        <p:txBody>
          <a:bodyPr vert="horz" wrap="square" lIns="0" tIns="11132" rIns="0" bIns="0" rtlCol="0">
            <a:spAutoFit/>
          </a:bodyPr>
          <a:lstStyle/>
          <a:p>
            <a:pPr marL="90722" algn="ctr">
              <a:spcBef>
                <a:spcPts val="88"/>
              </a:spcBef>
            </a:pPr>
            <a:r>
              <a:rPr sz="1600" b="1" spc="-4" dirty="0">
                <a:latin typeface="Times New Roman"/>
                <a:cs typeface="Times New Roman"/>
              </a:rPr>
              <a:t>ΕΜΠΟΡΙΚΗ</a:t>
            </a:r>
            <a:r>
              <a:rPr sz="1600" b="1" spc="-100" dirty="0">
                <a:latin typeface="Times New Roman"/>
                <a:cs typeface="Times New Roman"/>
              </a:rPr>
              <a:t> </a:t>
            </a:r>
            <a:r>
              <a:rPr sz="1600" b="1" spc="-22" dirty="0">
                <a:latin typeface="Times New Roman"/>
                <a:cs typeface="Times New Roman"/>
              </a:rPr>
              <a:t>ΑΓΟΡΑΠΩΛΗΣΙΑ</a:t>
            </a:r>
            <a:endParaRPr sz="1600" dirty="0">
              <a:latin typeface="Times New Roman"/>
              <a:cs typeface="Times New Roman"/>
            </a:endParaRPr>
          </a:p>
          <a:p>
            <a:pPr>
              <a:spcBef>
                <a:spcPts val="9"/>
              </a:spcBef>
            </a:pPr>
            <a:endParaRPr sz="1500" dirty="0">
              <a:latin typeface="Times New Roman"/>
              <a:cs typeface="Times New Roman"/>
            </a:endParaRPr>
          </a:p>
          <a:p>
            <a:pPr marL="11132" marR="30055">
              <a:spcBef>
                <a:spcPts val="4"/>
              </a:spcBef>
            </a:pPr>
            <a:r>
              <a:rPr sz="1600" spc="-4" dirty="0">
                <a:latin typeface="Times New Roman"/>
                <a:cs typeface="Times New Roman"/>
              </a:rPr>
              <a:t>Aγοραπωλησία καλείται η σύμβαση, στην οποία </a:t>
            </a:r>
            <a:r>
              <a:rPr sz="1600" dirty="0">
                <a:latin typeface="Times New Roman"/>
                <a:cs typeface="Times New Roman"/>
              </a:rPr>
              <a:t>ο </a:t>
            </a:r>
            <a:r>
              <a:rPr sz="1600" spc="-4" dirty="0">
                <a:latin typeface="Times New Roman"/>
                <a:cs typeface="Times New Roman"/>
              </a:rPr>
              <a:t>ένας συμβαλλόμενος (πωλητής) αναλαμβάνει  την υποχρέωση να παραδόσει στον άλλο συμβαλλόμενο (αγοραστή) την κυριότητα ενός  πράγματος ή δικαιώματος και να εισπράξει το </a:t>
            </a:r>
            <a:r>
              <a:rPr sz="1600" spc="-9" dirty="0">
                <a:latin typeface="Times New Roman"/>
                <a:cs typeface="Times New Roman"/>
              </a:rPr>
              <a:t>τίμημα </a:t>
            </a:r>
            <a:r>
              <a:rPr sz="1600" spc="-4" dirty="0">
                <a:latin typeface="Times New Roman"/>
                <a:cs typeface="Times New Roman"/>
              </a:rPr>
              <a:t>με βάση τους συμφωνημένους</a:t>
            </a:r>
            <a:r>
              <a:rPr sz="1600" spc="35" dirty="0">
                <a:latin typeface="Times New Roman"/>
                <a:cs typeface="Times New Roman"/>
              </a:rPr>
              <a:t> </a:t>
            </a:r>
            <a:r>
              <a:rPr sz="1600" spc="-4" dirty="0">
                <a:latin typeface="Times New Roman"/>
                <a:cs typeface="Times New Roman"/>
              </a:rPr>
              <a:t>όρους.</a:t>
            </a:r>
            <a:endParaRPr sz="1600" dirty="0">
              <a:latin typeface="Times New Roman"/>
              <a:cs typeface="Times New Roman"/>
            </a:endParaRPr>
          </a:p>
          <a:p>
            <a:pPr marL="11132" marR="384594">
              <a:spcBef>
                <a:spcPts val="377"/>
              </a:spcBef>
            </a:pPr>
            <a:r>
              <a:rPr sz="1600" spc="-4" dirty="0">
                <a:latin typeface="Times New Roman"/>
                <a:cs typeface="Times New Roman"/>
              </a:rPr>
              <a:t>O A </a:t>
            </a:r>
            <a:r>
              <a:rPr sz="1600" dirty="0">
                <a:latin typeface="Times New Roman"/>
                <a:cs typeface="Times New Roman"/>
              </a:rPr>
              <a:t>π.χ. </a:t>
            </a:r>
            <a:r>
              <a:rPr sz="1600" spc="-4" dirty="0">
                <a:latin typeface="Times New Roman"/>
                <a:cs typeface="Times New Roman"/>
              </a:rPr>
              <a:t>συμφωνεί να αγοράσει από τον B </a:t>
            </a:r>
            <a:r>
              <a:rPr sz="1600" dirty="0">
                <a:latin typeface="Times New Roman"/>
                <a:cs typeface="Times New Roman"/>
              </a:rPr>
              <a:t>20 </a:t>
            </a:r>
            <a:r>
              <a:rPr sz="1600" spc="-4" dirty="0">
                <a:latin typeface="Times New Roman"/>
                <a:cs typeface="Times New Roman"/>
              </a:rPr>
              <a:t>κιλά λάδι προς </a:t>
            </a:r>
            <a:r>
              <a:rPr sz="1600" dirty="0">
                <a:latin typeface="Times New Roman"/>
                <a:cs typeface="Times New Roman"/>
              </a:rPr>
              <a:t>800 </a:t>
            </a:r>
            <a:r>
              <a:rPr sz="1600" spc="-4" dirty="0">
                <a:latin typeface="Times New Roman"/>
                <a:cs typeface="Times New Roman"/>
              </a:rPr>
              <a:t>δρχ. το κιλό. O A</a:t>
            </a:r>
            <a:r>
              <a:rPr sz="1600" spc="-263" dirty="0">
                <a:latin typeface="Times New Roman"/>
                <a:cs typeface="Times New Roman"/>
              </a:rPr>
              <a:t> </a:t>
            </a:r>
            <a:r>
              <a:rPr sz="1600" spc="-4" dirty="0">
                <a:latin typeface="Times New Roman"/>
                <a:cs typeface="Times New Roman"/>
              </a:rPr>
              <a:t>καλείται  αγοραστής, </a:t>
            </a:r>
            <a:r>
              <a:rPr sz="1600" dirty="0">
                <a:latin typeface="Times New Roman"/>
                <a:cs typeface="Times New Roman"/>
              </a:rPr>
              <a:t>ο </a:t>
            </a:r>
            <a:r>
              <a:rPr sz="1600" spc="-4" dirty="0">
                <a:latin typeface="Times New Roman"/>
                <a:cs typeface="Times New Roman"/>
              </a:rPr>
              <a:t>B πωλητής, η σύμβαση αγοραπωλησία, το λάδι είναι το αντικείμενο της  αγοραπωλησίας και το </a:t>
            </a:r>
            <a:r>
              <a:rPr sz="1600" spc="-9" dirty="0">
                <a:latin typeface="Times New Roman"/>
                <a:cs typeface="Times New Roman"/>
              </a:rPr>
              <a:t>χρηματικό </a:t>
            </a:r>
            <a:r>
              <a:rPr sz="1600" spc="-4" dirty="0">
                <a:latin typeface="Times New Roman"/>
                <a:cs typeface="Times New Roman"/>
              </a:rPr>
              <a:t>ποσό των </a:t>
            </a:r>
            <a:r>
              <a:rPr sz="1600" dirty="0">
                <a:latin typeface="Times New Roman"/>
                <a:cs typeface="Times New Roman"/>
              </a:rPr>
              <a:t>16000 </a:t>
            </a:r>
            <a:r>
              <a:rPr sz="1600" spc="-4" dirty="0">
                <a:latin typeface="Times New Roman"/>
                <a:cs typeface="Times New Roman"/>
              </a:rPr>
              <a:t>δρχ. το</a:t>
            </a:r>
            <a:r>
              <a:rPr sz="1600" spc="9" dirty="0">
                <a:latin typeface="Times New Roman"/>
                <a:cs typeface="Times New Roman"/>
              </a:rPr>
              <a:t> </a:t>
            </a:r>
            <a:r>
              <a:rPr sz="1600" spc="-4" dirty="0">
                <a:latin typeface="Times New Roman"/>
                <a:cs typeface="Times New Roman"/>
              </a:rPr>
              <a:t>τίμημα.</a:t>
            </a:r>
            <a:endParaRPr sz="1600" dirty="0">
              <a:latin typeface="Times New Roman"/>
              <a:cs typeface="Times New Roman"/>
            </a:endParaRPr>
          </a:p>
          <a:p>
            <a:pPr>
              <a:spcBef>
                <a:spcPts val="31"/>
              </a:spcBef>
            </a:pPr>
            <a:endParaRPr sz="2300" dirty="0">
              <a:latin typeface="Times New Roman"/>
              <a:cs typeface="Times New Roman"/>
            </a:endParaRPr>
          </a:p>
          <a:p>
            <a:pPr marL="11132"/>
            <a:r>
              <a:rPr sz="1600" spc="-9" dirty="0">
                <a:latin typeface="Times New Roman"/>
                <a:cs typeface="Times New Roman"/>
              </a:rPr>
              <a:t>Aναλύοντας </a:t>
            </a:r>
            <a:r>
              <a:rPr sz="1600" spc="-4" dirty="0">
                <a:latin typeface="Times New Roman"/>
                <a:cs typeface="Times New Roman"/>
              </a:rPr>
              <a:t>τον ορισμό της Aγοραπωλησίας διακρίνουμε τα παρακάτω</a:t>
            </a:r>
            <a:r>
              <a:rPr sz="1600" spc="-83" dirty="0">
                <a:latin typeface="Times New Roman"/>
                <a:cs typeface="Times New Roman"/>
              </a:rPr>
              <a:t> </a:t>
            </a:r>
            <a:r>
              <a:rPr sz="1600" spc="-4" dirty="0">
                <a:latin typeface="Times New Roman"/>
                <a:cs typeface="Times New Roman"/>
              </a:rPr>
              <a:t>στοιχεία:</a:t>
            </a:r>
            <a:endParaRPr sz="1600" dirty="0">
              <a:latin typeface="Times New Roman"/>
              <a:cs typeface="Times New Roman"/>
            </a:endParaRPr>
          </a:p>
          <a:p>
            <a:pPr marL="11132" marR="202594">
              <a:spcBef>
                <a:spcPts val="377"/>
              </a:spcBef>
            </a:pPr>
            <a:r>
              <a:rPr sz="1600" spc="-4" dirty="0">
                <a:latin typeface="Times New Roman"/>
                <a:cs typeface="Times New Roman"/>
              </a:rPr>
              <a:t>H αγοραπωλησία είναι διμερής σύμβαση δηλαδή συμφωνία ανάμεσα σε δύο πρόσωπα. O ένας  είναι </a:t>
            </a:r>
            <a:r>
              <a:rPr sz="1600" dirty="0">
                <a:latin typeface="Times New Roman"/>
                <a:cs typeface="Times New Roman"/>
              </a:rPr>
              <a:t>ο </a:t>
            </a:r>
            <a:r>
              <a:rPr sz="1600" spc="-4" dirty="0">
                <a:latin typeface="Times New Roman"/>
                <a:cs typeface="Times New Roman"/>
              </a:rPr>
              <a:t>πωλητής και </a:t>
            </a:r>
            <a:r>
              <a:rPr sz="1600" dirty="0">
                <a:latin typeface="Times New Roman"/>
                <a:cs typeface="Times New Roman"/>
              </a:rPr>
              <a:t>ο </a:t>
            </a:r>
            <a:r>
              <a:rPr sz="1600" spc="-4" dirty="0">
                <a:latin typeface="Times New Roman"/>
                <a:cs typeface="Times New Roman"/>
              </a:rPr>
              <a:t>άλλος</a:t>
            </a:r>
            <a:r>
              <a:rPr sz="1600" spc="-22" dirty="0">
                <a:latin typeface="Times New Roman"/>
                <a:cs typeface="Times New Roman"/>
              </a:rPr>
              <a:t> </a:t>
            </a:r>
            <a:r>
              <a:rPr sz="1600" spc="-4" dirty="0">
                <a:latin typeface="Times New Roman"/>
                <a:cs typeface="Times New Roman"/>
              </a:rPr>
              <a:t>αγοραστής.</a:t>
            </a:r>
            <a:endParaRPr sz="1600" dirty="0">
              <a:latin typeface="Times New Roman"/>
              <a:cs typeface="Times New Roman"/>
            </a:endParaRPr>
          </a:p>
          <a:p>
            <a:pPr marL="11132" marR="239328">
              <a:spcBef>
                <a:spcPts val="380"/>
              </a:spcBef>
            </a:pPr>
            <a:r>
              <a:rPr sz="1600" spc="-4" dirty="0">
                <a:latin typeface="Times New Roman"/>
                <a:cs typeface="Times New Roman"/>
              </a:rPr>
              <a:t>Tο αντικείμενο της αγοραπωλησίας, η από μέρους του πωλητή μεταβίβαση και παράδοση του  πράγματος στον αγοραστή.</a:t>
            </a:r>
            <a:endParaRPr sz="1600" dirty="0">
              <a:latin typeface="Times New Roman"/>
              <a:cs typeface="Times New Roman"/>
            </a:endParaRPr>
          </a:p>
          <a:p>
            <a:pPr marL="11132" marR="4453">
              <a:spcBef>
                <a:spcPts val="377"/>
              </a:spcBef>
            </a:pPr>
            <a:r>
              <a:rPr sz="1600" spc="-4" dirty="0">
                <a:latin typeface="Times New Roman"/>
                <a:cs typeface="Times New Roman"/>
              </a:rPr>
              <a:t>H αγοραπωλησία διέπεται από τους όρους που συμφωνήθηκαν και αφορούν είτε τον πωλητή (ως  προς την ποσότητα, την ποιότητα του πράγματος), είτε τον αγοραστή (ως τον τόπο, τον χρόνο  και τρόπο πληρωμής) είτε και τους δύο (ως προς την τιμή και το</a:t>
            </a:r>
            <a:r>
              <a:rPr sz="1600" spc="31" dirty="0">
                <a:latin typeface="Times New Roman"/>
                <a:cs typeface="Times New Roman"/>
              </a:rPr>
              <a:t> </a:t>
            </a:r>
            <a:r>
              <a:rPr sz="1600" spc="-4" dirty="0">
                <a:latin typeface="Times New Roman"/>
                <a:cs typeface="Times New Roman"/>
              </a:rPr>
              <a:t>τίμημα).</a:t>
            </a:r>
            <a:endParaRPr sz="1600" dirty="0">
              <a:latin typeface="Times New Roman"/>
              <a:cs typeface="Times New Roman"/>
            </a:endParaRPr>
          </a:p>
          <a:p>
            <a:pPr marL="11132" marR="55658">
              <a:spcBef>
                <a:spcPts val="377"/>
              </a:spcBef>
            </a:pPr>
            <a:r>
              <a:rPr sz="1600" spc="-4" dirty="0">
                <a:latin typeface="Times New Roman"/>
                <a:cs typeface="Times New Roman"/>
              </a:rPr>
              <a:t>Eπειδή συναλλαγή είναι κάθε πράξη στην οποία λαμβάνει μέρος το χρήμα, η αγοραπωλησία  είναι συναλλαγή. Aλλά συναλλαγή είναι και το δάνειο και η μίσθωση ενός έργου και η μίσθωση  ενός πράγματος κλπ. Συνεπώς κάθε αγοραπωλησία είναι και συναλλαγή, κάθε συναλλαγή όμως  δεν είναι και</a:t>
            </a:r>
            <a:r>
              <a:rPr sz="1600" spc="-18" dirty="0">
                <a:latin typeface="Times New Roman"/>
                <a:cs typeface="Times New Roman"/>
              </a:rPr>
              <a:t> </a:t>
            </a:r>
            <a:r>
              <a:rPr sz="1600" spc="-4" dirty="0">
                <a:latin typeface="Times New Roman"/>
                <a:cs typeface="Times New Roman"/>
              </a:rPr>
              <a:t>αγοραπωλησία.</a:t>
            </a:r>
            <a:endParaRPr sz="1600" dirty="0">
              <a:latin typeface="Times New Roman"/>
              <a:cs typeface="Times New Roman"/>
            </a:endParaRPr>
          </a:p>
        </p:txBody>
      </p:sp>
      <p:sp>
        <p:nvSpPr>
          <p:cNvPr id="3" name="object 3"/>
          <p:cNvSpPr/>
          <p:nvPr/>
        </p:nvSpPr>
        <p:spPr>
          <a:xfrm>
            <a:off x="7338222" y="5777994"/>
            <a:ext cx="1142891" cy="760081"/>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505103" y="3876411"/>
            <a:ext cx="72978" cy="77390"/>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4677123" y="3876411"/>
            <a:ext cx="71674" cy="77390"/>
          </a:xfrm>
          <a:prstGeom prst="rect">
            <a:avLst/>
          </a:prstGeom>
          <a:blipFill>
            <a:blip r:embed="rId3" cstate="print"/>
            <a:stretch>
              <a:fillRect/>
            </a:stretch>
          </a:blipFill>
        </p:spPr>
        <p:txBody>
          <a:bodyPr wrap="square" lIns="0" tIns="0" rIns="0" bIns="0" rtlCol="0"/>
          <a:lstStyle/>
          <a:p>
            <a:endParaRPr/>
          </a:p>
        </p:txBody>
      </p:sp>
      <p:grpSp>
        <p:nvGrpSpPr>
          <p:cNvPr id="4" name="object 4"/>
          <p:cNvGrpSpPr/>
          <p:nvPr/>
        </p:nvGrpSpPr>
        <p:grpSpPr>
          <a:xfrm>
            <a:off x="2601153" y="1221657"/>
            <a:ext cx="3526739" cy="2990802"/>
            <a:chOff x="3041904" y="1347216"/>
            <a:chExt cx="4124325" cy="3298190"/>
          </a:xfrm>
        </p:grpSpPr>
        <p:sp>
          <p:nvSpPr>
            <p:cNvPr id="5" name="object 5"/>
            <p:cNvSpPr/>
            <p:nvPr/>
          </p:nvSpPr>
          <p:spPr>
            <a:xfrm>
              <a:off x="5070348" y="4274820"/>
              <a:ext cx="83819" cy="85344"/>
            </a:xfrm>
            <a:prstGeom prst="rect">
              <a:avLst/>
            </a:prstGeom>
            <a:blipFill>
              <a:blip r:embed="rId4" cstate="print"/>
              <a:stretch>
                <a:fillRect/>
              </a:stretch>
            </a:blipFill>
          </p:spPr>
          <p:txBody>
            <a:bodyPr wrap="square" lIns="0" tIns="0" rIns="0" bIns="0" rtlCol="0"/>
            <a:lstStyle/>
            <a:p>
              <a:endParaRPr/>
            </a:p>
          </p:txBody>
        </p:sp>
        <p:sp>
          <p:nvSpPr>
            <p:cNvPr id="6" name="object 6"/>
            <p:cNvSpPr/>
            <p:nvPr/>
          </p:nvSpPr>
          <p:spPr>
            <a:xfrm>
              <a:off x="3041904" y="1347216"/>
              <a:ext cx="4123944" cy="3297936"/>
            </a:xfrm>
            <a:prstGeom prst="rect">
              <a:avLst/>
            </a:prstGeom>
            <a:blipFill>
              <a:blip r:embed="rId5" cstate="print"/>
              <a:stretch>
                <a:fillRect/>
              </a:stretch>
            </a:blipFill>
          </p:spPr>
          <p:txBody>
            <a:bodyPr wrap="square" lIns="0" tIns="0" rIns="0" bIns="0" rtlCol="0"/>
            <a:lstStyle/>
            <a:p>
              <a:endParaRPr/>
            </a:p>
          </p:txBody>
        </p:sp>
      </p:grpSp>
      <p:sp>
        <p:nvSpPr>
          <p:cNvPr id="7" name="object 7"/>
          <p:cNvSpPr txBox="1">
            <a:spLocks noGrp="1"/>
          </p:cNvSpPr>
          <p:nvPr>
            <p:ph type="title"/>
          </p:nvPr>
        </p:nvSpPr>
        <p:spPr>
          <a:xfrm>
            <a:off x="3352513" y="514458"/>
            <a:ext cx="2772522" cy="257462"/>
          </a:xfrm>
          <a:prstGeom prst="rect">
            <a:avLst/>
          </a:prstGeom>
        </p:spPr>
        <p:txBody>
          <a:bodyPr vert="horz" wrap="square" lIns="0" tIns="11132" rIns="0" bIns="0" rtlCol="0">
            <a:spAutoFit/>
          </a:bodyPr>
          <a:lstStyle/>
          <a:p>
            <a:pPr marL="11132">
              <a:spcBef>
                <a:spcPts val="88"/>
              </a:spcBef>
            </a:pPr>
            <a:r>
              <a:rPr sz="1600" spc="-4" dirty="0"/>
              <a:t>ΕΜΠΟΡΙΚΗ</a:t>
            </a:r>
            <a:r>
              <a:rPr sz="1600" spc="-136" dirty="0"/>
              <a:t> </a:t>
            </a:r>
            <a:r>
              <a:rPr sz="1600" spc="-22" dirty="0"/>
              <a:t>ΑΓΟΡΑΠΩΛΗΣΙΑ</a:t>
            </a:r>
            <a:endParaRPr sz="1600" dirty="0"/>
          </a:p>
        </p:txBody>
      </p:sp>
      <p:sp>
        <p:nvSpPr>
          <p:cNvPr id="8" name="object 8"/>
          <p:cNvSpPr txBox="1"/>
          <p:nvPr/>
        </p:nvSpPr>
        <p:spPr>
          <a:xfrm>
            <a:off x="1491591" y="4458656"/>
            <a:ext cx="6496910" cy="887585"/>
          </a:xfrm>
          <a:prstGeom prst="rect">
            <a:avLst/>
          </a:prstGeom>
        </p:spPr>
        <p:txBody>
          <a:bodyPr vert="horz" wrap="square" lIns="0" tIns="48421" rIns="0" bIns="0" rtlCol="0">
            <a:spAutoFit/>
          </a:bodyPr>
          <a:lstStyle/>
          <a:p>
            <a:pPr algn="ctr">
              <a:spcBef>
                <a:spcPts val="380"/>
              </a:spcBef>
            </a:pPr>
            <a:r>
              <a:rPr sz="1200" b="1" spc="-18" dirty="0">
                <a:latin typeface="Times New Roman"/>
                <a:cs typeface="Times New Roman"/>
              </a:rPr>
              <a:t>ΣΧΗΜΑΤΙΚΗ </a:t>
            </a:r>
            <a:r>
              <a:rPr sz="1200" b="1" spc="-39" dirty="0">
                <a:latin typeface="Times New Roman"/>
                <a:cs typeface="Times New Roman"/>
              </a:rPr>
              <a:t>ΠΑΡΑΣΤΑΣΗ </a:t>
            </a:r>
            <a:r>
              <a:rPr sz="1200" b="1" spc="-26" dirty="0">
                <a:latin typeface="Times New Roman"/>
                <a:cs typeface="Times New Roman"/>
              </a:rPr>
              <a:t>ΠΛΑΤΟΥΣ</a:t>
            </a:r>
            <a:r>
              <a:rPr sz="1200" b="1" spc="39" dirty="0">
                <a:latin typeface="Times New Roman"/>
                <a:cs typeface="Times New Roman"/>
              </a:rPr>
              <a:t> </a:t>
            </a:r>
            <a:r>
              <a:rPr sz="1200" b="1" spc="-4" dirty="0">
                <a:latin typeface="Times New Roman"/>
                <a:cs typeface="Times New Roman"/>
              </a:rPr>
              <a:t>ΕΝΝΟΙΩΝ</a:t>
            </a:r>
            <a:endParaRPr sz="1200" dirty="0">
              <a:latin typeface="Times New Roman"/>
              <a:cs typeface="Times New Roman"/>
            </a:endParaRPr>
          </a:p>
          <a:p>
            <a:pPr marL="10575" marR="4453" algn="ctr">
              <a:lnSpc>
                <a:spcPct val="99600"/>
              </a:lnSpc>
              <a:spcBef>
                <a:spcPts val="298"/>
              </a:spcBef>
            </a:pPr>
            <a:r>
              <a:rPr sz="1200" b="1" spc="-4" dirty="0">
                <a:latin typeface="Times New Roman"/>
                <a:cs typeface="Times New Roman"/>
              </a:rPr>
              <a:t>Aπό </a:t>
            </a:r>
            <a:r>
              <a:rPr sz="1200" b="1" dirty="0">
                <a:latin typeface="Times New Roman"/>
                <a:cs typeface="Times New Roman"/>
              </a:rPr>
              <a:t>αυτά προκύπτει ότι η </a:t>
            </a:r>
            <a:r>
              <a:rPr sz="1200" b="1" spc="-4" dirty="0">
                <a:latin typeface="Times New Roman"/>
                <a:cs typeface="Times New Roman"/>
              </a:rPr>
              <a:t>συναλλαγή είναι έννοια με μεγαλύτερο πλάτος </a:t>
            </a:r>
            <a:r>
              <a:rPr sz="1200" b="1" dirty="0">
                <a:latin typeface="Times New Roman"/>
                <a:cs typeface="Times New Roman"/>
              </a:rPr>
              <a:t>σε σχέση </a:t>
            </a:r>
            <a:r>
              <a:rPr sz="1200" b="1" spc="-4" dirty="0">
                <a:latin typeface="Times New Roman"/>
                <a:cs typeface="Times New Roman"/>
              </a:rPr>
              <a:t>με την έννοια της  αγοραπωλησίας γιατί περιλαμβάνει </a:t>
            </a:r>
            <a:r>
              <a:rPr sz="1200" b="1" dirty="0">
                <a:latin typeface="Times New Roman"/>
                <a:cs typeface="Times New Roman"/>
              </a:rPr>
              <a:t>εκτός από </a:t>
            </a:r>
            <a:r>
              <a:rPr sz="1200" b="1" spc="-4" dirty="0">
                <a:latin typeface="Times New Roman"/>
                <a:cs typeface="Times New Roman"/>
              </a:rPr>
              <a:t>την αγοραπωλησία </a:t>
            </a:r>
            <a:r>
              <a:rPr sz="1200" b="1" spc="-13" dirty="0">
                <a:latin typeface="Times New Roman"/>
                <a:cs typeface="Times New Roman"/>
              </a:rPr>
              <a:t>και </a:t>
            </a:r>
            <a:r>
              <a:rPr sz="1200" b="1" dirty="0">
                <a:latin typeface="Times New Roman"/>
                <a:cs typeface="Times New Roman"/>
              </a:rPr>
              <a:t>το δάνειο, τη </a:t>
            </a:r>
            <a:r>
              <a:rPr sz="1200" b="1" spc="-4" dirty="0">
                <a:latin typeface="Times New Roman"/>
                <a:cs typeface="Times New Roman"/>
              </a:rPr>
              <a:t>μίσθωση </a:t>
            </a:r>
            <a:r>
              <a:rPr sz="1200" b="1" dirty="0">
                <a:latin typeface="Times New Roman"/>
                <a:cs typeface="Times New Roman"/>
              </a:rPr>
              <a:t>ενός  έργου, πράγματος </a:t>
            </a:r>
            <a:r>
              <a:rPr sz="1200" b="1" spc="-4" dirty="0">
                <a:latin typeface="Times New Roman"/>
                <a:cs typeface="Times New Roman"/>
              </a:rPr>
              <a:t>κλπ. όπως δείχνει </a:t>
            </a:r>
            <a:r>
              <a:rPr sz="1200" b="1" dirty="0">
                <a:latin typeface="Times New Roman"/>
                <a:cs typeface="Times New Roman"/>
              </a:rPr>
              <a:t>το </a:t>
            </a:r>
            <a:r>
              <a:rPr sz="1200" b="1" spc="-4" dirty="0">
                <a:latin typeface="Times New Roman"/>
                <a:cs typeface="Times New Roman"/>
              </a:rPr>
              <a:t>παραπάνω</a:t>
            </a:r>
            <a:r>
              <a:rPr sz="1200" b="1" spc="-22" dirty="0">
                <a:latin typeface="Times New Roman"/>
                <a:cs typeface="Times New Roman"/>
              </a:rPr>
              <a:t> </a:t>
            </a:r>
            <a:r>
              <a:rPr sz="1200" b="1" spc="-4" dirty="0">
                <a:latin typeface="Times New Roman"/>
                <a:cs typeface="Times New Roman"/>
              </a:rPr>
              <a:t>σχήμα</a:t>
            </a:r>
            <a:r>
              <a:rPr sz="1600" b="1" spc="-4" dirty="0">
                <a:solidFill>
                  <a:srgbClr val="898989"/>
                </a:solidFill>
                <a:latin typeface="Times New Roman"/>
                <a:cs typeface="Times New Roman"/>
              </a:rPr>
              <a:t>.</a:t>
            </a:r>
            <a:endParaRPr sz="1600" dirty="0">
              <a:latin typeface="Times New Roman"/>
              <a:cs typeface="Times New Roman"/>
            </a:endParaRPr>
          </a:p>
        </p:txBody>
      </p:sp>
      <p:sp>
        <p:nvSpPr>
          <p:cNvPr id="9" name="object 9"/>
          <p:cNvSpPr txBox="1"/>
          <p:nvPr/>
        </p:nvSpPr>
        <p:spPr>
          <a:xfrm>
            <a:off x="3800038" y="2576639"/>
            <a:ext cx="993677" cy="441565"/>
          </a:xfrm>
          <a:prstGeom prst="rect">
            <a:avLst/>
          </a:prstGeom>
        </p:spPr>
        <p:txBody>
          <a:bodyPr vert="horz" wrap="square" lIns="0" tIns="10575" rIns="0" bIns="0" rtlCol="0">
            <a:spAutoFit/>
          </a:bodyPr>
          <a:lstStyle/>
          <a:p>
            <a:pPr marL="11132">
              <a:spcBef>
                <a:spcPts val="83"/>
              </a:spcBef>
            </a:pPr>
            <a:r>
              <a:rPr sz="1400" b="1" spc="-4" dirty="0">
                <a:latin typeface="Times New Roman"/>
                <a:cs typeface="Times New Roman"/>
              </a:rPr>
              <a:t>ΣΥΝΑ</a:t>
            </a:r>
            <a:r>
              <a:rPr sz="1400" b="1" spc="-9" dirty="0">
                <a:latin typeface="Times New Roman"/>
                <a:cs typeface="Times New Roman"/>
              </a:rPr>
              <a:t>ΛΛ</a:t>
            </a:r>
            <a:r>
              <a:rPr sz="1400" b="1" spc="-4" dirty="0">
                <a:latin typeface="Times New Roman"/>
                <a:cs typeface="Times New Roman"/>
              </a:rPr>
              <a:t>ΑΓ</a:t>
            </a:r>
            <a:endParaRPr sz="1400" dirty="0">
              <a:latin typeface="Times New Roman"/>
              <a:cs typeface="Times New Roman"/>
            </a:endParaRPr>
          </a:p>
        </p:txBody>
      </p:sp>
      <p:sp>
        <p:nvSpPr>
          <p:cNvPr id="10" name="object 10"/>
          <p:cNvSpPr txBox="1"/>
          <p:nvPr/>
        </p:nvSpPr>
        <p:spPr>
          <a:xfrm>
            <a:off x="4782722" y="2608168"/>
            <a:ext cx="135205" cy="192360"/>
          </a:xfrm>
          <a:prstGeom prst="rect">
            <a:avLst/>
          </a:prstGeom>
        </p:spPr>
        <p:txBody>
          <a:bodyPr vert="horz" wrap="square" lIns="0" tIns="0" rIns="0" bIns="0" rtlCol="0">
            <a:spAutoFit/>
          </a:bodyPr>
          <a:lstStyle/>
          <a:p>
            <a:pPr>
              <a:lnSpc>
                <a:spcPts val="1524"/>
              </a:lnSpc>
            </a:pPr>
            <a:r>
              <a:rPr sz="1400" b="1" spc="-4" dirty="0">
                <a:latin typeface="Times New Roman"/>
                <a:cs typeface="Times New Roman"/>
              </a:rPr>
              <a:t>Η</a:t>
            </a:r>
            <a:endParaRPr sz="1400" dirty="0">
              <a:latin typeface="Times New Roman"/>
              <a:cs typeface="Times New Roman"/>
            </a:endParaRPr>
          </a:p>
        </p:txBody>
      </p:sp>
      <p:sp>
        <p:nvSpPr>
          <p:cNvPr id="11" name="object 11"/>
          <p:cNvSpPr/>
          <p:nvPr/>
        </p:nvSpPr>
        <p:spPr>
          <a:xfrm>
            <a:off x="3535535" y="1463501"/>
            <a:ext cx="1785360" cy="501653"/>
          </a:xfrm>
          <a:prstGeom prst="rect">
            <a:avLst/>
          </a:prstGeom>
          <a:blipFill>
            <a:blip r:embed="rId6" cstate="print"/>
            <a:stretch>
              <a:fillRect/>
            </a:stretch>
          </a:blipFill>
        </p:spPr>
        <p:txBody>
          <a:bodyPr wrap="square" lIns="0" tIns="0" rIns="0" bIns="0" rtlCol="0"/>
          <a:lstStyle/>
          <a:p>
            <a:endParaRPr/>
          </a:p>
        </p:txBody>
      </p:sp>
      <p:sp>
        <p:nvSpPr>
          <p:cNvPr id="12" name="object 12"/>
          <p:cNvSpPr txBox="1"/>
          <p:nvPr/>
        </p:nvSpPr>
        <p:spPr>
          <a:xfrm>
            <a:off x="3970472" y="1505213"/>
            <a:ext cx="916029" cy="372765"/>
          </a:xfrm>
          <a:prstGeom prst="rect">
            <a:avLst/>
          </a:prstGeom>
        </p:spPr>
        <p:txBody>
          <a:bodyPr vert="horz" wrap="square" lIns="0" tIns="38960" rIns="0" bIns="0" rtlCol="0">
            <a:spAutoFit/>
          </a:bodyPr>
          <a:lstStyle/>
          <a:p>
            <a:pPr marL="11132" marR="4453" indent="101297">
              <a:lnSpc>
                <a:spcPts val="1262"/>
              </a:lnSpc>
              <a:spcBef>
                <a:spcPts val="307"/>
              </a:spcBef>
            </a:pPr>
            <a:r>
              <a:rPr sz="1200" dirty="0">
                <a:latin typeface="Times New Roman"/>
                <a:cs typeface="Times New Roman"/>
              </a:rPr>
              <a:t>ΜΙΣΘΩΣΗ  </a:t>
            </a:r>
            <a:r>
              <a:rPr sz="1200" spc="-9" dirty="0">
                <a:latin typeface="Times New Roman"/>
                <a:cs typeface="Times New Roman"/>
              </a:rPr>
              <a:t>Π</a:t>
            </a:r>
            <a:r>
              <a:rPr sz="1200" spc="-118" dirty="0">
                <a:latin typeface="Times New Roman"/>
                <a:cs typeface="Times New Roman"/>
              </a:rPr>
              <a:t>Ρ</a:t>
            </a:r>
            <a:r>
              <a:rPr sz="1200" spc="-9" dirty="0">
                <a:latin typeface="Times New Roman"/>
                <a:cs typeface="Times New Roman"/>
              </a:rPr>
              <a:t>Α</a:t>
            </a:r>
            <a:r>
              <a:rPr sz="1200" dirty="0">
                <a:latin typeface="Times New Roman"/>
                <a:cs typeface="Times New Roman"/>
              </a:rPr>
              <a:t>ΓΜ</a:t>
            </a:r>
            <a:r>
              <a:rPr sz="1200" spc="-145" dirty="0">
                <a:latin typeface="Times New Roman"/>
                <a:cs typeface="Times New Roman"/>
              </a:rPr>
              <a:t>Α</a:t>
            </a:r>
            <a:r>
              <a:rPr sz="1200" spc="-26" dirty="0">
                <a:latin typeface="Times New Roman"/>
                <a:cs typeface="Times New Roman"/>
              </a:rPr>
              <a:t>Τ</a:t>
            </a:r>
            <a:r>
              <a:rPr sz="1200" spc="-9" dirty="0">
                <a:latin typeface="Times New Roman"/>
                <a:cs typeface="Times New Roman"/>
              </a:rPr>
              <a:t>Ο</a:t>
            </a:r>
            <a:r>
              <a:rPr sz="1200" dirty="0">
                <a:latin typeface="Times New Roman"/>
                <a:cs typeface="Times New Roman"/>
              </a:rPr>
              <a:t>Σ</a:t>
            </a:r>
          </a:p>
        </p:txBody>
      </p:sp>
      <p:sp>
        <p:nvSpPr>
          <p:cNvPr id="13" name="object 13"/>
          <p:cNvSpPr/>
          <p:nvPr/>
        </p:nvSpPr>
        <p:spPr>
          <a:xfrm>
            <a:off x="4885633" y="2506884"/>
            <a:ext cx="1209354" cy="483688"/>
          </a:xfrm>
          <a:prstGeom prst="rect">
            <a:avLst/>
          </a:prstGeom>
          <a:blipFill>
            <a:blip r:embed="rId7" cstate="print"/>
            <a:stretch>
              <a:fillRect/>
            </a:stretch>
          </a:blipFill>
        </p:spPr>
        <p:txBody>
          <a:bodyPr wrap="square" lIns="0" tIns="0" rIns="0" bIns="0" rtlCol="0"/>
          <a:lstStyle/>
          <a:p>
            <a:endParaRPr/>
          </a:p>
        </p:txBody>
      </p:sp>
      <p:sp>
        <p:nvSpPr>
          <p:cNvPr id="14" name="object 14"/>
          <p:cNvSpPr txBox="1"/>
          <p:nvPr/>
        </p:nvSpPr>
        <p:spPr>
          <a:xfrm>
            <a:off x="5134388" y="2541549"/>
            <a:ext cx="714579" cy="372765"/>
          </a:xfrm>
          <a:prstGeom prst="rect">
            <a:avLst/>
          </a:prstGeom>
        </p:spPr>
        <p:txBody>
          <a:bodyPr vert="horz" wrap="square" lIns="0" tIns="38960" rIns="0" bIns="0" rtlCol="0">
            <a:spAutoFit/>
          </a:bodyPr>
          <a:lstStyle/>
          <a:p>
            <a:pPr marL="11132" marR="4453" indent="78477">
              <a:lnSpc>
                <a:spcPts val="1262"/>
              </a:lnSpc>
              <a:spcBef>
                <a:spcPts val="307"/>
              </a:spcBef>
            </a:pPr>
            <a:r>
              <a:rPr sz="1200" spc="-26" dirty="0">
                <a:latin typeface="Times New Roman"/>
                <a:cs typeface="Times New Roman"/>
              </a:rPr>
              <a:t>ΑΓΟΡΑ-  </a:t>
            </a:r>
            <a:r>
              <a:rPr sz="1200" spc="-9" dirty="0">
                <a:latin typeface="Times New Roman"/>
                <a:cs typeface="Times New Roman"/>
              </a:rPr>
              <a:t>Π</a:t>
            </a:r>
            <a:r>
              <a:rPr sz="1200" dirty="0">
                <a:latin typeface="Times New Roman"/>
                <a:cs typeface="Times New Roman"/>
              </a:rPr>
              <a:t>ΩΛ</a:t>
            </a:r>
            <a:r>
              <a:rPr sz="1200" spc="-9" dirty="0">
                <a:latin typeface="Times New Roman"/>
                <a:cs typeface="Times New Roman"/>
              </a:rPr>
              <a:t>Η</a:t>
            </a:r>
            <a:r>
              <a:rPr sz="1200" dirty="0">
                <a:latin typeface="Times New Roman"/>
                <a:cs typeface="Times New Roman"/>
              </a:rPr>
              <a:t>ΣΙΑ</a:t>
            </a:r>
          </a:p>
        </p:txBody>
      </p:sp>
      <p:sp>
        <p:nvSpPr>
          <p:cNvPr id="15" name="object 15"/>
          <p:cNvSpPr/>
          <p:nvPr/>
        </p:nvSpPr>
        <p:spPr>
          <a:xfrm>
            <a:off x="3965586" y="3671879"/>
            <a:ext cx="900499" cy="366221"/>
          </a:xfrm>
          <a:prstGeom prst="rect">
            <a:avLst/>
          </a:prstGeom>
          <a:blipFill>
            <a:blip r:embed="rId8" cstate="print"/>
            <a:stretch>
              <a:fillRect/>
            </a:stretch>
          </a:blipFill>
        </p:spPr>
        <p:txBody>
          <a:bodyPr wrap="square" lIns="0" tIns="0" rIns="0" bIns="0" rtlCol="0"/>
          <a:lstStyle/>
          <a:p>
            <a:endParaRPr/>
          </a:p>
        </p:txBody>
      </p:sp>
      <p:sp>
        <p:nvSpPr>
          <p:cNvPr id="16" name="object 16"/>
          <p:cNvSpPr txBox="1"/>
          <p:nvPr/>
        </p:nvSpPr>
        <p:spPr>
          <a:xfrm>
            <a:off x="4120892" y="3729853"/>
            <a:ext cx="591862" cy="196468"/>
          </a:xfrm>
          <a:prstGeom prst="rect">
            <a:avLst/>
          </a:prstGeom>
        </p:spPr>
        <p:txBody>
          <a:bodyPr vert="horz" wrap="square" lIns="0" tIns="11688" rIns="0" bIns="0" rtlCol="0">
            <a:spAutoFit/>
          </a:bodyPr>
          <a:lstStyle/>
          <a:p>
            <a:pPr marL="11132">
              <a:spcBef>
                <a:spcPts val="92"/>
              </a:spcBef>
            </a:pPr>
            <a:r>
              <a:rPr sz="1200" spc="-4" dirty="0">
                <a:latin typeface="Times New Roman"/>
                <a:cs typeface="Times New Roman"/>
              </a:rPr>
              <a:t>Δ</a:t>
            </a:r>
            <a:r>
              <a:rPr sz="1200" spc="-9" dirty="0">
                <a:latin typeface="Times New Roman"/>
                <a:cs typeface="Times New Roman"/>
              </a:rPr>
              <a:t>ΑΝΕ</a:t>
            </a:r>
            <a:r>
              <a:rPr sz="1200" dirty="0">
                <a:latin typeface="Times New Roman"/>
                <a:cs typeface="Times New Roman"/>
              </a:rPr>
              <a:t>ΙΟ</a:t>
            </a:r>
          </a:p>
        </p:txBody>
      </p:sp>
      <p:sp>
        <p:nvSpPr>
          <p:cNvPr id="17" name="object 17"/>
          <p:cNvSpPr/>
          <p:nvPr/>
        </p:nvSpPr>
        <p:spPr>
          <a:xfrm>
            <a:off x="2593334" y="2635407"/>
            <a:ext cx="1188503" cy="370367"/>
          </a:xfrm>
          <a:prstGeom prst="rect">
            <a:avLst/>
          </a:prstGeom>
          <a:blipFill>
            <a:blip r:embed="rId9" cstate="print"/>
            <a:stretch>
              <a:fillRect/>
            </a:stretch>
          </a:blipFill>
        </p:spPr>
        <p:txBody>
          <a:bodyPr wrap="square" lIns="0" tIns="0" rIns="0" bIns="0" rtlCol="0"/>
          <a:lstStyle/>
          <a:p>
            <a:endParaRPr/>
          </a:p>
        </p:txBody>
      </p:sp>
      <p:sp>
        <p:nvSpPr>
          <p:cNvPr id="18" name="object 18"/>
          <p:cNvSpPr txBox="1"/>
          <p:nvPr/>
        </p:nvSpPr>
        <p:spPr>
          <a:xfrm>
            <a:off x="2829405" y="2613411"/>
            <a:ext cx="718380" cy="372765"/>
          </a:xfrm>
          <a:prstGeom prst="rect">
            <a:avLst/>
          </a:prstGeom>
        </p:spPr>
        <p:txBody>
          <a:bodyPr vert="horz" wrap="square" lIns="0" tIns="38960" rIns="0" bIns="0" rtlCol="0">
            <a:spAutoFit/>
          </a:bodyPr>
          <a:lstStyle/>
          <a:p>
            <a:pPr marL="123004" marR="4453" indent="-112429">
              <a:lnSpc>
                <a:spcPts val="1262"/>
              </a:lnSpc>
              <a:spcBef>
                <a:spcPts val="307"/>
              </a:spcBef>
            </a:pPr>
            <a:r>
              <a:rPr sz="1200" dirty="0">
                <a:latin typeface="Times New Roman"/>
                <a:cs typeface="Times New Roman"/>
              </a:rPr>
              <a:t>ΜΙΣ</a:t>
            </a:r>
            <a:r>
              <a:rPr sz="1200" spc="-9" dirty="0">
                <a:latin typeface="Times New Roman"/>
                <a:cs typeface="Times New Roman"/>
              </a:rPr>
              <a:t>Θ</a:t>
            </a:r>
            <a:r>
              <a:rPr sz="1200" dirty="0">
                <a:latin typeface="Times New Roman"/>
                <a:cs typeface="Times New Roman"/>
              </a:rPr>
              <a:t>ΩΣΗ  </a:t>
            </a:r>
            <a:r>
              <a:rPr sz="1200" spc="-18" dirty="0">
                <a:latin typeface="Times New Roman"/>
                <a:cs typeface="Times New Roman"/>
              </a:rPr>
              <a:t>ΕΡΓΟΥ</a:t>
            </a:r>
            <a:endParaRPr sz="1200" dirty="0">
              <a:latin typeface="Times New Roman"/>
              <a:cs typeface="Times New Roman"/>
            </a:endParaRPr>
          </a:p>
        </p:txBody>
      </p:sp>
      <p:sp>
        <p:nvSpPr>
          <p:cNvPr id="19" name="object 19"/>
          <p:cNvSpPr/>
          <p:nvPr/>
        </p:nvSpPr>
        <p:spPr>
          <a:xfrm>
            <a:off x="7338222" y="5777994"/>
            <a:ext cx="1142891" cy="760081"/>
          </a:xfrm>
          <a:prstGeom prst="rect">
            <a:avLst/>
          </a:prstGeom>
          <a:blipFill>
            <a:blip r:embed="rId10" cstate="print"/>
            <a:stretch>
              <a:fillRect/>
            </a:stretch>
          </a:blipFill>
        </p:spPr>
        <p:txBody>
          <a:bodyPr wrap="square" lIns="0" tIns="0" rIns="0" bIns="0" rtlCol="0"/>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21485" y="362017"/>
            <a:ext cx="7578009" cy="5802570"/>
          </a:xfrm>
          <a:prstGeom prst="rect">
            <a:avLst/>
          </a:prstGeom>
        </p:spPr>
        <p:txBody>
          <a:bodyPr vert="horz" wrap="square" lIns="0" tIns="11132" rIns="0" bIns="0" rtlCol="0">
            <a:spAutoFit/>
          </a:bodyPr>
          <a:lstStyle/>
          <a:p>
            <a:pPr marR="56214" algn="ctr">
              <a:spcBef>
                <a:spcPts val="88"/>
              </a:spcBef>
            </a:pPr>
            <a:r>
              <a:rPr sz="1600" b="1" spc="-4" dirty="0">
                <a:latin typeface="Times New Roman"/>
                <a:cs typeface="Times New Roman"/>
              </a:rPr>
              <a:t>ΥΠΟΧΡΕΩΣΕΙΣ ΚΑΙ </a:t>
            </a:r>
            <a:r>
              <a:rPr sz="1600" b="1" spc="-35" dirty="0">
                <a:latin typeface="Times New Roman"/>
                <a:cs typeface="Times New Roman"/>
              </a:rPr>
              <a:t>ΔΙΚΑΙΩΜΑΤΑ</a:t>
            </a:r>
            <a:r>
              <a:rPr sz="1600" b="1" spc="-188" dirty="0">
                <a:latin typeface="Times New Roman"/>
                <a:cs typeface="Times New Roman"/>
              </a:rPr>
              <a:t> </a:t>
            </a:r>
            <a:r>
              <a:rPr sz="1600" b="1" spc="-9" dirty="0">
                <a:latin typeface="Times New Roman"/>
                <a:cs typeface="Times New Roman"/>
              </a:rPr>
              <a:t>ΣΥΜΒΑΛΛΟΜΕΝΩΝ</a:t>
            </a:r>
            <a:endParaRPr sz="1600" dirty="0">
              <a:latin typeface="Times New Roman"/>
              <a:cs typeface="Times New Roman"/>
            </a:endParaRPr>
          </a:p>
          <a:p>
            <a:pPr marL="11132" marR="424112">
              <a:spcBef>
                <a:spcPts val="1231"/>
              </a:spcBef>
            </a:pPr>
            <a:r>
              <a:rPr sz="1600" spc="-4" dirty="0">
                <a:latin typeface="Times New Roman"/>
                <a:cs typeface="Times New Roman"/>
              </a:rPr>
              <a:t>Οι αγοραπωλησίες </a:t>
            </a:r>
            <a:r>
              <a:rPr sz="1600" spc="-9" dirty="0">
                <a:latin typeface="Times New Roman"/>
                <a:cs typeface="Times New Roman"/>
              </a:rPr>
              <a:t>καταρτίζονται </a:t>
            </a:r>
            <a:r>
              <a:rPr sz="1600" spc="-4" dirty="0">
                <a:latin typeface="Times New Roman"/>
                <a:cs typeface="Times New Roman"/>
              </a:rPr>
              <a:t>προφορικώς ή γραπτώς. Η προφορική κατάρτιση της  αγοραπωλησίας μπορεί να γίνει με προφορικό λόγο ή με τηλεφωνική συνδιάλεξη ή με  ασύρματη </a:t>
            </a:r>
            <a:r>
              <a:rPr sz="1600" spc="-9" dirty="0">
                <a:latin typeface="Times New Roman"/>
                <a:cs typeface="Times New Roman"/>
              </a:rPr>
              <a:t>επικοινωνία </a:t>
            </a:r>
            <a:r>
              <a:rPr sz="1600" spc="-4" dirty="0">
                <a:latin typeface="Times New Roman"/>
                <a:cs typeface="Times New Roman"/>
              </a:rPr>
              <a:t>ή με κινήσεις του χεριού ή και με νεύμα </a:t>
            </a:r>
            <a:r>
              <a:rPr sz="1600" spc="-9" dirty="0">
                <a:latin typeface="Times New Roman"/>
                <a:cs typeface="Times New Roman"/>
              </a:rPr>
              <a:t>ακόμη </a:t>
            </a:r>
            <a:r>
              <a:rPr sz="1600" spc="-4" dirty="0">
                <a:latin typeface="Times New Roman"/>
                <a:cs typeface="Times New Roman"/>
              </a:rPr>
              <a:t>(αγοραπωλησία  χρηματιστηριακών πράξεων), ενώ η γραπτή με εμπορική επιστολή ή με </a:t>
            </a:r>
            <a:r>
              <a:rPr sz="1600" spc="-9" dirty="0">
                <a:latin typeface="Times New Roman"/>
                <a:cs typeface="Times New Roman"/>
              </a:rPr>
              <a:t>ιδιωτικό </a:t>
            </a:r>
            <a:r>
              <a:rPr sz="1600" spc="-4" dirty="0">
                <a:latin typeface="Times New Roman"/>
                <a:cs typeface="Times New Roman"/>
              </a:rPr>
              <a:t>ή δημόσιο  </a:t>
            </a:r>
            <a:r>
              <a:rPr sz="1600" spc="-9" dirty="0">
                <a:latin typeface="Times New Roman"/>
                <a:cs typeface="Times New Roman"/>
              </a:rPr>
              <a:t>συμφωνητικό </a:t>
            </a:r>
            <a:r>
              <a:rPr sz="1600" spc="-4" dirty="0">
                <a:latin typeface="Times New Roman"/>
                <a:cs typeface="Times New Roman"/>
              </a:rPr>
              <a:t>(συμβολαιογραφικό</a:t>
            </a:r>
            <a:r>
              <a:rPr sz="1600" dirty="0">
                <a:latin typeface="Times New Roman"/>
                <a:cs typeface="Times New Roman"/>
              </a:rPr>
              <a:t> </a:t>
            </a:r>
            <a:r>
              <a:rPr sz="1600" spc="-4" dirty="0">
                <a:latin typeface="Times New Roman"/>
                <a:cs typeface="Times New Roman"/>
              </a:rPr>
              <a:t>έγγραφο).</a:t>
            </a:r>
            <a:endParaRPr sz="1600" dirty="0">
              <a:latin typeface="Times New Roman"/>
              <a:cs typeface="Times New Roman"/>
            </a:endParaRPr>
          </a:p>
          <a:p>
            <a:pPr marL="11132" marR="331164">
              <a:spcBef>
                <a:spcPts val="377"/>
              </a:spcBef>
            </a:pPr>
            <a:r>
              <a:rPr sz="1600" spc="-4" dirty="0">
                <a:latin typeface="Times New Roman"/>
                <a:cs typeface="Times New Roman"/>
              </a:rPr>
              <a:t>Η αγοραπωλησία των ακινήτων, για να είναι έγκυρη, πρέπει να γίνεται πάντοτε γραπτώς και  </a:t>
            </a:r>
            <a:r>
              <a:rPr sz="1600" spc="-9" dirty="0">
                <a:latin typeface="Times New Roman"/>
                <a:cs typeface="Times New Roman"/>
              </a:rPr>
              <a:t>μάλιστα </a:t>
            </a:r>
            <a:r>
              <a:rPr sz="1600" spc="-4" dirty="0">
                <a:latin typeface="Times New Roman"/>
                <a:cs typeface="Times New Roman"/>
              </a:rPr>
              <a:t>με συμβολαιογραφικό έγγραφο, διότι διαφορετικά είναι άκυρη.</a:t>
            </a:r>
            <a:endParaRPr sz="1600" dirty="0">
              <a:latin typeface="Times New Roman"/>
              <a:cs typeface="Times New Roman"/>
            </a:endParaRPr>
          </a:p>
          <a:p>
            <a:pPr marL="11132" marR="4453">
              <a:spcBef>
                <a:spcPts val="380"/>
              </a:spcBef>
            </a:pPr>
            <a:r>
              <a:rPr sz="1600" spc="-4" dirty="0">
                <a:latin typeface="Times New Roman"/>
                <a:cs typeface="Times New Roman"/>
              </a:rPr>
              <a:t>Αλλά και η αγοραπωλησία των κινητών πρέπει να γίνεται γραπτώς, διότι τα γραπτά μένουν, ενώ  τα λόγια πετούν και πολλές φορές διαστρέφονται και αθετούνται από τους δύστροπους  αγοραστές και</a:t>
            </a:r>
            <a:r>
              <a:rPr sz="1600" spc="-18" dirty="0">
                <a:latin typeface="Times New Roman"/>
                <a:cs typeface="Times New Roman"/>
              </a:rPr>
              <a:t> </a:t>
            </a:r>
            <a:r>
              <a:rPr sz="1600" spc="-4" dirty="0">
                <a:latin typeface="Times New Roman"/>
                <a:cs typeface="Times New Roman"/>
              </a:rPr>
              <a:t>πωλητές.</a:t>
            </a:r>
            <a:endParaRPr sz="1600" dirty="0">
              <a:latin typeface="Times New Roman"/>
              <a:cs typeface="Times New Roman"/>
            </a:endParaRPr>
          </a:p>
          <a:p>
            <a:pPr marL="11132" marR="18924">
              <a:spcBef>
                <a:spcPts val="377"/>
              </a:spcBef>
            </a:pPr>
            <a:r>
              <a:rPr sz="1600" spc="-4" dirty="0">
                <a:latin typeface="Times New Roman"/>
                <a:cs typeface="Times New Roman"/>
              </a:rPr>
              <a:t>Άμα καταρτιστεί η σύμβαση αγοραπωλησίας, </a:t>
            </a:r>
            <a:r>
              <a:rPr sz="1600" dirty="0">
                <a:latin typeface="Times New Roman"/>
                <a:cs typeface="Times New Roman"/>
              </a:rPr>
              <a:t>ο </a:t>
            </a:r>
            <a:r>
              <a:rPr sz="1600" spc="-4" dirty="0">
                <a:latin typeface="Times New Roman"/>
                <a:cs typeface="Times New Roman"/>
              </a:rPr>
              <a:t>αγοραστής δικαιούται να </a:t>
            </a:r>
            <a:r>
              <a:rPr sz="1600" spc="-13" dirty="0">
                <a:latin typeface="Times New Roman"/>
                <a:cs typeface="Times New Roman"/>
              </a:rPr>
              <a:t>ζητήσει </a:t>
            </a:r>
            <a:r>
              <a:rPr sz="1600" spc="-4" dirty="0">
                <a:latin typeface="Times New Roman"/>
                <a:cs typeface="Times New Roman"/>
              </a:rPr>
              <a:t>από τον  πωλητή την παράδοση του συμφωνηθέντος πράγματος και να καταβάλει το </a:t>
            </a:r>
            <a:r>
              <a:rPr sz="1600" spc="-9" dirty="0">
                <a:latin typeface="Times New Roman"/>
                <a:cs typeface="Times New Roman"/>
              </a:rPr>
              <a:t>τίμημα </a:t>
            </a:r>
            <a:r>
              <a:rPr sz="1600" spc="-4" dirty="0">
                <a:latin typeface="Times New Roman"/>
                <a:cs typeface="Times New Roman"/>
              </a:rPr>
              <a:t>είτε αμέσως,  είτε στο μέλλον και στον συμφωνηθέντα χρόνο.</a:t>
            </a:r>
            <a:endParaRPr sz="1600" dirty="0">
              <a:latin typeface="Times New Roman"/>
              <a:cs typeface="Times New Roman"/>
            </a:endParaRPr>
          </a:p>
          <a:p>
            <a:pPr marL="11132" marR="540437">
              <a:spcBef>
                <a:spcPts val="380"/>
              </a:spcBef>
            </a:pPr>
            <a:r>
              <a:rPr sz="1600" spc="-4" dirty="0">
                <a:latin typeface="Times New Roman"/>
                <a:cs typeface="Times New Roman"/>
              </a:rPr>
              <a:t>Ο πωλητής υποχρεούται να παραδώσει το πράγμα στην ποσότητα και ποιότητα, που  συμφωνήθηκε, </a:t>
            </a:r>
            <a:r>
              <a:rPr sz="1600" spc="-9" dirty="0">
                <a:latin typeface="Times New Roman"/>
                <a:cs typeface="Times New Roman"/>
              </a:rPr>
              <a:t>χωρίς </a:t>
            </a:r>
            <a:r>
              <a:rPr sz="1600" spc="-4" dirty="0">
                <a:latin typeface="Times New Roman"/>
                <a:cs typeface="Times New Roman"/>
              </a:rPr>
              <a:t>ελαττώματα και </a:t>
            </a:r>
            <a:r>
              <a:rPr sz="1600" spc="-9" dirty="0">
                <a:latin typeface="Times New Roman"/>
                <a:cs typeface="Times New Roman"/>
              </a:rPr>
              <a:t>κατά </a:t>
            </a:r>
            <a:r>
              <a:rPr sz="1600" spc="-4" dirty="0">
                <a:latin typeface="Times New Roman"/>
                <a:cs typeface="Times New Roman"/>
              </a:rPr>
              <a:t>το χρόνο που συμφωνήθηκε και να </a:t>
            </a:r>
            <a:r>
              <a:rPr sz="1600" spc="-13" dirty="0">
                <a:latin typeface="Times New Roman"/>
                <a:cs typeface="Times New Roman"/>
              </a:rPr>
              <a:t>ζητήσει </a:t>
            </a:r>
            <a:r>
              <a:rPr sz="1600" spc="-4" dirty="0">
                <a:latin typeface="Times New Roman"/>
                <a:cs typeface="Times New Roman"/>
              </a:rPr>
              <a:t>το  τίμημα.</a:t>
            </a:r>
            <a:endParaRPr sz="1600" dirty="0">
              <a:latin typeface="Times New Roman"/>
              <a:cs typeface="Times New Roman"/>
            </a:endParaRPr>
          </a:p>
          <a:p>
            <a:pPr marL="11132" marR="33395">
              <a:spcBef>
                <a:spcPts val="377"/>
              </a:spcBef>
            </a:pPr>
            <a:r>
              <a:rPr sz="1600" spc="-57" dirty="0">
                <a:latin typeface="Times New Roman"/>
                <a:cs typeface="Times New Roman"/>
              </a:rPr>
              <a:t>Τα </a:t>
            </a:r>
            <a:r>
              <a:rPr sz="1600" spc="-4" dirty="0">
                <a:latin typeface="Times New Roman"/>
                <a:cs typeface="Times New Roman"/>
              </a:rPr>
              <a:t>ελαττώματα του πράγματος διακρίνουμε σε νομικά και πραγματικά. </a:t>
            </a:r>
            <a:r>
              <a:rPr sz="1600" spc="-9" dirty="0">
                <a:latin typeface="Times New Roman"/>
                <a:cs typeface="Times New Roman"/>
              </a:rPr>
              <a:t>Νομικό </a:t>
            </a:r>
            <a:r>
              <a:rPr sz="1600" spc="-4" dirty="0">
                <a:latin typeface="Times New Roman"/>
                <a:cs typeface="Times New Roman"/>
              </a:rPr>
              <a:t>ελάττωμα  υπάρχει, όταν το πράγμα είναι κατασχεμένο ή ενέχυρο και </a:t>
            </a:r>
            <a:r>
              <a:rPr sz="1600" spc="-9" dirty="0">
                <a:latin typeface="Times New Roman"/>
                <a:cs typeface="Times New Roman"/>
              </a:rPr>
              <a:t>πραγματικό, </a:t>
            </a:r>
            <a:r>
              <a:rPr sz="1600" spc="-4" dirty="0">
                <a:latin typeface="Times New Roman"/>
                <a:cs typeface="Times New Roman"/>
              </a:rPr>
              <a:t>όταν το πράγμα δεν έχει  ορισμένη ιδιότητα, δεν είναι </a:t>
            </a:r>
            <a:r>
              <a:rPr sz="1600" dirty="0">
                <a:latin typeface="Times New Roman"/>
                <a:cs typeface="Times New Roman"/>
              </a:rPr>
              <a:t>π.χ </a:t>
            </a:r>
            <a:r>
              <a:rPr sz="1600" spc="-4" dirty="0">
                <a:latin typeface="Times New Roman"/>
                <a:cs typeface="Times New Roman"/>
              </a:rPr>
              <a:t>στιλπνό, δεν είναι διατηρήσιμο, περιέχει περισσότερες ξένες  ουσίες </a:t>
            </a:r>
            <a:r>
              <a:rPr sz="1600" dirty="0">
                <a:latin typeface="Times New Roman"/>
                <a:cs typeface="Times New Roman"/>
              </a:rPr>
              <a:t>κ.λπ.</a:t>
            </a:r>
          </a:p>
        </p:txBody>
      </p:sp>
      <p:sp>
        <p:nvSpPr>
          <p:cNvPr id="3" name="object 3"/>
          <p:cNvSpPr/>
          <p:nvPr/>
        </p:nvSpPr>
        <p:spPr>
          <a:xfrm>
            <a:off x="7338222" y="5777994"/>
            <a:ext cx="1142891" cy="760081"/>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29177" y="5966515"/>
            <a:ext cx="616297" cy="503683"/>
          </a:xfrm>
          <a:prstGeom prst="rect">
            <a:avLst/>
          </a:prstGeom>
        </p:spPr>
        <p:txBody>
          <a:bodyPr vert="horz" wrap="square" lIns="0" tIns="11132" rIns="0" bIns="0" rtlCol="0">
            <a:spAutoFit/>
          </a:bodyPr>
          <a:lstStyle/>
          <a:p>
            <a:pPr marL="11132">
              <a:spcBef>
                <a:spcPts val="88"/>
              </a:spcBef>
            </a:pPr>
            <a:r>
              <a:rPr sz="1600" spc="-4" dirty="0">
                <a:latin typeface="Times New Roman"/>
                <a:cs typeface="Times New Roman"/>
              </a:rPr>
              <a:t>κέρδος.</a:t>
            </a:r>
            <a:endParaRPr sz="1600" dirty="0">
              <a:latin typeface="Times New Roman"/>
              <a:cs typeface="Times New Roman"/>
            </a:endParaRPr>
          </a:p>
        </p:txBody>
      </p:sp>
      <p:sp>
        <p:nvSpPr>
          <p:cNvPr id="4" name="object 4"/>
          <p:cNvSpPr txBox="1"/>
          <p:nvPr/>
        </p:nvSpPr>
        <p:spPr>
          <a:xfrm>
            <a:off x="729176" y="159732"/>
            <a:ext cx="7650770" cy="6204478"/>
          </a:xfrm>
          <a:prstGeom prst="rect">
            <a:avLst/>
          </a:prstGeom>
        </p:spPr>
        <p:txBody>
          <a:bodyPr vert="horz" wrap="square" lIns="0" tIns="124673" rIns="0" bIns="0" rtlCol="0">
            <a:spAutoFit/>
          </a:bodyPr>
          <a:lstStyle/>
          <a:p>
            <a:pPr marL="89609" algn="ctr">
              <a:spcBef>
                <a:spcPts val="982"/>
              </a:spcBef>
            </a:pPr>
            <a:r>
              <a:rPr sz="1600" b="1" spc="-4" dirty="0">
                <a:latin typeface="Times New Roman"/>
                <a:cs typeface="Times New Roman"/>
              </a:rPr>
              <a:t>ΥΠΟΧΡΕΩΣΕΙΣ ΚΑΙ </a:t>
            </a:r>
            <a:r>
              <a:rPr sz="1600" b="1" spc="-35" dirty="0">
                <a:latin typeface="Times New Roman"/>
                <a:cs typeface="Times New Roman"/>
              </a:rPr>
              <a:t>ΔΙΚΑΙΩΜΑΤΑ</a:t>
            </a:r>
            <a:r>
              <a:rPr sz="1600" b="1" spc="-188" dirty="0">
                <a:latin typeface="Times New Roman"/>
                <a:cs typeface="Times New Roman"/>
              </a:rPr>
              <a:t> </a:t>
            </a:r>
            <a:r>
              <a:rPr sz="1600" b="1" spc="-9" dirty="0">
                <a:latin typeface="Times New Roman"/>
                <a:cs typeface="Times New Roman"/>
              </a:rPr>
              <a:t>ΣΥΜΒΑΛΛΟΜΕΝΩΝ</a:t>
            </a:r>
            <a:endParaRPr sz="1600" dirty="0">
              <a:latin typeface="Times New Roman"/>
              <a:cs typeface="Times New Roman"/>
            </a:endParaRPr>
          </a:p>
          <a:p>
            <a:pPr marL="11132" marR="21150">
              <a:spcBef>
                <a:spcPts val="890"/>
              </a:spcBef>
            </a:pPr>
            <a:r>
              <a:rPr sz="1600" spc="-4" dirty="0">
                <a:latin typeface="Times New Roman"/>
                <a:cs typeface="Times New Roman"/>
              </a:rPr>
              <a:t>Ευθύνη του πωλητή δεν υφίσταται, εάν </a:t>
            </a:r>
            <a:r>
              <a:rPr sz="1600" dirty="0">
                <a:latin typeface="Times New Roman"/>
                <a:cs typeface="Times New Roman"/>
              </a:rPr>
              <a:t>ο </a:t>
            </a:r>
            <a:r>
              <a:rPr sz="1600" spc="-4" dirty="0">
                <a:latin typeface="Times New Roman"/>
                <a:cs typeface="Times New Roman"/>
              </a:rPr>
              <a:t>αγοραστής γνώριζε τα ελαττώματα του πράγματος ή τα  αγνοούσε από βαριά αμέλεια </a:t>
            </a:r>
            <a:r>
              <a:rPr sz="1600" spc="-9" dirty="0">
                <a:latin typeface="Times New Roman"/>
                <a:cs typeface="Times New Roman"/>
              </a:rPr>
              <a:t>κατά </a:t>
            </a:r>
            <a:r>
              <a:rPr sz="1600" spc="-4" dirty="0">
                <a:latin typeface="Times New Roman"/>
                <a:cs typeface="Times New Roman"/>
              </a:rPr>
              <a:t>τη σύμβαση. Εάν </a:t>
            </a:r>
            <a:r>
              <a:rPr sz="1600" dirty="0">
                <a:latin typeface="Times New Roman"/>
                <a:cs typeface="Times New Roman"/>
              </a:rPr>
              <a:t>ο </a:t>
            </a:r>
            <a:r>
              <a:rPr sz="1600" spc="-4" dirty="0">
                <a:latin typeface="Times New Roman"/>
                <a:cs typeface="Times New Roman"/>
              </a:rPr>
              <a:t>πωλητής δολίως αποσιώπησε τα  ελαττώματα του πράγματος, </a:t>
            </a:r>
            <a:r>
              <a:rPr sz="1600" dirty="0">
                <a:latin typeface="Times New Roman"/>
                <a:cs typeface="Times New Roman"/>
              </a:rPr>
              <a:t>ο </a:t>
            </a:r>
            <a:r>
              <a:rPr sz="1600" spc="-4" dirty="0">
                <a:latin typeface="Times New Roman"/>
                <a:cs typeface="Times New Roman"/>
              </a:rPr>
              <a:t>αγοραστής μπορεί να </a:t>
            </a:r>
            <a:r>
              <a:rPr sz="1600" spc="-13" dirty="0">
                <a:latin typeface="Times New Roman"/>
                <a:cs typeface="Times New Roman"/>
              </a:rPr>
              <a:t>ζητήσει </a:t>
            </a:r>
            <a:r>
              <a:rPr sz="1600" spc="-4" dirty="0">
                <a:latin typeface="Times New Roman"/>
                <a:cs typeface="Times New Roman"/>
              </a:rPr>
              <a:t>την αντιστροφή (ακύρωση) της  σύμβασης ή τη μείωση του τιμήματος </a:t>
            </a:r>
            <a:r>
              <a:rPr sz="1600" spc="-9" dirty="0">
                <a:latin typeface="Times New Roman"/>
                <a:cs typeface="Times New Roman"/>
              </a:rPr>
              <a:t>(χορήγηση </a:t>
            </a:r>
            <a:r>
              <a:rPr sz="1600" spc="-4" dirty="0">
                <a:latin typeface="Times New Roman"/>
                <a:cs typeface="Times New Roman"/>
              </a:rPr>
              <a:t>έκπτωσης) ή την αντικατάσταση του  πράγματος με άλλο, που δεν θα έχει τα ελαττώματα ή θα φέρει τις ιδιότητες που συμφωνήθηκαν.  Εάν ένας από τους συμβαλλομένους, </a:t>
            </a:r>
            <a:r>
              <a:rPr sz="1600" dirty="0">
                <a:latin typeface="Times New Roman"/>
                <a:cs typeface="Times New Roman"/>
              </a:rPr>
              <a:t>ο </a:t>
            </a:r>
            <a:r>
              <a:rPr sz="1600" spc="-4" dirty="0">
                <a:latin typeface="Times New Roman"/>
                <a:cs typeface="Times New Roman"/>
              </a:rPr>
              <a:t>αγοραστής ή </a:t>
            </a:r>
            <a:r>
              <a:rPr sz="1600" dirty="0">
                <a:latin typeface="Times New Roman"/>
                <a:cs typeface="Times New Roman"/>
              </a:rPr>
              <a:t>ο </a:t>
            </a:r>
            <a:r>
              <a:rPr sz="1600" spc="-4" dirty="0">
                <a:latin typeface="Times New Roman"/>
                <a:cs typeface="Times New Roman"/>
              </a:rPr>
              <a:t>πωλητής, αθετήσει την υπόσχεσή του, </a:t>
            </a:r>
            <a:r>
              <a:rPr sz="1600" dirty="0">
                <a:latin typeface="Times New Roman"/>
                <a:cs typeface="Times New Roman"/>
              </a:rPr>
              <a:t>ο  </a:t>
            </a:r>
            <a:r>
              <a:rPr sz="1600" spc="-4" dirty="0">
                <a:latin typeface="Times New Roman"/>
                <a:cs typeface="Times New Roman"/>
              </a:rPr>
              <a:t>άλλος συμβαλλόμενος δικαιούται να </a:t>
            </a:r>
            <a:r>
              <a:rPr sz="1600" spc="-13" dirty="0">
                <a:latin typeface="Times New Roman"/>
                <a:cs typeface="Times New Roman"/>
              </a:rPr>
              <a:t>ζητήσει </a:t>
            </a:r>
            <a:r>
              <a:rPr sz="1600" spc="-4" dirty="0">
                <a:latin typeface="Times New Roman"/>
                <a:cs typeface="Times New Roman"/>
              </a:rPr>
              <a:t>ή τη </a:t>
            </a:r>
            <a:r>
              <a:rPr sz="1600" spc="-9" dirty="0">
                <a:latin typeface="Times New Roman"/>
                <a:cs typeface="Times New Roman"/>
              </a:rPr>
              <a:t>διάλυση </a:t>
            </a:r>
            <a:r>
              <a:rPr sz="1600" spc="-4" dirty="0">
                <a:latin typeface="Times New Roman"/>
                <a:cs typeface="Times New Roman"/>
              </a:rPr>
              <a:t>της αγοραπωλησίας, εάν αυτό  συμφέρει και </a:t>
            </a:r>
            <a:r>
              <a:rPr sz="1600" dirty="0">
                <a:latin typeface="Times New Roman"/>
                <a:cs typeface="Times New Roman"/>
              </a:rPr>
              <a:t>σ’ </a:t>
            </a:r>
            <a:r>
              <a:rPr sz="1600" spc="-4" dirty="0">
                <a:latin typeface="Times New Roman"/>
                <a:cs typeface="Times New Roman"/>
              </a:rPr>
              <a:t>αυτόν, ή </a:t>
            </a:r>
            <a:r>
              <a:rPr sz="1600" spc="-9" dirty="0">
                <a:latin typeface="Times New Roman"/>
                <a:cs typeface="Times New Roman"/>
              </a:rPr>
              <a:t>αποζημίωση, </a:t>
            </a:r>
            <a:r>
              <a:rPr sz="1600" spc="-4" dirty="0">
                <a:latin typeface="Times New Roman"/>
                <a:cs typeface="Times New Roman"/>
              </a:rPr>
              <a:t>η οποία πρέπει να </a:t>
            </a:r>
            <a:r>
              <a:rPr sz="1600" spc="-9" dirty="0">
                <a:latin typeface="Times New Roman"/>
                <a:cs typeface="Times New Roman"/>
              </a:rPr>
              <a:t>καλύψει </a:t>
            </a:r>
            <a:r>
              <a:rPr sz="1600" spc="-4" dirty="0">
                <a:latin typeface="Times New Roman"/>
                <a:cs typeface="Times New Roman"/>
              </a:rPr>
              <a:t>όλα τα </a:t>
            </a:r>
            <a:r>
              <a:rPr sz="1600" spc="-13" dirty="0">
                <a:latin typeface="Times New Roman"/>
                <a:cs typeface="Times New Roman"/>
              </a:rPr>
              <a:t>έξοδα, </a:t>
            </a:r>
            <a:r>
              <a:rPr sz="1600" spc="-4" dirty="0">
                <a:latin typeface="Times New Roman"/>
                <a:cs typeface="Times New Roman"/>
              </a:rPr>
              <a:t>που  </a:t>
            </a:r>
            <a:r>
              <a:rPr sz="1600" spc="-9" dirty="0">
                <a:latin typeface="Times New Roman"/>
                <a:cs typeface="Times New Roman"/>
              </a:rPr>
              <a:t>καταβλήθηκαν </a:t>
            </a:r>
            <a:r>
              <a:rPr sz="1600" spc="-4" dirty="0">
                <a:latin typeface="Times New Roman"/>
                <a:cs typeface="Times New Roman"/>
              </a:rPr>
              <a:t>και το</a:t>
            </a:r>
            <a:r>
              <a:rPr sz="1600" spc="-31" dirty="0">
                <a:latin typeface="Times New Roman"/>
                <a:cs typeface="Times New Roman"/>
              </a:rPr>
              <a:t> </a:t>
            </a:r>
            <a:r>
              <a:rPr sz="1600" spc="-4" dirty="0">
                <a:latin typeface="Times New Roman"/>
                <a:cs typeface="Times New Roman"/>
              </a:rPr>
              <a:t>κέρδος.</a:t>
            </a:r>
            <a:endParaRPr sz="1600" dirty="0">
              <a:latin typeface="Times New Roman"/>
              <a:cs typeface="Times New Roman"/>
            </a:endParaRPr>
          </a:p>
          <a:p>
            <a:pPr marL="11132" marR="4453">
              <a:spcBef>
                <a:spcPts val="380"/>
              </a:spcBef>
            </a:pPr>
            <a:r>
              <a:rPr sz="1600" spc="-4" dirty="0">
                <a:latin typeface="Times New Roman"/>
                <a:cs typeface="Times New Roman"/>
              </a:rPr>
              <a:t>Έστω </a:t>
            </a:r>
            <a:r>
              <a:rPr sz="1600" dirty="0">
                <a:latin typeface="Times New Roman"/>
                <a:cs typeface="Times New Roman"/>
              </a:rPr>
              <a:t>π.χ. ο </a:t>
            </a:r>
            <a:r>
              <a:rPr sz="1600" spc="-4" dirty="0">
                <a:latin typeface="Times New Roman"/>
                <a:cs typeface="Times New Roman"/>
              </a:rPr>
              <a:t>λαδέμπορος Αθηνών κ. Α. αγόρασε από το χονδρέμπορο Χανίων κ. Β. </a:t>
            </a:r>
            <a:r>
              <a:rPr sz="1600" dirty="0">
                <a:latin typeface="Times New Roman"/>
                <a:cs typeface="Times New Roman"/>
              </a:rPr>
              <a:t>500 </a:t>
            </a:r>
            <a:r>
              <a:rPr sz="1600" spc="-4" dirty="0">
                <a:latin typeface="Times New Roman"/>
                <a:cs typeface="Times New Roman"/>
              </a:rPr>
              <a:t>κιλά λάδι  προς </a:t>
            </a:r>
            <a:r>
              <a:rPr sz="1600" dirty="0">
                <a:latin typeface="Times New Roman"/>
                <a:cs typeface="Times New Roman"/>
              </a:rPr>
              <a:t>3 </a:t>
            </a:r>
            <a:r>
              <a:rPr sz="1600" spc="-4" dirty="0">
                <a:latin typeface="Times New Roman"/>
                <a:cs typeface="Times New Roman"/>
              </a:rPr>
              <a:t>ευρώ το κιλό, το οποίο πρέπει να παραλάβει στη προκυμαία του Πειραιά το μεσημέρι της  Τρίτης. </a:t>
            </a:r>
            <a:r>
              <a:rPr sz="1600" spc="-22" dirty="0">
                <a:latin typeface="Times New Roman"/>
                <a:cs typeface="Times New Roman"/>
              </a:rPr>
              <a:t>Για </a:t>
            </a:r>
            <a:r>
              <a:rPr sz="1600" spc="-4" dirty="0">
                <a:latin typeface="Times New Roman"/>
                <a:cs typeface="Times New Roman"/>
              </a:rPr>
              <a:t>το </a:t>
            </a:r>
            <a:r>
              <a:rPr sz="1600" spc="-9" dirty="0">
                <a:latin typeface="Times New Roman"/>
                <a:cs typeface="Times New Roman"/>
              </a:rPr>
              <a:t>σκοπό </a:t>
            </a:r>
            <a:r>
              <a:rPr sz="1600" spc="-4" dirty="0">
                <a:latin typeface="Times New Roman"/>
                <a:cs typeface="Times New Roman"/>
              </a:rPr>
              <a:t>αυτό ενοικίασε μια αποθήκη και πλήρωσε </a:t>
            </a:r>
            <a:r>
              <a:rPr sz="1600" dirty="0">
                <a:latin typeface="Times New Roman"/>
                <a:cs typeface="Times New Roman"/>
              </a:rPr>
              <a:t>100 </a:t>
            </a:r>
            <a:r>
              <a:rPr sz="1600" spc="-4" dirty="0">
                <a:latin typeface="Times New Roman"/>
                <a:cs typeface="Times New Roman"/>
              </a:rPr>
              <a:t>ευρώ και για τη μεταφορά  μίσθωσε φορτηγό αυτοκίνητο και πλήρωσε </a:t>
            </a:r>
            <a:r>
              <a:rPr sz="1600" dirty="0">
                <a:latin typeface="Times New Roman"/>
                <a:cs typeface="Times New Roman"/>
              </a:rPr>
              <a:t>40 </a:t>
            </a:r>
            <a:r>
              <a:rPr sz="1600" spc="-4" dirty="0">
                <a:latin typeface="Times New Roman"/>
                <a:cs typeface="Times New Roman"/>
              </a:rPr>
              <a:t>ευρώ. Εάν </a:t>
            </a:r>
            <a:r>
              <a:rPr sz="1600" dirty="0">
                <a:latin typeface="Times New Roman"/>
                <a:cs typeface="Times New Roman"/>
              </a:rPr>
              <a:t>ο </a:t>
            </a:r>
            <a:r>
              <a:rPr sz="1600" spc="-4" dirty="0">
                <a:latin typeface="Times New Roman"/>
                <a:cs typeface="Times New Roman"/>
              </a:rPr>
              <a:t>πωλητής αθετήσει την υπόσχεσή του,  οφείλει να καταβάλει στον αγοραστή τα </a:t>
            </a:r>
            <a:r>
              <a:rPr sz="1600" spc="-18" dirty="0">
                <a:latin typeface="Times New Roman"/>
                <a:cs typeface="Times New Roman"/>
              </a:rPr>
              <a:t>έξοδα </a:t>
            </a:r>
            <a:r>
              <a:rPr sz="1600" spc="-4" dirty="0">
                <a:latin typeface="Times New Roman"/>
                <a:cs typeface="Times New Roman"/>
              </a:rPr>
              <a:t>μεταφοράς για την ενοικίαση του αυτοκινήτου </a:t>
            </a:r>
            <a:r>
              <a:rPr sz="1600" dirty="0">
                <a:latin typeface="Times New Roman"/>
                <a:cs typeface="Times New Roman"/>
              </a:rPr>
              <a:t>40  </a:t>
            </a:r>
            <a:r>
              <a:rPr sz="1600" spc="-4" dirty="0">
                <a:latin typeface="Times New Roman"/>
                <a:cs typeface="Times New Roman"/>
              </a:rPr>
              <a:t>ευρώ, τα </a:t>
            </a:r>
            <a:r>
              <a:rPr sz="1600" spc="-18" dirty="0">
                <a:latin typeface="Times New Roman"/>
                <a:cs typeface="Times New Roman"/>
              </a:rPr>
              <a:t>έξοδα </a:t>
            </a:r>
            <a:r>
              <a:rPr sz="1600" spc="-4" dirty="0">
                <a:latin typeface="Times New Roman"/>
                <a:cs typeface="Times New Roman"/>
              </a:rPr>
              <a:t>αποθήκευσης </a:t>
            </a:r>
            <a:r>
              <a:rPr sz="1600" dirty="0">
                <a:latin typeface="Times New Roman"/>
                <a:cs typeface="Times New Roman"/>
              </a:rPr>
              <a:t>100 </a:t>
            </a:r>
            <a:r>
              <a:rPr sz="1600" spc="-4" dirty="0">
                <a:latin typeface="Times New Roman"/>
                <a:cs typeface="Times New Roman"/>
              </a:rPr>
              <a:t>ευρώ και το «διαφυγόν κέρδος», δηλαδή το κέρδος που θα  </a:t>
            </a:r>
            <a:r>
              <a:rPr sz="1600" spc="-9" dirty="0">
                <a:latin typeface="Times New Roman"/>
                <a:cs typeface="Times New Roman"/>
              </a:rPr>
              <a:t>αποκόμιζε, </a:t>
            </a:r>
            <a:r>
              <a:rPr sz="1600" spc="-4" dirty="0">
                <a:latin typeface="Times New Roman"/>
                <a:cs typeface="Times New Roman"/>
              </a:rPr>
              <a:t>εάν γινόταν η αγοραπωλησία, έστω </a:t>
            </a:r>
            <a:r>
              <a:rPr sz="1600" dirty="0">
                <a:latin typeface="Times New Roman"/>
                <a:cs typeface="Times New Roman"/>
              </a:rPr>
              <a:t>500</a:t>
            </a:r>
            <a:r>
              <a:rPr sz="1600" spc="-4" dirty="0">
                <a:latin typeface="Times New Roman"/>
                <a:cs typeface="Times New Roman"/>
              </a:rPr>
              <a:t> ευρώ.</a:t>
            </a:r>
            <a:endParaRPr sz="1600" dirty="0">
              <a:latin typeface="Times New Roman"/>
              <a:cs typeface="Times New Roman"/>
            </a:endParaRPr>
          </a:p>
          <a:p>
            <a:pPr marL="11132" marR="66233">
              <a:spcBef>
                <a:spcPts val="377"/>
              </a:spcBef>
            </a:pPr>
            <a:r>
              <a:rPr sz="1600" spc="-4" dirty="0">
                <a:latin typeface="Times New Roman"/>
                <a:cs typeface="Times New Roman"/>
              </a:rPr>
              <a:t>Από την υποχρέωση αυτή απαλλάσσεται </a:t>
            </a:r>
            <a:r>
              <a:rPr sz="1600" dirty="0">
                <a:latin typeface="Times New Roman"/>
                <a:cs typeface="Times New Roman"/>
              </a:rPr>
              <a:t>ο </a:t>
            </a:r>
            <a:r>
              <a:rPr sz="1600" spc="-4" dirty="0">
                <a:latin typeface="Times New Roman"/>
                <a:cs typeface="Times New Roman"/>
              </a:rPr>
              <a:t>πωλητής ή και αντιστρόφως </a:t>
            </a:r>
            <a:r>
              <a:rPr sz="1600" dirty="0">
                <a:latin typeface="Times New Roman"/>
                <a:cs typeface="Times New Roman"/>
              </a:rPr>
              <a:t>ο αγοραστής, </a:t>
            </a:r>
            <a:r>
              <a:rPr sz="1600" spc="-4" dirty="0">
                <a:latin typeface="Times New Roman"/>
                <a:cs typeface="Times New Roman"/>
              </a:rPr>
              <a:t>εάν  αποδείξει ότι η αθέτηση της υπόσχεσής του οφείλεται σε ανώτερη βία ή σε </a:t>
            </a:r>
            <a:r>
              <a:rPr sz="1600" spc="-9" dirty="0">
                <a:latin typeface="Times New Roman"/>
                <a:cs typeface="Times New Roman"/>
              </a:rPr>
              <a:t>γεγονότα </a:t>
            </a:r>
            <a:r>
              <a:rPr sz="1600" spc="-4" dirty="0">
                <a:latin typeface="Times New Roman"/>
                <a:cs typeface="Times New Roman"/>
              </a:rPr>
              <a:t>εκτός της  θέλησής του, όπως είναι </a:t>
            </a:r>
            <a:r>
              <a:rPr sz="1600" dirty="0">
                <a:latin typeface="Times New Roman"/>
                <a:cs typeface="Times New Roman"/>
              </a:rPr>
              <a:t>π.χ. </a:t>
            </a:r>
            <a:r>
              <a:rPr sz="1600" spc="-4" dirty="0">
                <a:latin typeface="Times New Roman"/>
                <a:cs typeface="Times New Roman"/>
              </a:rPr>
              <a:t>η μη </a:t>
            </a:r>
            <a:r>
              <a:rPr sz="1600" spc="-9" dirty="0">
                <a:latin typeface="Times New Roman"/>
                <a:cs typeface="Times New Roman"/>
              </a:rPr>
              <a:t>αναχώρηση </a:t>
            </a:r>
            <a:r>
              <a:rPr sz="1600" spc="-4" dirty="0">
                <a:latin typeface="Times New Roman"/>
                <a:cs typeface="Times New Roman"/>
              </a:rPr>
              <a:t>του πλοίου λόγω θαλασσοταραχής. Σε κάθε  περίπτωση για να </a:t>
            </a:r>
            <a:r>
              <a:rPr sz="1600" spc="-9" dirty="0">
                <a:latin typeface="Times New Roman"/>
                <a:cs typeface="Times New Roman"/>
              </a:rPr>
              <a:t>απαλλαγεί </a:t>
            </a:r>
            <a:r>
              <a:rPr sz="1600" dirty="0">
                <a:latin typeface="Times New Roman"/>
                <a:cs typeface="Times New Roman"/>
              </a:rPr>
              <a:t>ο </a:t>
            </a:r>
            <a:r>
              <a:rPr sz="1600" spc="-4" dirty="0">
                <a:latin typeface="Times New Roman"/>
                <a:cs typeface="Times New Roman"/>
              </a:rPr>
              <a:t>πωλητής, οφείλει να ειδοποιήσει εγκαίρως και </a:t>
            </a:r>
            <a:r>
              <a:rPr sz="1600" spc="-9" dirty="0">
                <a:latin typeface="Times New Roman"/>
                <a:cs typeface="Times New Roman"/>
              </a:rPr>
              <a:t>καλύτερα </a:t>
            </a:r>
            <a:r>
              <a:rPr sz="1600" spc="-4" dirty="0">
                <a:latin typeface="Times New Roman"/>
                <a:cs typeface="Times New Roman"/>
              </a:rPr>
              <a:t>γραπτώς  τον αγοραστή με το ταχύτερο μέσο, διαφορετικά ευθύνεται για τα </a:t>
            </a:r>
            <a:r>
              <a:rPr sz="1600" spc="-18" dirty="0">
                <a:latin typeface="Times New Roman"/>
                <a:cs typeface="Times New Roman"/>
              </a:rPr>
              <a:t>έξοδα </a:t>
            </a:r>
            <a:r>
              <a:rPr sz="1600" spc="-4" dirty="0">
                <a:latin typeface="Times New Roman"/>
                <a:cs typeface="Times New Roman"/>
              </a:rPr>
              <a:t>και για το</a:t>
            </a:r>
            <a:r>
              <a:rPr sz="1600" spc="31" dirty="0">
                <a:latin typeface="Times New Roman"/>
                <a:cs typeface="Times New Roman"/>
              </a:rPr>
              <a:t> </a:t>
            </a:r>
            <a:r>
              <a:rPr sz="1600" spc="-4" dirty="0">
                <a:latin typeface="Times New Roman"/>
                <a:cs typeface="Times New Roman"/>
              </a:rPr>
              <a:t>διαφυγόν</a:t>
            </a:r>
            <a:endParaRPr sz="1600" dirty="0">
              <a:latin typeface="Times New Roman"/>
              <a:cs typeface="Times New Roman"/>
            </a:endParaRPr>
          </a:p>
        </p:txBody>
      </p:sp>
      <p:sp>
        <p:nvSpPr>
          <p:cNvPr id="5" name="object 5"/>
          <p:cNvSpPr/>
          <p:nvPr/>
        </p:nvSpPr>
        <p:spPr>
          <a:xfrm>
            <a:off x="7704418" y="6023985"/>
            <a:ext cx="776696" cy="51409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1511</Words>
  <Application>Microsoft Office PowerPoint</Application>
  <PresentationFormat>Προβολή στην οθόνη (4:3)</PresentationFormat>
  <Paragraphs>59</Paragraphs>
  <Slides>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8</vt:i4>
      </vt:variant>
    </vt:vector>
  </HeadingPairs>
  <TitlesOfParts>
    <vt:vector size="9" baseType="lpstr">
      <vt:lpstr>Θέμα του Office</vt:lpstr>
      <vt:lpstr>ΠΕΡΙΟΡΙΣΜΟΙ ΤΟΥ ΕΜΠΟΡΙΟΥ </vt:lpstr>
      <vt:lpstr>Διαφάνεια 2</vt:lpstr>
      <vt:lpstr>Διαφάνεια 3</vt:lpstr>
      <vt:lpstr>Διαφάνεια 4</vt:lpstr>
      <vt:lpstr>Διαφάνεια 5</vt:lpstr>
      <vt:lpstr>ΕΜΠΟΡΙΚΗ ΑΓΟΡΑΠΩΛΗΣΙΑ</vt:lpstr>
      <vt:lpstr>Διαφάνεια 7</vt:lpstr>
      <vt:lpstr>Διαφάνεια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ΠΕΡΙΟΡΙΣΜΟΙ ΤΟΥ ΕΜΠΟΡΙΟΥ </dc:title>
  <dc:creator>Riggas</dc:creator>
  <cp:lastModifiedBy>Riggas</cp:lastModifiedBy>
  <cp:revision>2</cp:revision>
  <dcterms:created xsi:type="dcterms:W3CDTF">2020-12-08T10:32:52Z</dcterms:created>
  <dcterms:modified xsi:type="dcterms:W3CDTF">2020-12-08T10:42:54Z</dcterms:modified>
</cp:coreProperties>
</file>