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marL="11132">
              <a:lnSpc>
                <a:spcPct val="100000"/>
              </a:lnSpc>
              <a:spcBef>
                <a:spcPts val="92"/>
              </a:spcBef>
              <a:defRPr sz="1100" b="0" i="0">
                <a:solidFill>
                  <a:srgbClr val="595959"/>
                </a:solidFill>
                <a:latin typeface="Verdana"/>
                <a:cs typeface="Verdana"/>
              </a:defRPr>
            </a:lvl1pPr>
          </a:lstStyle>
          <a:p>
            <a:r>
              <a:rPr lang="el-GR" spc="-131" dirty="0" smtClean="0"/>
              <a:t>ΙΕΚ</a:t>
            </a:r>
            <a:r>
              <a:rPr lang="el-GR" spc="-100" dirty="0" smtClean="0"/>
              <a:t> </a:t>
            </a:r>
            <a:r>
              <a:rPr lang="el-GR" spc="-79" dirty="0" smtClean="0"/>
              <a:t>ΙΕΡΑΠΕΤΡΑΣ</a:t>
            </a:r>
          </a:p>
          <a:p>
            <a:pPr marR="4453"/>
            <a:r>
              <a:rPr lang="el-GR" spc="-96" dirty="0" smtClean="0"/>
              <a:t>ΕΙΔΙΚΟΣ </a:t>
            </a:r>
            <a:r>
              <a:rPr lang="el-GR" spc="-4" dirty="0" smtClean="0"/>
              <a:t>ΜΗΧΑΝΟΓΡΑΦΗΜΕΝΟΥ</a:t>
            </a:r>
            <a:r>
              <a:rPr lang="el-GR" spc="-105" dirty="0" smtClean="0"/>
              <a:t> </a:t>
            </a:r>
            <a:r>
              <a:rPr lang="el-GR" spc="-79" dirty="0" smtClean="0"/>
              <a:t>ΛΟΓΙΣΤΗΡΙΟΥ  </a:t>
            </a:r>
            <a:r>
              <a:rPr lang="el-GR" spc="-136" dirty="0" smtClean="0"/>
              <a:t>ΕΙΣΗΓΗΤΗΣ </a:t>
            </a:r>
            <a:r>
              <a:rPr lang="el-GR" spc="-75" dirty="0" smtClean="0"/>
              <a:t>ΛΥΡΑΤΖΑΚΗΣ</a:t>
            </a:r>
            <a:r>
              <a:rPr lang="el-GR" spc="-4" dirty="0" smtClean="0"/>
              <a:t> </a:t>
            </a:r>
            <a:r>
              <a:rPr lang="el-GR" spc="9" dirty="0" smtClean="0"/>
              <a:t>ΕΜΜΑΝΟΥΗΛ</a:t>
            </a:r>
            <a:endParaRPr lang="el-GR" spc="9"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221D719-02F6-465F-A363-D749C6BC5FF2}" type="datetimeFigureOut">
              <a:rPr lang="el-GR" smtClean="0"/>
              <a:t>24/11/2020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A004351-CB41-4181-80F7-215BC2D30E0E}"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21D719-02F6-465F-A363-D749C6BC5FF2}" type="datetimeFigureOut">
              <a:rPr lang="el-GR" smtClean="0"/>
              <a:t>24/11/2020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004351-CB41-4181-80F7-215BC2D30E0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4566" y="2319294"/>
            <a:ext cx="4289101" cy="1364895"/>
          </a:xfrm>
          <a:prstGeom prst="rect">
            <a:avLst/>
          </a:prstGeom>
        </p:spPr>
        <p:txBody>
          <a:bodyPr vert="horz" wrap="square" lIns="0" tIns="10575" rIns="0" bIns="0" rtlCol="0">
            <a:spAutoFit/>
          </a:bodyPr>
          <a:lstStyle/>
          <a:p>
            <a:pPr marL="11132">
              <a:spcBef>
                <a:spcPts val="83"/>
              </a:spcBef>
            </a:pPr>
            <a:r>
              <a:rPr spc="-9" dirty="0"/>
              <a:t>1.ΕΙΣΑΓΩΓΗ ΣΤΗΝ</a:t>
            </a:r>
            <a:r>
              <a:rPr spc="-44" dirty="0"/>
              <a:t> </a:t>
            </a:r>
            <a:r>
              <a:rPr spc="-9" dirty="0"/>
              <a:t>ΤΕΧΝΙΚΗ</a:t>
            </a:r>
          </a:p>
        </p:txBody>
      </p:sp>
      <p:sp>
        <p:nvSpPr>
          <p:cNvPr id="3" name="object 3"/>
          <p:cNvSpPr txBox="1"/>
          <p:nvPr/>
        </p:nvSpPr>
        <p:spPr>
          <a:xfrm>
            <a:off x="3078737" y="3464240"/>
            <a:ext cx="2921302" cy="780120"/>
          </a:xfrm>
          <a:prstGeom prst="rect">
            <a:avLst/>
          </a:prstGeom>
        </p:spPr>
        <p:txBody>
          <a:bodyPr vert="horz" wrap="square" lIns="0" tIns="10575" rIns="0" bIns="0" rtlCol="0">
            <a:spAutoFit/>
          </a:bodyPr>
          <a:lstStyle/>
          <a:p>
            <a:pPr marL="11132">
              <a:spcBef>
                <a:spcPts val="83"/>
              </a:spcBef>
            </a:pPr>
            <a:r>
              <a:rPr sz="2500" b="1" spc="-22" dirty="0">
                <a:latin typeface="Times New Roman"/>
                <a:cs typeface="Times New Roman"/>
              </a:rPr>
              <a:t>ΤΩΝ</a:t>
            </a:r>
            <a:r>
              <a:rPr sz="2500" b="1" spc="-48" dirty="0">
                <a:latin typeface="Times New Roman"/>
                <a:cs typeface="Times New Roman"/>
              </a:rPr>
              <a:t> </a:t>
            </a:r>
            <a:r>
              <a:rPr sz="2500" b="1" spc="-9" dirty="0">
                <a:latin typeface="Times New Roman"/>
                <a:cs typeface="Times New Roman"/>
              </a:rPr>
              <a:t>ΣΥΝΑΛΛΑΓΩΝ</a:t>
            </a:r>
            <a:endParaRPr sz="2500" dirty="0">
              <a:latin typeface="Times New Roman"/>
              <a:cs typeface="Times New Roman"/>
            </a:endParaRPr>
          </a:p>
        </p:txBody>
      </p:sp>
      <p:sp>
        <p:nvSpPr>
          <p:cNvPr id="4" name="object 4"/>
          <p:cNvSpPr/>
          <p:nvPr/>
        </p:nvSpPr>
        <p:spPr>
          <a:xfrm>
            <a:off x="6414266" y="5138145"/>
            <a:ext cx="2066848" cy="1399930"/>
          </a:xfrm>
          <a:prstGeom prst="rect">
            <a:avLst/>
          </a:prstGeom>
          <a:blipFill>
            <a:blip r:embed="rId2" cstate="print"/>
            <a:stretch>
              <a:fillRect/>
            </a:stretch>
          </a:blipFill>
        </p:spPr>
        <p:txBody>
          <a:bodyPr wrap="square" lIns="0" tIns="0" rIns="0" bIns="0" rtlCol="0"/>
          <a:lstStyle/>
          <a:p>
            <a:endParaRPr/>
          </a:p>
        </p:txBody>
      </p:sp>
      <p:grpSp>
        <p:nvGrpSpPr>
          <p:cNvPr id="5" name="object 5"/>
          <p:cNvGrpSpPr/>
          <p:nvPr/>
        </p:nvGrpSpPr>
        <p:grpSpPr>
          <a:xfrm>
            <a:off x="660714" y="317852"/>
            <a:ext cx="2593334" cy="2009607"/>
            <a:chOff x="772668" y="350520"/>
            <a:chExt cx="3032760" cy="2216150"/>
          </a:xfrm>
        </p:grpSpPr>
        <p:sp>
          <p:nvSpPr>
            <p:cNvPr id="6" name="object 6"/>
            <p:cNvSpPr/>
            <p:nvPr/>
          </p:nvSpPr>
          <p:spPr>
            <a:xfrm>
              <a:off x="772668" y="350520"/>
              <a:ext cx="3026664" cy="2211324"/>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772668" y="350520"/>
              <a:ext cx="3032760" cy="2215896"/>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772668" y="350520"/>
              <a:ext cx="3032760" cy="2216150"/>
            </a:xfrm>
            <a:custGeom>
              <a:avLst/>
              <a:gdLst/>
              <a:ahLst/>
              <a:cxnLst/>
              <a:rect l="l" t="t" r="r" b="b"/>
              <a:pathLst>
                <a:path w="3032760" h="2216150">
                  <a:moveTo>
                    <a:pt x="3023616" y="2205228"/>
                  </a:moveTo>
                  <a:lnTo>
                    <a:pt x="0" y="2205228"/>
                  </a:lnTo>
                  <a:lnTo>
                    <a:pt x="0" y="2215896"/>
                  </a:lnTo>
                  <a:lnTo>
                    <a:pt x="3031235" y="2215896"/>
                  </a:lnTo>
                  <a:lnTo>
                    <a:pt x="3032760" y="2212848"/>
                  </a:lnTo>
                  <a:lnTo>
                    <a:pt x="3032760" y="2209800"/>
                  </a:lnTo>
                  <a:lnTo>
                    <a:pt x="3023616" y="2209800"/>
                  </a:lnTo>
                  <a:lnTo>
                    <a:pt x="3023616" y="2205228"/>
                  </a:lnTo>
                  <a:close/>
                </a:path>
                <a:path w="3032760" h="2216150">
                  <a:moveTo>
                    <a:pt x="3032760" y="0"/>
                  </a:moveTo>
                  <a:lnTo>
                    <a:pt x="3023616" y="0"/>
                  </a:lnTo>
                  <a:lnTo>
                    <a:pt x="3023616" y="2209800"/>
                  </a:lnTo>
                  <a:lnTo>
                    <a:pt x="3028187" y="2205228"/>
                  </a:lnTo>
                  <a:lnTo>
                    <a:pt x="3032760" y="2205228"/>
                  </a:lnTo>
                  <a:lnTo>
                    <a:pt x="3032760" y="0"/>
                  </a:lnTo>
                  <a:close/>
                </a:path>
                <a:path w="3032760" h="2216150">
                  <a:moveTo>
                    <a:pt x="3032760" y="2205228"/>
                  </a:moveTo>
                  <a:lnTo>
                    <a:pt x="3028187" y="2205228"/>
                  </a:lnTo>
                  <a:lnTo>
                    <a:pt x="3023616" y="2209800"/>
                  </a:lnTo>
                  <a:lnTo>
                    <a:pt x="3032760" y="2209800"/>
                  </a:lnTo>
                  <a:lnTo>
                    <a:pt x="3032760" y="2205228"/>
                  </a:lnTo>
                  <a:close/>
                </a:path>
              </a:pathLst>
            </a:custGeom>
            <a:solidFill>
              <a:srgbClr val="5B72B1"/>
            </a:solidFill>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2571" y="236834"/>
            <a:ext cx="7230493" cy="5866762"/>
          </a:xfrm>
          <a:prstGeom prst="rect">
            <a:avLst/>
          </a:prstGeom>
        </p:spPr>
        <p:txBody>
          <a:bodyPr vert="horz" wrap="square" lIns="0" tIns="145823" rIns="0" bIns="0" rtlCol="0">
            <a:spAutoFit/>
          </a:bodyPr>
          <a:lstStyle/>
          <a:p>
            <a:pPr marL="215951">
              <a:spcBef>
                <a:spcPts val="1148"/>
              </a:spcBef>
            </a:pPr>
            <a:r>
              <a:rPr sz="1600" b="1" spc="-4" dirty="0">
                <a:latin typeface="Times New Roman"/>
                <a:cs typeface="Times New Roman"/>
              </a:rPr>
              <a:t>ΑΝΤΙΚΕΙΜΕΝΟ ΚΑΙ </a:t>
            </a:r>
            <a:r>
              <a:rPr sz="1600" b="1" spc="-18" dirty="0">
                <a:latin typeface="Times New Roman"/>
                <a:cs typeface="Times New Roman"/>
              </a:rPr>
              <a:t>ΧΡΗΣΙΜΟΤΗΤΑ </a:t>
            </a:r>
            <a:r>
              <a:rPr sz="1600" b="1" spc="-4" dirty="0">
                <a:latin typeface="Times New Roman"/>
                <a:cs typeface="Times New Roman"/>
              </a:rPr>
              <a:t>ΤΗΣ ΤΕΧΝΙΚΗΣ </a:t>
            </a:r>
            <a:r>
              <a:rPr sz="1600" b="1" spc="-13" dirty="0">
                <a:latin typeface="Times New Roman"/>
                <a:cs typeface="Times New Roman"/>
              </a:rPr>
              <a:t>ΤΩΝ</a:t>
            </a:r>
            <a:r>
              <a:rPr sz="1600" b="1" spc="-162" dirty="0">
                <a:latin typeface="Times New Roman"/>
                <a:cs typeface="Times New Roman"/>
              </a:rPr>
              <a:t> </a:t>
            </a:r>
            <a:r>
              <a:rPr sz="1600" b="1" spc="-4" dirty="0">
                <a:latin typeface="Times New Roman"/>
                <a:cs typeface="Times New Roman"/>
              </a:rPr>
              <a:t>ΣΥΝΑΛΛΑΓΩΝ</a:t>
            </a:r>
            <a:endParaRPr sz="1600" dirty="0">
              <a:latin typeface="Times New Roman"/>
              <a:cs typeface="Times New Roman"/>
            </a:endParaRPr>
          </a:p>
          <a:p>
            <a:pPr marL="11132" marR="33395">
              <a:lnSpc>
                <a:spcPts val="1516"/>
              </a:lnSpc>
              <a:spcBef>
                <a:spcPts val="1429"/>
              </a:spcBef>
            </a:pPr>
            <a:r>
              <a:rPr sz="1600" spc="-4" dirty="0">
                <a:latin typeface="Times New Roman"/>
                <a:cs typeface="Times New Roman"/>
              </a:rPr>
              <a:t>Oι Σύγχρονες Συναλλαγές δεν αποτελούν αυτοτελή </a:t>
            </a:r>
            <a:r>
              <a:rPr sz="1600" spc="-9" dirty="0">
                <a:latin typeface="Times New Roman"/>
                <a:cs typeface="Times New Roman"/>
              </a:rPr>
              <a:t>επιστημονικό </a:t>
            </a:r>
            <a:r>
              <a:rPr sz="1600" spc="-4" dirty="0">
                <a:latin typeface="Times New Roman"/>
                <a:cs typeface="Times New Roman"/>
              </a:rPr>
              <a:t>κλάδο. </a:t>
            </a:r>
            <a:r>
              <a:rPr sz="1600" spc="-9" dirty="0">
                <a:latin typeface="Times New Roman"/>
                <a:cs typeface="Times New Roman"/>
              </a:rPr>
              <a:t>Περιέχουν  </a:t>
            </a:r>
            <a:r>
              <a:rPr sz="1600" spc="-4" dirty="0">
                <a:latin typeface="Times New Roman"/>
                <a:cs typeface="Times New Roman"/>
              </a:rPr>
              <a:t>στοιχεία από διάφορους κλάδους της </a:t>
            </a:r>
            <a:r>
              <a:rPr sz="1600" spc="-9" dirty="0">
                <a:latin typeface="Times New Roman"/>
                <a:cs typeface="Times New Roman"/>
              </a:rPr>
              <a:t>οικονομικής </a:t>
            </a:r>
            <a:r>
              <a:rPr sz="1600" spc="-4" dirty="0">
                <a:latin typeface="Times New Roman"/>
                <a:cs typeface="Times New Roman"/>
              </a:rPr>
              <a:t>επιστήμης </a:t>
            </a:r>
            <a:r>
              <a:rPr sz="1600" spc="-9" dirty="0">
                <a:latin typeface="Times New Roman"/>
                <a:cs typeface="Times New Roman"/>
              </a:rPr>
              <a:t>(Πολιτική Oικονομία,  Oικονομική </a:t>
            </a:r>
            <a:r>
              <a:rPr sz="1600" spc="-4" dirty="0">
                <a:latin typeface="Times New Roman"/>
                <a:cs typeface="Times New Roman"/>
              </a:rPr>
              <a:t>των Eπιχειρήσεων), αλλά και της Nομικής Eπιστήμης (κυρίως του </a:t>
            </a:r>
            <a:r>
              <a:rPr sz="1600" spc="-9" dirty="0">
                <a:latin typeface="Times New Roman"/>
                <a:cs typeface="Times New Roman"/>
              </a:rPr>
              <a:t>Eμπορικού  </a:t>
            </a:r>
            <a:r>
              <a:rPr sz="1600" spc="-4" dirty="0">
                <a:latin typeface="Times New Roman"/>
                <a:cs typeface="Times New Roman"/>
              </a:rPr>
              <a:t>Δικαίου) και </a:t>
            </a:r>
            <a:r>
              <a:rPr sz="1600" spc="-13" dirty="0">
                <a:latin typeface="Times New Roman"/>
                <a:cs typeface="Times New Roman"/>
              </a:rPr>
              <a:t>εξετάζουν </a:t>
            </a:r>
            <a:r>
              <a:rPr sz="1600" spc="-4" dirty="0">
                <a:latin typeface="Times New Roman"/>
                <a:cs typeface="Times New Roman"/>
              </a:rPr>
              <a:t>τον τρόπο με τον οποίο γίνονται στην πράξη </a:t>
            </a:r>
            <a:r>
              <a:rPr sz="1600" dirty="0">
                <a:latin typeface="Times New Roman"/>
                <a:cs typeface="Times New Roman"/>
              </a:rPr>
              <a:t>οι </a:t>
            </a:r>
            <a:r>
              <a:rPr sz="1600" spc="-4" dirty="0">
                <a:latin typeface="Times New Roman"/>
                <a:cs typeface="Times New Roman"/>
              </a:rPr>
              <a:t>συναλλαγές. </a:t>
            </a:r>
            <a:r>
              <a:rPr sz="1600" u="sng" spc="-4" dirty="0">
                <a:uFill>
                  <a:solidFill>
                    <a:srgbClr val="000000"/>
                  </a:solidFill>
                </a:uFill>
                <a:latin typeface="Times New Roman"/>
                <a:cs typeface="Times New Roman"/>
              </a:rPr>
              <a:t>Oι </a:t>
            </a:r>
            <a:r>
              <a:rPr sz="1600" spc="-4" dirty="0">
                <a:latin typeface="Times New Roman"/>
                <a:cs typeface="Times New Roman"/>
              </a:rPr>
              <a:t> </a:t>
            </a:r>
            <a:r>
              <a:rPr sz="1600" u="sng" spc="-4" dirty="0">
                <a:uFill>
                  <a:solidFill>
                    <a:srgbClr val="000000"/>
                  </a:solidFill>
                </a:uFill>
                <a:latin typeface="Times New Roman"/>
                <a:cs typeface="Times New Roman"/>
              </a:rPr>
              <a:t>Σύγχρονες Συναλλαγές ή Tεχνική των Συναλλαγών είναι το σύνολο των επιστημονικών και </a:t>
            </a:r>
            <a:r>
              <a:rPr sz="1600" spc="-4" dirty="0">
                <a:latin typeface="Times New Roman"/>
                <a:cs typeface="Times New Roman"/>
              </a:rPr>
              <a:t> </a:t>
            </a:r>
            <a:r>
              <a:rPr sz="1600" u="sng" spc="-4" dirty="0">
                <a:uFill>
                  <a:solidFill>
                    <a:srgbClr val="000000"/>
                  </a:solidFill>
                </a:uFill>
                <a:latin typeface="Times New Roman"/>
                <a:cs typeface="Times New Roman"/>
              </a:rPr>
              <a:t>πρακτικών γνώσεων και ορισμένων εμπορικών κανόνων που αναφέρονται στον τρόπο </a:t>
            </a:r>
            <a:r>
              <a:rPr sz="1600" spc="-4" dirty="0">
                <a:latin typeface="Times New Roman"/>
                <a:cs typeface="Times New Roman"/>
              </a:rPr>
              <a:t> </a:t>
            </a:r>
            <a:r>
              <a:rPr sz="1600" u="sng" spc="-13" dirty="0">
                <a:uFill>
                  <a:solidFill>
                    <a:srgbClr val="000000"/>
                  </a:solidFill>
                </a:uFill>
                <a:latin typeface="Times New Roman"/>
                <a:cs typeface="Times New Roman"/>
              </a:rPr>
              <a:t>διεξαγωγής </a:t>
            </a:r>
            <a:r>
              <a:rPr sz="1600" u="sng" spc="-4" dirty="0">
                <a:uFill>
                  <a:solidFill>
                    <a:srgbClr val="000000"/>
                  </a:solidFill>
                </a:uFill>
                <a:latin typeface="Times New Roman"/>
                <a:cs typeface="Times New Roman"/>
              </a:rPr>
              <a:t>των εμπορικών </a:t>
            </a:r>
            <a:r>
              <a:rPr sz="1600" u="sng" spc="-13" dirty="0">
                <a:uFill>
                  <a:solidFill>
                    <a:srgbClr val="000000"/>
                  </a:solidFill>
                </a:uFill>
                <a:latin typeface="Times New Roman"/>
                <a:cs typeface="Times New Roman"/>
              </a:rPr>
              <a:t>γενικά</a:t>
            </a:r>
            <a:r>
              <a:rPr sz="1600" u="sng" spc="26" dirty="0">
                <a:uFill>
                  <a:solidFill>
                    <a:srgbClr val="000000"/>
                  </a:solidFill>
                </a:uFill>
                <a:latin typeface="Times New Roman"/>
                <a:cs typeface="Times New Roman"/>
              </a:rPr>
              <a:t> </a:t>
            </a:r>
            <a:r>
              <a:rPr sz="1600" u="sng" dirty="0">
                <a:uFill>
                  <a:solidFill>
                    <a:srgbClr val="000000"/>
                  </a:solidFill>
                </a:uFill>
                <a:latin typeface="Times New Roman"/>
                <a:cs typeface="Times New Roman"/>
              </a:rPr>
              <a:t>συναλλαγών</a:t>
            </a:r>
            <a:r>
              <a:rPr sz="1600" u="sng" dirty="0">
                <a:uFill>
                  <a:solidFill>
                    <a:srgbClr val="000000"/>
                  </a:solidFill>
                </a:uFill>
                <a:latin typeface="Times New Roman"/>
                <a:cs typeface="Times New Roman"/>
              </a:rPr>
              <a:t>.</a:t>
            </a:r>
            <a:endParaRPr sz="1600" dirty="0">
              <a:latin typeface="Times New Roman"/>
              <a:cs typeface="Times New Roman"/>
            </a:endParaRPr>
          </a:p>
          <a:p>
            <a:pPr>
              <a:spcBef>
                <a:spcPts val="39"/>
              </a:spcBef>
            </a:pPr>
            <a:endParaRPr sz="1900" dirty="0">
              <a:latin typeface="Times New Roman"/>
              <a:cs typeface="Times New Roman"/>
            </a:endParaRPr>
          </a:p>
          <a:p>
            <a:pPr marL="11132" marR="4453">
              <a:lnSpc>
                <a:spcPts val="1516"/>
              </a:lnSpc>
            </a:pPr>
            <a:r>
              <a:rPr sz="1600" spc="-4" dirty="0">
                <a:latin typeface="Times New Roman"/>
                <a:cs typeface="Times New Roman"/>
              </a:rPr>
              <a:t>Aπό τον ορισμό προκύπτει ότι το αντικείμενο των σύγχρονων συναλλαγών </a:t>
            </a:r>
            <a:r>
              <a:rPr sz="1600" spc="-9" dirty="0">
                <a:latin typeface="Times New Roman"/>
                <a:cs typeface="Times New Roman"/>
              </a:rPr>
              <a:t>καλύπτει </a:t>
            </a:r>
            <a:r>
              <a:rPr sz="1600" spc="-4" dirty="0">
                <a:latin typeface="Times New Roman"/>
                <a:cs typeface="Times New Roman"/>
              </a:rPr>
              <a:t>τον  τρόπο με τον οποίο </a:t>
            </a:r>
            <a:r>
              <a:rPr sz="1600" spc="-9" dirty="0">
                <a:latin typeface="Times New Roman"/>
                <a:cs typeface="Times New Roman"/>
              </a:rPr>
              <a:t>επιτυγχάνεται </a:t>
            </a:r>
            <a:r>
              <a:rPr sz="1600" spc="-4" dirty="0">
                <a:latin typeface="Times New Roman"/>
                <a:cs typeface="Times New Roman"/>
              </a:rPr>
              <a:t>ένα αποτέλεσμα σε κάθε είδους δραστηριότητα της  πρακτικής </a:t>
            </a:r>
            <a:r>
              <a:rPr sz="1600" spc="-9" dirty="0">
                <a:latin typeface="Times New Roman"/>
                <a:cs typeface="Times New Roman"/>
              </a:rPr>
              <a:t>οικονομικής </a:t>
            </a:r>
            <a:r>
              <a:rPr sz="1600" spc="-18" dirty="0">
                <a:latin typeface="Times New Roman"/>
                <a:cs typeface="Times New Roman"/>
              </a:rPr>
              <a:t>ζωής. </a:t>
            </a:r>
            <a:r>
              <a:rPr sz="1600" spc="-4" dirty="0">
                <a:latin typeface="Times New Roman"/>
                <a:cs typeface="Times New Roman"/>
              </a:rPr>
              <a:t>Eπομένως το αντικείμενο μελέτης των σύγχρονων  συναλλαγών είναι ευρύ. </a:t>
            </a:r>
            <a:r>
              <a:rPr sz="1600" spc="-9" dirty="0">
                <a:latin typeface="Times New Roman"/>
                <a:cs typeface="Times New Roman"/>
              </a:rPr>
              <a:t>Aσχολείται </a:t>
            </a:r>
            <a:r>
              <a:rPr sz="1600" spc="-4" dirty="0">
                <a:latin typeface="Times New Roman"/>
                <a:cs typeface="Times New Roman"/>
              </a:rPr>
              <a:t>με την ιστορική εξέλιξη του εμπορίου και </a:t>
            </a:r>
            <a:r>
              <a:rPr sz="1600" spc="-13" dirty="0">
                <a:latin typeface="Times New Roman"/>
                <a:cs typeface="Times New Roman"/>
              </a:rPr>
              <a:t>γενικά </a:t>
            </a:r>
            <a:r>
              <a:rPr sz="1600" spc="-4" dirty="0">
                <a:latin typeface="Times New Roman"/>
                <a:cs typeface="Times New Roman"/>
              </a:rPr>
              <a:t>των  συναλλαγών. Συγκεκριμενοποιεί τα αντικείμενα της συναλλαγής και εξετάζει τις  αγοραπωλησίες, μελετά και ταξινομεί τα εμπορικά έγγραφα μιας αγοραπωλησίας,  αναφέρεται στα διάφορα εμπορικά επαγγέλματα και τονίζει τη σημασία τους. Eξετάζει  επίσης τα «Πρόσωπα» του εμπορίου, ορίζει την έννοια της πίστης και των πιστωτικών  τίτλων, μελετά τα μέσα μεταφοράς, τη λειτουργία των τελωνείων, των χρηματιστηρίων, του  </a:t>
            </a:r>
            <a:r>
              <a:rPr sz="1600" spc="-18" dirty="0">
                <a:latin typeface="Times New Roman"/>
                <a:cs typeface="Times New Roman"/>
              </a:rPr>
              <a:t>τραπεζικού </a:t>
            </a:r>
            <a:r>
              <a:rPr sz="1600" spc="-4" dirty="0">
                <a:latin typeface="Times New Roman"/>
                <a:cs typeface="Times New Roman"/>
              </a:rPr>
              <a:t>συστήματος και τέλος αναφέρεται στη δημιουργία και τα πεδία εφαρμογής του  Hλεκτρονικού εμπορίου</a:t>
            </a:r>
            <a:r>
              <a:rPr sz="1600" spc="-4" dirty="0">
                <a:latin typeface="Times New Roman"/>
                <a:cs typeface="Times New Roman"/>
              </a:rPr>
              <a:t>.</a:t>
            </a:r>
            <a:endParaRPr sz="1600" dirty="0">
              <a:latin typeface="Times New Roman"/>
              <a:cs typeface="Times New Roman"/>
            </a:endParaRPr>
          </a:p>
          <a:p>
            <a:pPr>
              <a:lnSpc>
                <a:spcPct val="100000"/>
              </a:lnSpc>
            </a:pPr>
            <a:endParaRPr sz="2000" dirty="0">
              <a:latin typeface="Times New Roman"/>
              <a:cs typeface="Times New Roman"/>
            </a:endParaRPr>
          </a:p>
          <a:p>
            <a:pPr marL="11132" marR="64006">
              <a:lnSpc>
                <a:spcPct val="80000"/>
              </a:lnSpc>
            </a:pPr>
            <a:r>
              <a:rPr sz="1600" spc="-4" dirty="0">
                <a:latin typeface="Times New Roman"/>
                <a:cs typeface="Times New Roman"/>
              </a:rPr>
              <a:t>H χρησιμότητα και η σημασία του τρόπου </a:t>
            </a:r>
            <a:r>
              <a:rPr sz="1600" spc="-13" dirty="0">
                <a:latin typeface="Times New Roman"/>
                <a:cs typeface="Times New Roman"/>
              </a:rPr>
              <a:t>διεξαγωγής </a:t>
            </a:r>
            <a:r>
              <a:rPr sz="1600" spc="-4" dirty="0">
                <a:latin typeface="Times New Roman"/>
                <a:cs typeface="Times New Roman"/>
              </a:rPr>
              <a:t>των συναλλαγών είναι τόσο μεγάλη,  </a:t>
            </a:r>
            <a:r>
              <a:rPr sz="1600" dirty="0">
                <a:latin typeface="Times New Roman"/>
                <a:cs typeface="Times New Roman"/>
              </a:rPr>
              <a:t>όσο </a:t>
            </a:r>
            <a:r>
              <a:rPr sz="1600" spc="-4" dirty="0">
                <a:latin typeface="Times New Roman"/>
                <a:cs typeface="Times New Roman"/>
              </a:rPr>
              <a:t>και η χρησιμότητα και σημασία του εμπορίου για τον άνθρωπο </a:t>
            </a:r>
            <a:r>
              <a:rPr sz="1600" dirty="0">
                <a:latin typeface="Times New Roman"/>
                <a:cs typeface="Times New Roman"/>
              </a:rPr>
              <a:t>σήμερα. </a:t>
            </a:r>
            <a:r>
              <a:rPr sz="1600" spc="-4" dirty="0">
                <a:latin typeface="Times New Roman"/>
                <a:cs typeface="Times New Roman"/>
              </a:rPr>
              <a:t>Tο εμπόριο  είναι εκείνο, με το οποίο ικανοποιούνται όλες σχεδόν </a:t>
            </a:r>
            <a:r>
              <a:rPr sz="1600" dirty="0">
                <a:latin typeface="Times New Roman"/>
                <a:cs typeface="Times New Roman"/>
              </a:rPr>
              <a:t>οι </a:t>
            </a:r>
            <a:r>
              <a:rPr sz="1600" spc="-4" dirty="0">
                <a:latin typeface="Times New Roman"/>
                <a:cs typeface="Times New Roman"/>
              </a:rPr>
              <a:t>ανάγκες του ανθρώπου. Mέσω του  εμπορίου </a:t>
            </a:r>
            <a:r>
              <a:rPr sz="1600" spc="-9" dirty="0">
                <a:latin typeface="Times New Roman"/>
                <a:cs typeface="Times New Roman"/>
              </a:rPr>
              <a:t>επιτυγχάνεται </a:t>
            </a:r>
            <a:r>
              <a:rPr sz="1600" spc="-4" dirty="0">
                <a:latin typeface="Times New Roman"/>
                <a:cs typeface="Times New Roman"/>
              </a:rPr>
              <a:t>η μεταφορά των εμπορευμάτων από τον τόπο της παραγωγής στον  τόπο της κατανάλωσης και </a:t>
            </a:r>
            <a:r>
              <a:rPr sz="1600" spc="-13" dirty="0">
                <a:latin typeface="Times New Roman"/>
                <a:cs typeface="Times New Roman"/>
              </a:rPr>
              <a:t>αυξάνεται </a:t>
            </a:r>
            <a:r>
              <a:rPr sz="1600" spc="-4" dirty="0">
                <a:latin typeface="Times New Roman"/>
                <a:cs typeface="Times New Roman"/>
              </a:rPr>
              <a:t>η</a:t>
            </a:r>
            <a:r>
              <a:rPr sz="1600" spc="-39" dirty="0">
                <a:latin typeface="Times New Roman"/>
                <a:cs typeface="Times New Roman"/>
              </a:rPr>
              <a:t> </a:t>
            </a:r>
            <a:r>
              <a:rPr sz="1600" spc="-4" dirty="0">
                <a:latin typeface="Times New Roman"/>
                <a:cs typeface="Times New Roman"/>
              </a:rPr>
              <a:t>παραγωγή</a:t>
            </a:r>
            <a:r>
              <a:rPr sz="1600" spc="-4" dirty="0">
                <a:latin typeface="Times New Roman"/>
                <a:cs typeface="Times New Roman"/>
              </a:rPr>
              <a:t>.</a:t>
            </a:r>
            <a:endParaRPr sz="1600" dirty="0">
              <a:latin typeface="Times New Roman"/>
              <a:cs typeface="Times New Roman"/>
            </a:endParaRPr>
          </a:p>
        </p:txBody>
      </p:sp>
      <p:sp>
        <p:nvSpPr>
          <p:cNvPr id="3" name="object 3"/>
          <p:cNvSpPr/>
          <p:nvPr/>
        </p:nvSpPr>
        <p:spPr>
          <a:xfrm>
            <a:off x="7459419" y="5860912"/>
            <a:ext cx="1021695" cy="67716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1485" y="389368"/>
            <a:ext cx="7349952" cy="3503479"/>
          </a:xfrm>
          <a:prstGeom prst="rect">
            <a:avLst/>
          </a:prstGeom>
        </p:spPr>
        <p:txBody>
          <a:bodyPr vert="horz" wrap="square" lIns="0" tIns="11132" rIns="0" bIns="0" rtlCol="0">
            <a:spAutoFit/>
          </a:bodyPr>
          <a:lstStyle/>
          <a:p>
            <a:pPr marL="325598">
              <a:spcBef>
                <a:spcPts val="88"/>
              </a:spcBef>
            </a:pPr>
            <a:r>
              <a:rPr sz="1600" b="1" spc="-4" dirty="0">
                <a:latin typeface="Times New Roman"/>
                <a:cs typeface="Times New Roman"/>
              </a:rPr>
              <a:t>ΑΝΤΙΚΕΙΜΕΝΟ ΚΑΙ </a:t>
            </a:r>
            <a:r>
              <a:rPr sz="1600" b="1" spc="-18" dirty="0">
                <a:latin typeface="Times New Roman"/>
                <a:cs typeface="Times New Roman"/>
              </a:rPr>
              <a:t>ΧΡΗΣΙΜΟΤΗΤΑ </a:t>
            </a:r>
            <a:r>
              <a:rPr sz="1600" b="1" spc="-4" dirty="0">
                <a:latin typeface="Times New Roman"/>
                <a:cs typeface="Times New Roman"/>
              </a:rPr>
              <a:t>ΤΗΣ ΤΕΧΝΙΚΗΣ </a:t>
            </a:r>
            <a:r>
              <a:rPr sz="1600" b="1" spc="-13" dirty="0">
                <a:latin typeface="Times New Roman"/>
                <a:cs typeface="Times New Roman"/>
              </a:rPr>
              <a:t>ΤΩΝ</a:t>
            </a:r>
            <a:r>
              <a:rPr sz="1600" b="1" spc="-162" dirty="0">
                <a:latin typeface="Times New Roman"/>
                <a:cs typeface="Times New Roman"/>
              </a:rPr>
              <a:t> </a:t>
            </a:r>
            <a:r>
              <a:rPr sz="1600" b="1" spc="-4" dirty="0">
                <a:latin typeface="Times New Roman"/>
                <a:cs typeface="Times New Roman"/>
              </a:rPr>
              <a:t>ΣΥΝΑΛΛΑΓΩΝ</a:t>
            </a:r>
            <a:endParaRPr sz="1600" dirty="0">
              <a:latin typeface="Times New Roman"/>
              <a:cs typeface="Times New Roman"/>
            </a:endParaRPr>
          </a:p>
          <a:p>
            <a:pPr>
              <a:spcBef>
                <a:spcPts val="4"/>
              </a:spcBef>
            </a:pPr>
            <a:endParaRPr dirty="0">
              <a:latin typeface="Times New Roman"/>
              <a:cs typeface="Times New Roman"/>
            </a:endParaRPr>
          </a:p>
          <a:p>
            <a:pPr marL="11132" marR="41187">
              <a:lnSpc>
                <a:spcPct val="80000"/>
              </a:lnSpc>
            </a:pPr>
            <a:r>
              <a:rPr sz="1600" spc="-4" dirty="0">
                <a:latin typeface="Times New Roman"/>
                <a:cs typeface="Times New Roman"/>
              </a:rPr>
              <a:t>H γνώση της τεχνικής με την οποία </a:t>
            </a:r>
            <a:r>
              <a:rPr sz="1600" spc="-9" dirty="0">
                <a:latin typeface="Times New Roman"/>
                <a:cs typeface="Times New Roman"/>
              </a:rPr>
              <a:t>διεξάγονται </a:t>
            </a:r>
            <a:r>
              <a:rPr sz="1600" dirty="0">
                <a:latin typeface="Times New Roman"/>
                <a:cs typeface="Times New Roman"/>
              </a:rPr>
              <a:t>οι </a:t>
            </a:r>
            <a:r>
              <a:rPr sz="1600" spc="-4" dirty="0">
                <a:latin typeface="Times New Roman"/>
                <a:cs typeface="Times New Roman"/>
              </a:rPr>
              <a:t>συναλλαγές είναι απαραίτητη σε κάθε  άνθρωπο γιατί στη σημερινή </a:t>
            </a:r>
            <a:r>
              <a:rPr sz="1600" spc="-9" dirty="0">
                <a:latin typeface="Times New Roman"/>
                <a:cs typeface="Times New Roman"/>
              </a:rPr>
              <a:t>κοινωνία </a:t>
            </a:r>
            <a:r>
              <a:rPr sz="1600" spc="-4" dirty="0">
                <a:latin typeface="Times New Roman"/>
                <a:cs typeface="Times New Roman"/>
              </a:rPr>
              <a:t>«όλοι συναλλάσσονται». Περισσότερο αναγκαία είναι  στους εμπόρους, τους τραπεζίτες, τους </a:t>
            </a:r>
            <a:r>
              <a:rPr sz="1600" spc="-9" dirty="0">
                <a:latin typeface="Times New Roman"/>
                <a:cs typeface="Times New Roman"/>
              </a:rPr>
              <a:t>βιομηχάνους, </a:t>
            </a:r>
            <a:r>
              <a:rPr sz="1600" spc="-4" dirty="0">
                <a:latin typeface="Times New Roman"/>
                <a:cs typeface="Times New Roman"/>
              </a:rPr>
              <a:t>στα </a:t>
            </a:r>
            <a:r>
              <a:rPr sz="1600" spc="-9" dirty="0">
                <a:latin typeface="Times New Roman"/>
                <a:cs typeface="Times New Roman"/>
              </a:rPr>
              <a:t>οικονομικά </a:t>
            </a:r>
            <a:r>
              <a:rPr sz="1600" spc="-4" dirty="0">
                <a:latin typeface="Times New Roman"/>
                <a:cs typeface="Times New Roman"/>
              </a:rPr>
              <a:t>και διοικητικά στελέχη  των εμπορικών επιχειρήσεων, σε όλους εκείνους που απασχολούνται με το εμπόριο, τη  </a:t>
            </a:r>
            <a:r>
              <a:rPr sz="1600" spc="-9" dirty="0">
                <a:latin typeface="Times New Roman"/>
                <a:cs typeface="Times New Roman"/>
              </a:rPr>
              <a:t>βιομηχανία, </a:t>
            </a:r>
            <a:r>
              <a:rPr sz="1600" spc="-4" dirty="0">
                <a:latin typeface="Times New Roman"/>
                <a:cs typeface="Times New Roman"/>
              </a:rPr>
              <a:t>τις </a:t>
            </a:r>
            <a:r>
              <a:rPr sz="1600" spc="-13" dirty="0">
                <a:latin typeface="Times New Roman"/>
                <a:cs typeface="Times New Roman"/>
              </a:rPr>
              <a:t>τραπεζικές </a:t>
            </a:r>
            <a:r>
              <a:rPr sz="1600" spc="-4" dirty="0">
                <a:latin typeface="Times New Roman"/>
                <a:cs typeface="Times New Roman"/>
              </a:rPr>
              <a:t>εργασίες, τις διαφημίσεις, τις μεταφορές</a:t>
            </a:r>
            <a:r>
              <a:rPr sz="1600" spc="39" dirty="0">
                <a:latin typeface="Times New Roman"/>
                <a:cs typeface="Times New Roman"/>
              </a:rPr>
              <a:t> </a:t>
            </a:r>
            <a:r>
              <a:rPr sz="1600" spc="9" dirty="0">
                <a:latin typeface="Times New Roman"/>
                <a:cs typeface="Times New Roman"/>
              </a:rPr>
              <a:t>κλπ.</a:t>
            </a:r>
            <a:endParaRPr sz="1600" dirty="0">
              <a:latin typeface="Times New Roman"/>
              <a:cs typeface="Times New Roman"/>
            </a:endParaRPr>
          </a:p>
          <a:p>
            <a:pPr>
              <a:spcBef>
                <a:spcPts val="4"/>
              </a:spcBef>
            </a:pPr>
            <a:endParaRPr sz="2000" dirty="0">
              <a:latin typeface="Times New Roman"/>
              <a:cs typeface="Times New Roman"/>
            </a:endParaRPr>
          </a:p>
          <a:p>
            <a:pPr marL="11132" marR="4453">
              <a:lnSpc>
                <a:spcPct val="80000"/>
              </a:lnSpc>
            </a:pPr>
            <a:r>
              <a:rPr sz="1600" spc="-4" dirty="0">
                <a:latin typeface="Times New Roman"/>
                <a:cs typeface="Times New Roman"/>
              </a:rPr>
              <a:t>Προκειμένου να ανταποκριθεί κάποιος στις σημερινές απαιτήσεις των συναλλαγών, </a:t>
            </a:r>
            <a:r>
              <a:rPr sz="1600" dirty="0">
                <a:latin typeface="Times New Roman"/>
                <a:cs typeface="Times New Roman"/>
              </a:rPr>
              <a:t>οι </a:t>
            </a:r>
            <a:r>
              <a:rPr sz="1600" spc="-4" dirty="0">
                <a:latin typeface="Times New Roman"/>
                <a:cs typeface="Times New Roman"/>
              </a:rPr>
              <a:t>οποίες  είναι πλέον θέμα </a:t>
            </a:r>
            <a:r>
              <a:rPr sz="1600" spc="-9" dirty="0">
                <a:latin typeface="Times New Roman"/>
                <a:cs typeface="Times New Roman"/>
              </a:rPr>
              <a:t>παγκοσμίου </a:t>
            </a:r>
            <a:r>
              <a:rPr sz="1600" spc="-4" dirty="0">
                <a:latin typeface="Times New Roman"/>
                <a:cs typeface="Times New Roman"/>
              </a:rPr>
              <a:t>ενδιαφέροντος, απαιτούνται ειδικές γνώσεις, πείρα,  προσαρμοστικότητα, σύνεση σοβαρότητα και υπευθυνότητα.</a:t>
            </a:r>
            <a:endParaRPr sz="1600" dirty="0">
              <a:latin typeface="Times New Roman"/>
              <a:cs typeface="Times New Roman"/>
            </a:endParaRPr>
          </a:p>
          <a:p>
            <a:pPr marL="11132" marR="48979">
              <a:lnSpc>
                <a:spcPct val="80000"/>
              </a:lnSpc>
              <a:spcBef>
                <a:spcPts val="377"/>
              </a:spcBef>
            </a:pPr>
            <a:r>
              <a:rPr sz="1600" spc="-4" dirty="0">
                <a:latin typeface="Times New Roman"/>
                <a:cs typeface="Times New Roman"/>
              </a:rPr>
              <a:t>Συναλλαγή είναι </a:t>
            </a:r>
            <a:r>
              <a:rPr sz="1600" dirty="0">
                <a:latin typeface="Times New Roman"/>
                <a:cs typeface="Times New Roman"/>
              </a:rPr>
              <a:t>ο </a:t>
            </a:r>
            <a:r>
              <a:rPr sz="1600" spc="-4" dirty="0">
                <a:latin typeface="Times New Roman"/>
                <a:cs typeface="Times New Roman"/>
              </a:rPr>
              <a:t>τρόπος με τον οποίο διενεργούνται </a:t>
            </a:r>
            <a:r>
              <a:rPr sz="1600" dirty="0">
                <a:latin typeface="Times New Roman"/>
                <a:cs typeface="Times New Roman"/>
              </a:rPr>
              <a:t>οι </a:t>
            </a:r>
            <a:r>
              <a:rPr sz="1600" spc="-4" dirty="0">
                <a:latin typeface="Times New Roman"/>
                <a:cs typeface="Times New Roman"/>
              </a:rPr>
              <a:t>διάφορες πράξεις για την απόκτηση  αγαθών ή υπηρεσιών από δύο ή περισσότερα πρόσωπα στο εμπόριο. </a:t>
            </a:r>
            <a:r>
              <a:rPr sz="1600" spc="-18" dirty="0">
                <a:latin typeface="Times New Roman"/>
                <a:cs typeface="Times New Roman"/>
              </a:rPr>
              <a:t>Στη </a:t>
            </a:r>
            <a:r>
              <a:rPr sz="1600" spc="-4" dirty="0">
                <a:latin typeface="Times New Roman"/>
                <a:cs typeface="Times New Roman"/>
              </a:rPr>
              <a:t>συνέχεια  παρατίθενται διάφορα παραδείγματα συναλλαγών, με τα συμβαλλόμενα μέρη καθώς και τον  τρόπο.</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473900" y="4010462"/>
            <a:ext cx="6409053" cy="1297665"/>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3659" y="319521"/>
            <a:ext cx="7256014" cy="5726943"/>
          </a:xfrm>
          <a:prstGeom prst="rect">
            <a:avLst/>
          </a:prstGeom>
        </p:spPr>
        <p:txBody>
          <a:bodyPr vert="horz" wrap="square" lIns="0" tIns="78477" rIns="0" bIns="0" rtlCol="0">
            <a:spAutoFit/>
          </a:bodyPr>
          <a:lstStyle/>
          <a:p>
            <a:pPr marL="185897">
              <a:spcBef>
                <a:spcPts val="618"/>
              </a:spcBef>
            </a:pPr>
            <a:r>
              <a:rPr sz="1600" b="1" spc="-9" dirty="0">
                <a:latin typeface="Times New Roman"/>
                <a:cs typeface="Times New Roman"/>
              </a:rPr>
              <a:t>ΟΙΚΟΝΟΜΙΚΗ </a:t>
            </a:r>
            <a:r>
              <a:rPr sz="1600" b="1" spc="-48" dirty="0">
                <a:latin typeface="Times New Roman"/>
                <a:cs typeface="Times New Roman"/>
              </a:rPr>
              <a:t>ΔΡΑΣΗ </a:t>
            </a:r>
            <a:r>
              <a:rPr sz="1600" b="1" spc="-26" dirty="0">
                <a:latin typeface="Times New Roman"/>
                <a:cs typeface="Times New Roman"/>
              </a:rPr>
              <a:t>ΤΟΥ </a:t>
            </a:r>
            <a:r>
              <a:rPr sz="1600" b="1" spc="-9" dirty="0">
                <a:latin typeface="Times New Roman"/>
                <a:cs typeface="Times New Roman"/>
              </a:rPr>
              <a:t>ΑΝΘΡΩΠΟΥ</a:t>
            </a:r>
            <a:r>
              <a:rPr sz="1600" b="1" spc="-53" dirty="0">
                <a:latin typeface="Times New Roman"/>
                <a:cs typeface="Times New Roman"/>
              </a:rPr>
              <a:t> </a:t>
            </a:r>
            <a:r>
              <a:rPr sz="1600" b="1" spc="-4" dirty="0">
                <a:latin typeface="Times New Roman"/>
                <a:cs typeface="Times New Roman"/>
              </a:rPr>
              <a:t>ΚΑΙ </a:t>
            </a:r>
            <a:r>
              <a:rPr sz="1600" b="1" spc="-83" dirty="0">
                <a:latin typeface="Times New Roman"/>
                <a:cs typeface="Times New Roman"/>
              </a:rPr>
              <a:t>ΤΑ </a:t>
            </a:r>
            <a:r>
              <a:rPr sz="1600" b="1" spc="-4" dirty="0">
                <a:latin typeface="Times New Roman"/>
                <a:cs typeface="Times New Roman"/>
              </a:rPr>
              <a:t>ΑΙΤΙΑ </a:t>
            </a:r>
            <a:r>
              <a:rPr sz="1600" b="1" spc="-9" dirty="0">
                <a:latin typeface="Times New Roman"/>
                <a:cs typeface="Times New Roman"/>
              </a:rPr>
              <a:t>ΔΗΜΙΟΥΡΓΙΑΣ </a:t>
            </a:r>
            <a:r>
              <a:rPr sz="1600" b="1" spc="-4" dirty="0">
                <a:latin typeface="Times New Roman"/>
                <a:cs typeface="Times New Roman"/>
              </a:rPr>
              <a:t>ΤΗΣ</a:t>
            </a:r>
            <a:endParaRPr sz="1600" dirty="0">
              <a:latin typeface="Times New Roman"/>
              <a:cs typeface="Times New Roman"/>
            </a:endParaRPr>
          </a:p>
          <a:p>
            <a:pPr marL="11132" marR="46753">
              <a:spcBef>
                <a:spcPts val="530"/>
              </a:spcBef>
            </a:pPr>
            <a:r>
              <a:rPr sz="1600" spc="-4" dirty="0">
                <a:latin typeface="Times New Roman"/>
                <a:cs typeface="Times New Roman"/>
              </a:rPr>
              <a:t>H </a:t>
            </a:r>
            <a:r>
              <a:rPr sz="1600" spc="-9" dirty="0">
                <a:latin typeface="Times New Roman"/>
                <a:cs typeface="Times New Roman"/>
              </a:rPr>
              <a:t>οικονομική </a:t>
            </a:r>
            <a:r>
              <a:rPr sz="1600" spc="-4" dirty="0">
                <a:latin typeface="Times New Roman"/>
                <a:cs typeface="Times New Roman"/>
              </a:rPr>
              <a:t>δράση του ανθρώπου κάνει την εμφάνισή της ταυτόχρονα με τις προσπάθειες  που αυτός άρχισε να καταβάλλει για να </a:t>
            </a:r>
            <a:r>
              <a:rPr sz="1600" spc="-9" dirty="0">
                <a:latin typeface="Times New Roman"/>
                <a:cs typeface="Times New Roman"/>
              </a:rPr>
              <a:t>εξασφαλίσει </a:t>
            </a:r>
            <a:r>
              <a:rPr sz="1600" spc="-4" dirty="0">
                <a:latin typeface="Times New Roman"/>
                <a:cs typeface="Times New Roman"/>
              </a:rPr>
              <a:t>τα μέσα εκείνα με τα οποία θα  ικανοποιούσε τις ανάγκες</a:t>
            </a:r>
            <a:r>
              <a:rPr sz="1600" spc="-18" dirty="0">
                <a:latin typeface="Times New Roman"/>
                <a:cs typeface="Times New Roman"/>
              </a:rPr>
              <a:t> </a:t>
            </a:r>
            <a:r>
              <a:rPr sz="1600" spc="-4" dirty="0">
                <a:latin typeface="Times New Roman"/>
                <a:cs typeface="Times New Roman"/>
              </a:rPr>
              <a:t>του</a:t>
            </a:r>
            <a:r>
              <a:rPr sz="1600" spc="-4" dirty="0">
                <a:latin typeface="Times New Roman"/>
                <a:cs typeface="Times New Roman"/>
              </a:rPr>
              <a:t>.</a:t>
            </a:r>
            <a:endParaRPr sz="1600" dirty="0">
              <a:latin typeface="Times New Roman"/>
              <a:cs typeface="Times New Roman"/>
            </a:endParaRPr>
          </a:p>
          <a:p>
            <a:pPr marL="11132" marR="41743">
              <a:spcBef>
                <a:spcPts val="380"/>
              </a:spcBef>
            </a:pPr>
            <a:r>
              <a:rPr sz="1600" b="1" spc="-4" dirty="0">
                <a:latin typeface="Times New Roman"/>
                <a:cs typeface="Times New Roman"/>
              </a:rPr>
              <a:t>Περιορισμένα ή </a:t>
            </a:r>
            <a:r>
              <a:rPr sz="1600" b="1" spc="-13" dirty="0">
                <a:latin typeface="Times New Roman"/>
                <a:cs typeface="Times New Roman"/>
              </a:rPr>
              <a:t>οικονομικά </a:t>
            </a:r>
            <a:r>
              <a:rPr sz="1600" b="1" spc="-4" dirty="0">
                <a:latin typeface="Times New Roman"/>
                <a:cs typeface="Times New Roman"/>
              </a:rPr>
              <a:t>αγαθά </a:t>
            </a:r>
            <a:r>
              <a:rPr sz="1600" b="1" spc="-9" dirty="0">
                <a:latin typeface="Times New Roman"/>
                <a:cs typeface="Times New Roman"/>
              </a:rPr>
              <a:t>καλούνται </a:t>
            </a:r>
            <a:r>
              <a:rPr sz="1600" b="1" spc="-4" dirty="0">
                <a:latin typeface="Times New Roman"/>
                <a:cs typeface="Times New Roman"/>
              </a:rPr>
              <a:t>εκείνα, τα οποία </a:t>
            </a:r>
            <a:r>
              <a:rPr sz="1600" b="1" dirty="0">
                <a:latin typeface="Times New Roman"/>
                <a:cs typeface="Times New Roman"/>
              </a:rPr>
              <a:t>είναι </a:t>
            </a:r>
            <a:r>
              <a:rPr sz="1600" b="1" spc="-4" dirty="0">
                <a:latin typeface="Times New Roman"/>
                <a:cs typeface="Times New Roman"/>
              </a:rPr>
              <a:t>περιορισμένα σε  σχέση προς </a:t>
            </a:r>
            <a:r>
              <a:rPr sz="1600" b="1" dirty="0">
                <a:latin typeface="Times New Roman"/>
                <a:cs typeface="Times New Roman"/>
              </a:rPr>
              <a:t>τις </a:t>
            </a:r>
            <a:r>
              <a:rPr sz="1600" b="1" spc="-4" dirty="0">
                <a:latin typeface="Times New Roman"/>
                <a:cs typeface="Times New Roman"/>
              </a:rPr>
              <a:t>ανάγκες των </a:t>
            </a:r>
            <a:r>
              <a:rPr sz="1600" b="1" spc="-9" dirty="0">
                <a:latin typeface="Times New Roman"/>
                <a:cs typeface="Times New Roman"/>
              </a:rPr>
              <a:t>ανθρώπων </a:t>
            </a:r>
            <a:r>
              <a:rPr sz="1600" b="1" spc="-4" dirty="0">
                <a:latin typeface="Times New Roman"/>
                <a:cs typeface="Times New Roman"/>
              </a:rPr>
              <a:t>που πρέπει να ικανοποιηθούν</a:t>
            </a:r>
            <a:r>
              <a:rPr sz="1600" spc="-4" dirty="0">
                <a:latin typeface="Times New Roman"/>
                <a:cs typeface="Times New Roman"/>
              </a:rPr>
              <a:t>, όπως </a:t>
            </a:r>
            <a:r>
              <a:rPr sz="1600" dirty="0">
                <a:latin typeface="Times New Roman"/>
                <a:cs typeface="Times New Roman"/>
              </a:rPr>
              <a:t>π.χ </a:t>
            </a:r>
            <a:r>
              <a:rPr sz="1600" spc="-4" dirty="0">
                <a:latin typeface="Times New Roman"/>
                <a:cs typeface="Times New Roman"/>
              </a:rPr>
              <a:t>το  κρέας, </a:t>
            </a:r>
            <a:r>
              <a:rPr sz="1600" dirty="0">
                <a:latin typeface="Times New Roman"/>
                <a:cs typeface="Times New Roman"/>
              </a:rPr>
              <a:t>ο </a:t>
            </a:r>
            <a:r>
              <a:rPr sz="1600" spc="-4" dirty="0">
                <a:latin typeface="Times New Roman"/>
                <a:cs typeface="Times New Roman"/>
              </a:rPr>
              <a:t>καφές κλπ. </a:t>
            </a:r>
            <a:r>
              <a:rPr sz="1600" spc="-22" dirty="0">
                <a:latin typeface="Times New Roman"/>
                <a:cs typeface="Times New Roman"/>
              </a:rPr>
              <a:t>Για </a:t>
            </a:r>
            <a:r>
              <a:rPr sz="1600" spc="-4" dirty="0">
                <a:latin typeface="Times New Roman"/>
                <a:cs typeface="Times New Roman"/>
              </a:rPr>
              <a:t>να αποκτήσει </a:t>
            </a:r>
            <a:r>
              <a:rPr sz="1600" dirty="0">
                <a:latin typeface="Times New Roman"/>
                <a:cs typeface="Times New Roman"/>
              </a:rPr>
              <a:t>ο </a:t>
            </a:r>
            <a:r>
              <a:rPr sz="1600" spc="-4" dirty="0">
                <a:latin typeface="Times New Roman"/>
                <a:cs typeface="Times New Roman"/>
              </a:rPr>
              <a:t>άνθρωπος τα περιορισμένα ή </a:t>
            </a:r>
            <a:r>
              <a:rPr sz="1600" spc="-9" dirty="0">
                <a:latin typeface="Times New Roman"/>
                <a:cs typeface="Times New Roman"/>
              </a:rPr>
              <a:t>οικονομικά </a:t>
            </a:r>
            <a:r>
              <a:rPr sz="1600" spc="-4" dirty="0">
                <a:latin typeface="Times New Roman"/>
                <a:cs typeface="Times New Roman"/>
              </a:rPr>
              <a:t>αγαθά  χρειάζεται να καταβάλλει προσπάθεια, εργασία. Επειδή </a:t>
            </a:r>
            <a:r>
              <a:rPr sz="1600" dirty="0">
                <a:latin typeface="Times New Roman"/>
                <a:cs typeface="Times New Roman"/>
              </a:rPr>
              <a:t>οι </a:t>
            </a:r>
            <a:r>
              <a:rPr sz="1600" spc="-4" dirty="0">
                <a:latin typeface="Times New Roman"/>
                <a:cs typeface="Times New Roman"/>
              </a:rPr>
              <a:t>διάφορες ανάγκες του ανθρώπου  σήμερα </a:t>
            </a:r>
            <a:r>
              <a:rPr sz="1600" spc="-13" dirty="0">
                <a:latin typeface="Times New Roman"/>
                <a:cs typeface="Times New Roman"/>
              </a:rPr>
              <a:t>μοιάζουν </a:t>
            </a:r>
            <a:r>
              <a:rPr sz="1600" spc="-4" dirty="0">
                <a:latin typeface="Times New Roman"/>
                <a:cs typeface="Times New Roman"/>
              </a:rPr>
              <a:t>να είναι απεριόριστες, και με την πάροδο του χρόνου γίνονται  </a:t>
            </a:r>
            <a:r>
              <a:rPr sz="1600" spc="-9" dirty="0">
                <a:latin typeface="Times New Roman"/>
                <a:cs typeface="Times New Roman"/>
              </a:rPr>
              <a:t>πολυπλοκότερες, </a:t>
            </a:r>
            <a:r>
              <a:rPr sz="1600" spc="-4" dirty="0">
                <a:latin typeface="Times New Roman"/>
                <a:cs typeface="Times New Roman"/>
              </a:rPr>
              <a:t>ενώ </a:t>
            </a:r>
            <a:r>
              <a:rPr sz="1600" spc="-9" dirty="0">
                <a:latin typeface="Times New Roman"/>
                <a:cs typeface="Times New Roman"/>
              </a:rPr>
              <a:t>κατά </a:t>
            </a:r>
            <a:r>
              <a:rPr sz="1600" spc="-4" dirty="0">
                <a:latin typeface="Times New Roman"/>
                <a:cs typeface="Times New Roman"/>
              </a:rPr>
              <a:t>κανόνα τα απαιτούμενα έτοιμα αγαθά είναι περιορισμένα, </a:t>
            </a:r>
            <a:r>
              <a:rPr sz="1600" dirty="0">
                <a:latin typeface="Times New Roman"/>
                <a:cs typeface="Times New Roman"/>
              </a:rPr>
              <a:t>ο  </a:t>
            </a:r>
            <a:r>
              <a:rPr sz="1600" spc="-4" dirty="0">
                <a:latin typeface="Times New Roman"/>
                <a:cs typeface="Times New Roman"/>
              </a:rPr>
              <a:t>άνθρωπος προσπαθεί με τα διάφορα </a:t>
            </a:r>
            <a:r>
              <a:rPr sz="1600" spc="-9" dirty="0">
                <a:latin typeface="Times New Roman"/>
                <a:cs typeface="Times New Roman"/>
              </a:rPr>
              <a:t>οικονομικά </a:t>
            </a:r>
            <a:r>
              <a:rPr sz="1600" spc="-4" dirty="0">
                <a:latin typeface="Times New Roman"/>
                <a:cs typeface="Times New Roman"/>
              </a:rPr>
              <a:t>μέσα, τα οποία διαθέτει, με τα παραγωγικά  δηλαδή αγαθά, να μεταβάλλει τα ανέτοιμα αγαθά σε έτοιμα, κατάλληλα να ικανοποιήσουν  τις ανάγκες του. </a:t>
            </a:r>
            <a:r>
              <a:rPr sz="1600" b="1" spc="-4" dirty="0">
                <a:latin typeface="Times New Roman"/>
                <a:cs typeface="Times New Roman"/>
              </a:rPr>
              <a:t>Η προσπάθεια αυτή του ανθρώπου για την απόκτηση των </a:t>
            </a:r>
            <a:r>
              <a:rPr sz="1600" b="1" spc="-13" dirty="0">
                <a:latin typeface="Times New Roman"/>
                <a:cs typeface="Times New Roman"/>
              </a:rPr>
              <a:t>οικονομικών  </a:t>
            </a:r>
            <a:r>
              <a:rPr sz="1600" b="1" spc="-4" dirty="0">
                <a:latin typeface="Times New Roman"/>
                <a:cs typeface="Times New Roman"/>
              </a:rPr>
              <a:t>αγαθών προς </a:t>
            </a:r>
            <a:r>
              <a:rPr sz="1600" b="1" spc="-9" dirty="0">
                <a:latin typeface="Times New Roman"/>
                <a:cs typeface="Times New Roman"/>
              </a:rPr>
              <a:t>ικανοποίηση </a:t>
            </a:r>
            <a:r>
              <a:rPr sz="1600" b="1" spc="-4" dirty="0">
                <a:latin typeface="Times New Roman"/>
                <a:cs typeface="Times New Roman"/>
              </a:rPr>
              <a:t>των </a:t>
            </a:r>
            <a:r>
              <a:rPr sz="1600" b="1" spc="-13" dirty="0">
                <a:latin typeface="Times New Roman"/>
                <a:cs typeface="Times New Roman"/>
              </a:rPr>
              <a:t>αναγκών </a:t>
            </a:r>
            <a:r>
              <a:rPr sz="1600" b="1" spc="-4" dirty="0">
                <a:latin typeface="Times New Roman"/>
                <a:cs typeface="Times New Roman"/>
              </a:rPr>
              <a:t>του </a:t>
            </a:r>
            <a:r>
              <a:rPr sz="1600" b="1" spc="-9" dirty="0">
                <a:latin typeface="Times New Roman"/>
                <a:cs typeface="Times New Roman"/>
              </a:rPr>
              <a:t>καλείται οικονομική</a:t>
            </a:r>
            <a:r>
              <a:rPr sz="1600" b="1" spc="13" dirty="0">
                <a:latin typeface="Times New Roman"/>
                <a:cs typeface="Times New Roman"/>
              </a:rPr>
              <a:t> </a:t>
            </a:r>
            <a:r>
              <a:rPr sz="1600" b="1" spc="-4" dirty="0">
                <a:latin typeface="Times New Roman"/>
                <a:cs typeface="Times New Roman"/>
              </a:rPr>
              <a:t>δράση</a:t>
            </a:r>
            <a:endParaRPr sz="1600" dirty="0">
              <a:latin typeface="Times New Roman"/>
              <a:cs typeface="Times New Roman"/>
            </a:endParaRPr>
          </a:p>
          <a:p>
            <a:pPr marL="11132" marR="4453" algn="just">
              <a:spcBef>
                <a:spcPts val="377"/>
              </a:spcBef>
            </a:pPr>
            <a:r>
              <a:rPr sz="1600" b="1" spc="-79" dirty="0">
                <a:latin typeface="Times New Roman"/>
                <a:cs typeface="Times New Roman"/>
              </a:rPr>
              <a:t>Το </a:t>
            </a:r>
            <a:r>
              <a:rPr sz="1600" b="1" spc="-4" dirty="0">
                <a:latin typeface="Times New Roman"/>
                <a:cs typeface="Times New Roman"/>
              </a:rPr>
              <a:t>απεριόριστο συνεπώς των </a:t>
            </a:r>
            <a:r>
              <a:rPr sz="1600" b="1" spc="-13" dirty="0">
                <a:latin typeface="Times New Roman"/>
                <a:cs typeface="Times New Roman"/>
              </a:rPr>
              <a:t>αναγκών </a:t>
            </a:r>
            <a:r>
              <a:rPr sz="1600" b="1" spc="-22" dirty="0">
                <a:latin typeface="Times New Roman"/>
                <a:cs typeface="Times New Roman"/>
              </a:rPr>
              <a:t>και </a:t>
            </a:r>
            <a:r>
              <a:rPr sz="1600" b="1" spc="-9" dirty="0">
                <a:latin typeface="Times New Roman"/>
                <a:cs typeface="Times New Roman"/>
              </a:rPr>
              <a:t>το </a:t>
            </a:r>
            <a:r>
              <a:rPr sz="1600" b="1" spc="-4" dirty="0">
                <a:latin typeface="Times New Roman"/>
                <a:cs typeface="Times New Roman"/>
              </a:rPr>
              <a:t>περιορισμένο των </a:t>
            </a:r>
            <a:r>
              <a:rPr sz="1600" b="1" spc="-9" dirty="0">
                <a:latin typeface="Times New Roman"/>
                <a:cs typeface="Times New Roman"/>
              </a:rPr>
              <a:t>αγαθών </a:t>
            </a:r>
            <a:r>
              <a:rPr sz="1600" b="1" spc="-4" dirty="0">
                <a:latin typeface="Times New Roman"/>
                <a:cs typeface="Times New Roman"/>
              </a:rPr>
              <a:t>αποτελούν  τους </a:t>
            </a:r>
            <a:r>
              <a:rPr sz="1600" b="1" dirty="0">
                <a:latin typeface="Times New Roman"/>
                <a:cs typeface="Times New Roman"/>
              </a:rPr>
              <a:t>δυο </a:t>
            </a:r>
            <a:r>
              <a:rPr sz="1600" b="1" spc="-4" dirty="0">
                <a:latin typeface="Times New Roman"/>
                <a:cs typeface="Times New Roman"/>
              </a:rPr>
              <a:t>πόλους γύρω από τους οποίους στρέφεται όλη η </a:t>
            </a:r>
            <a:r>
              <a:rPr sz="1600" b="1" spc="-9" dirty="0">
                <a:latin typeface="Times New Roman"/>
                <a:cs typeface="Times New Roman"/>
              </a:rPr>
              <a:t>οικονομική </a:t>
            </a:r>
            <a:r>
              <a:rPr sz="1600" b="1" spc="-4" dirty="0">
                <a:latin typeface="Times New Roman"/>
                <a:cs typeface="Times New Roman"/>
              </a:rPr>
              <a:t>δράση του  ανθρώπου</a:t>
            </a:r>
            <a:r>
              <a:rPr sz="1600" spc="-4" dirty="0">
                <a:latin typeface="Times New Roman"/>
                <a:cs typeface="Times New Roman"/>
              </a:rPr>
              <a:t>. </a:t>
            </a:r>
            <a:r>
              <a:rPr sz="1600" b="1" spc="-4" dirty="0">
                <a:latin typeface="Times New Roman"/>
                <a:cs typeface="Times New Roman"/>
              </a:rPr>
              <a:t>Είναι η αιτία της δημιουργίας όλων των </a:t>
            </a:r>
            <a:r>
              <a:rPr sz="1600" b="1" spc="-13" dirty="0">
                <a:latin typeface="Times New Roman"/>
                <a:cs typeface="Times New Roman"/>
              </a:rPr>
              <a:t>οικονομικών </a:t>
            </a:r>
            <a:r>
              <a:rPr sz="1600" b="1" spc="-4" dirty="0">
                <a:latin typeface="Times New Roman"/>
                <a:cs typeface="Times New Roman"/>
              </a:rPr>
              <a:t>προβλημάτων, </a:t>
            </a:r>
            <a:r>
              <a:rPr sz="1600" b="1" spc="-9" dirty="0">
                <a:latin typeface="Times New Roman"/>
                <a:cs typeface="Times New Roman"/>
              </a:rPr>
              <a:t>τα  </a:t>
            </a:r>
            <a:r>
              <a:rPr sz="1600" b="1" spc="-4" dirty="0">
                <a:latin typeface="Times New Roman"/>
                <a:cs typeface="Times New Roman"/>
              </a:rPr>
              <a:t>οποία δημιουργούνται </a:t>
            </a:r>
            <a:r>
              <a:rPr sz="1600" b="1" spc="-9" dirty="0">
                <a:latin typeface="Times New Roman"/>
                <a:cs typeface="Times New Roman"/>
              </a:rPr>
              <a:t>καθημερινά </a:t>
            </a:r>
            <a:r>
              <a:rPr sz="1600" b="1" spc="-4" dirty="0">
                <a:latin typeface="Times New Roman"/>
                <a:cs typeface="Times New Roman"/>
              </a:rPr>
              <a:t>γύρω από τον </a:t>
            </a:r>
            <a:r>
              <a:rPr sz="1600" b="1" spc="-9" dirty="0">
                <a:latin typeface="Times New Roman"/>
                <a:cs typeface="Times New Roman"/>
              </a:rPr>
              <a:t>άνθρωπο </a:t>
            </a:r>
            <a:r>
              <a:rPr sz="1600" b="1" spc="-18" dirty="0">
                <a:latin typeface="Times New Roman"/>
                <a:cs typeface="Times New Roman"/>
              </a:rPr>
              <a:t>και </a:t>
            </a:r>
            <a:r>
              <a:rPr sz="1600" b="1" spc="-4" dirty="0">
                <a:latin typeface="Times New Roman"/>
                <a:cs typeface="Times New Roman"/>
              </a:rPr>
              <a:t>τα οποία </a:t>
            </a:r>
            <a:r>
              <a:rPr sz="1600" b="1" spc="-9" dirty="0">
                <a:latin typeface="Times New Roman"/>
                <a:cs typeface="Times New Roman"/>
              </a:rPr>
              <a:t>καλείται να  </a:t>
            </a:r>
            <a:r>
              <a:rPr sz="1600" b="1" spc="-4" dirty="0">
                <a:latin typeface="Times New Roman"/>
                <a:cs typeface="Times New Roman"/>
              </a:rPr>
              <a:t>επιλύσει με την εργασία </a:t>
            </a:r>
            <a:r>
              <a:rPr sz="1600" b="1" spc="-18" dirty="0">
                <a:latin typeface="Times New Roman"/>
                <a:cs typeface="Times New Roman"/>
              </a:rPr>
              <a:t>και </a:t>
            </a:r>
            <a:r>
              <a:rPr sz="1600" b="1" spc="-4" dirty="0">
                <a:latin typeface="Times New Roman"/>
                <a:cs typeface="Times New Roman"/>
              </a:rPr>
              <a:t>τα διάφορα </a:t>
            </a:r>
            <a:r>
              <a:rPr sz="1600" b="1" spc="-9" dirty="0">
                <a:latin typeface="Times New Roman"/>
                <a:cs typeface="Times New Roman"/>
              </a:rPr>
              <a:t>παραγωγικά </a:t>
            </a:r>
            <a:r>
              <a:rPr sz="1600" b="1" spc="-4" dirty="0">
                <a:latin typeface="Times New Roman"/>
                <a:cs typeface="Times New Roman"/>
              </a:rPr>
              <a:t>αγαθά τα οποία</a:t>
            </a:r>
            <a:r>
              <a:rPr sz="1600" b="1" spc="22" dirty="0">
                <a:latin typeface="Times New Roman"/>
                <a:cs typeface="Times New Roman"/>
              </a:rPr>
              <a:t> </a:t>
            </a:r>
            <a:r>
              <a:rPr sz="1600" b="1" dirty="0">
                <a:latin typeface="Times New Roman"/>
                <a:cs typeface="Times New Roman"/>
              </a:rPr>
              <a:t>διαθέτει</a:t>
            </a:r>
            <a:r>
              <a:rPr sz="1600" b="1" dirty="0">
                <a:latin typeface="Times New Roman"/>
                <a:cs typeface="Times New Roman"/>
              </a:rPr>
              <a:t>.</a:t>
            </a:r>
            <a:endParaRPr sz="1600" dirty="0">
              <a:latin typeface="Times New Roman"/>
              <a:cs typeface="Times New Roman"/>
            </a:endParaRPr>
          </a:p>
          <a:p>
            <a:pPr marL="11132" marR="43970" algn="just">
              <a:spcBef>
                <a:spcPts val="380"/>
              </a:spcBef>
            </a:pPr>
            <a:r>
              <a:rPr sz="1600" u="sng" spc="-4" dirty="0">
                <a:uFill>
                  <a:solidFill>
                    <a:srgbClr val="000000"/>
                  </a:solidFill>
                </a:uFill>
                <a:latin typeface="Times New Roman"/>
                <a:cs typeface="Times New Roman"/>
              </a:rPr>
              <a:t>Oι βασικές έννοιες που </a:t>
            </a:r>
            <a:r>
              <a:rPr sz="1600" u="sng" spc="-9" dirty="0">
                <a:uFill>
                  <a:solidFill>
                    <a:srgbClr val="000000"/>
                  </a:solidFill>
                </a:uFill>
                <a:latin typeface="Times New Roman"/>
                <a:cs typeface="Times New Roman"/>
              </a:rPr>
              <a:t>προσδιορίζουν </a:t>
            </a:r>
            <a:r>
              <a:rPr sz="1600" u="sng" spc="-4" dirty="0">
                <a:uFill>
                  <a:solidFill>
                    <a:srgbClr val="000000"/>
                  </a:solidFill>
                </a:uFill>
                <a:latin typeface="Times New Roman"/>
                <a:cs typeface="Times New Roman"/>
              </a:rPr>
              <a:t>την </a:t>
            </a:r>
            <a:r>
              <a:rPr sz="1600" u="sng" spc="-9" dirty="0">
                <a:uFill>
                  <a:solidFill>
                    <a:srgbClr val="000000"/>
                  </a:solidFill>
                </a:uFill>
                <a:latin typeface="Times New Roman"/>
                <a:cs typeface="Times New Roman"/>
              </a:rPr>
              <a:t>οικονομική </a:t>
            </a:r>
            <a:r>
              <a:rPr sz="1600" u="sng" spc="-4" dirty="0">
                <a:uFill>
                  <a:solidFill>
                    <a:srgbClr val="000000"/>
                  </a:solidFill>
                </a:uFill>
                <a:latin typeface="Times New Roman"/>
                <a:cs typeface="Times New Roman"/>
              </a:rPr>
              <a:t>δράση του ανθρώπου είναι δύο: α. H </a:t>
            </a:r>
            <a:r>
              <a:rPr sz="1600" spc="-4" dirty="0">
                <a:latin typeface="Times New Roman"/>
                <a:cs typeface="Times New Roman"/>
              </a:rPr>
              <a:t> </a:t>
            </a:r>
            <a:r>
              <a:rPr sz="1600" u="sng" spc="-4" dirty="0">
                <a:uFill>
                  <a:solidFill>
                    <a:srgbClr val="000000"/>
                  </a:solidFill>
                </a:uFill>
                <a:latin typeface="Times New Roman"/>
                <a:cs typeface="Times New Roman"/>
              </a:rPr>
              <a:t>ανάγκη και β. Tα</a:t>
            </a:r>
            <a:r>
              <a:rPr sz="1600" u="sng" spc="-57" dirty="0">
                <a:uFill>
                  <a:solidFill>
                    <a:srgbClr val="000000"/>
                  </a:solidFill>
                </a:uFill>
                <a:latin typeface="Times New Roman"/>
                <a:cs typeface="Times New Roman"/>
              </a:rPr>
              <a:t> </a:t>
            </a:r>
            <a:r>
              <a:rPr sz="1600" u="sng" spc="-4" dirty="0">
                <a:uFill>
                  <a:solidFill>
                    <a:srgbClr val="000000"/>
                  </a:solidFill>
                </a:uFill>
                <a:latin typeface="Times New Roman"/>
                <a:cs typeface="Times New Roman"/>
              </a:rPr>
              <a:t>αγαθά</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3658" y="318081"/>
            <a:ext cx="7189226" cy="6007019"/>
          </a:xfrm>
          <a:prstGeom prst="rect">
            <a:avLst/>
          </a:prstGeom>
        </p:spPr>
        <p:txBody>
          <a:bodyPr vert="horz" wrap="square" lIns="0" tIns="142484" rIns="0" bIns="0" rtlCol="0">
            <a:spAutoFit/>
          </a:bodyPr>
          <a:lstStyle/>
          <a:p>
            <a:pPr marL="153615">
              <a:spcBef>
                <a:spcPts val="1122"/>
              </a:spcBef>
            </a:pPr>
            <a:r>
              <a:rPr sz="1600" b="1" spc="-9" dirty="0">
                <a:solidFill>
                  <a:srgbClr val="262626"/>
                </a:solidFill>
                <a:latin typeface="Times New Roman"/>
                <a:cs typeface="Times New Roman"/>
              </a:rPr>
              <a:t>ΟΙΚΟΝΟΜΙΚΗ </a:t>
            </a:r>
            <a:r>
              <a:rPr sz="1600" b="1" spc="-48" dirty="0">
                <a:solidFill>
                  <a:srgbClr val="262626"/>
                </a:solidFill>
                <a:latin typeface="Times New Roman"/>
                <a:cs typeface="Times New Roman"/>
              </a:rPr>
              <a:t>ΔΡΑΣΗ </a:t>
            </a:r>
            <a:r>
              <a:rPr sz="1600" b="1" spc="-26" dirty="0">
                <a:solidFill>
                  <a:srgbClr val="262626"/>
                </a:solidFill>
                <a:latin typeface="Times New Roman"/>
                <a:cs typeface="Times New Roman"/>
              </a:rPr>
              <a:t>ΤΟΥ </a:t>
            </a:r>
            <a:r>
              <a:rPr sz="1600" b="1" spc="-9" dirty="0">
                <a:solidFill>
                  <a:srgbClr val="262626"/>
                </a:solidFill>
                <a:latin typeface="Times New Roman"/>
                <a:cs typeface="Times New Roman"/>
              </a:rPr>
              <a:t>ΑΝΘΡΩΠΟΥ</a:t>
            </a:r>
            <a:r>
              <a:rPr sz="1600" b="1" spc="-53" dirty="0">
                <a:solidFill>
                  <a:srgbClr val="262626"/>
                </a:solidFill>
                <a:latin typeface="Times New Roman"/>
                <a:cs typeface="Times New Roman"/>
              </a:rPr>
              <a:t> </a:t>
            </a:r>
            <a:r>
              <a:rPr sz="1600" b="1" spc="-4" dirty="0">
                <a:solidFill>
                  <a:srgbClr val="262626"/>
                </a:solidFill>
                <a:latin typeface="Times New Roman"/>
                <a:cs typeface="Times New Roman"/>
              </a:rPr>
              <a:t>ΚΑΙ </a:t>
            </a:r>
            <a:r>
              <a:rPr sz="1600" b="1" spc="-83" dirty="0">
                <a:solidFill>
                  <a:srgbClr val="262626"/>
                </a:solidFill>
                <a:latin typeface="Times New Roman"/>
                <a:cs typeface="Times New Roman"/>
              </a:rPr>
              <a:t>ΤΑ </a:t>
            </a:r>
            <a:r>
              <a:rPr sz="1600" b="1" spc="-4" dirty="0">
                <a:solidFill>
                  <a:srgbClr val="262626"/>
                </a:solidFill>
                <a:latin typeface="Times New Roman"/>
                <a:cs typeface="Times New Roman"/>
              </a:rPr>
              <a:t>ΑΙΤΙΑ </a:t>
            </a:r>
            <a:r>
              <a:rPr sz="1600" b="1" spc="-9" dirty="0">
                <a:solidFill>
                  <a:srgbClr val="262626"/>
                </a:solidFill>
                <a:latin typeface="Times New Roman"/>
                <a:cs typeface="Times New Roman"/>
              </a:rPr>
              <a:t>ΔΗΜΙΟΥΡΓΙΑΣ </a:t>
            </a:r>
            <a:r>
              <a:rPr sz="1600" b="1" spc="-4" dirty="0">
                <a:solidFill>
                  <a:srgbClr val="262626"/>
                </a:solidFill>
                <a:latin typeface="Times New Roman"/>
                <a:cs typeface="Times New Roman"/>
              </a:rPr>
              <a:t>ΤΗΣ</a:t>
            </a:r>
            <a:endParaRPr sz="1600" dirty="0">
              <a:latin typeface="Times New Roman"/>
              <a:cs typeface="Times New Roman"/>
            </a:endParaRPr>
          </a:p>
          <a:p>
            <a:pPr marL="11132">
              <a:spcBef>
                <a:spcPts val="1034"/>
              </a:spcBef>
            </a:pPr>
            <a:r>
              <a:rPr sz="1600" b="1" spc="-4" dirty="0">
                <a:latin typeface="Times New Roman"/>
                <a:cs typeface="Times New Roman"/>
              </a:rPr>
              <a:t>A.</a:t>
            </a:r>
            <a:r>
              <a:rPr sz="1600" b="1" spc="-92" dirty="0">
                <a:latin typeface="Times New Roman"/>
                <a:cs typeface="Times New Roman"/>
              </a:rPr>
              <a:t> </a:t>
            </a:r>
            <a:r>
              <a:rPr sz="1600" b="1" spc="-4" dirty="0">
                <a:latin typeface="Times New Roman"/>
                <a:cs typeface="Times New Roman"/>
              </a:rPr>
              <a:t>Aνάγκη</a:t>
            </a:r>
            <a:endParaRPr sz="1600" dirty="0">
              <a:latin typeface="Times New Roman"/>
              <a:cs typeface="Times New Roman"/>
            </a:endParaRPr>
          </a:p>
          <a:p>
            <a:pPr marL="11132" marR="124673">
              <a:spcBef>
                <a:spcPts val="380"/>
              </a:spcBef>
            </a:pPr>
            <a:r>
              <a:rPr sz="1600" spc="-9" dirty="0">
                <a:latin typeface="Times New Roman"/>
                <a:cs typeface="Times New Roman"/>
              </a:rPr>
              <a:t>Ως </a:t>
            </a:r>
            <a:r>
              <a:rPr sz="1600" spc="-4" dirty="0">
                <a:latin typeface="Times New Roman"/>
                <a:cs typeface="Times New Roman"/>
              </a:rPr>
              <a:t>ανθρώπινη ανάγκη εννοούμε κάθε </a:t>
            </a:r>
            <a:r>
              <a:rPr sz="1600" spc="-9" dirty="0">
                <a:latin typeface="Times New Roman"/>
                <a:cs typeface="Times New Roman"/>
              </a:rPr>
              <a:t>φυσικό </a:t>
            </a:r>
            <a:r>
              <a:rPr sz="1600" spc="-4" dirty="0">
                <a:latin typeface="Times New Roman"/>
                <a:cs typeface="Times New Roman"/>
              </a:rPr>
              <a:t>ή </a:t>
            </a:r>
            <a:r>
              <a:rPr sz="1600" spc="-9" dirty="0">
                <a:latin typeface="Times New Roman"/>
                <a:cs typeface="Times New Roman"/>
              </a:rPr>
              <a:t>νοητικό </a:t>
            </a:r>
            <a:r>
              <a:rPr sz="1600" spc="-4" dirty="0">
                <a:latin typeface="Times New Roman"/>
                <a:cs typeface="Times New Roman"/>
              </a:rPr>
              <a:t>αίσθημα στέρησης που μπορεί να  αγνοηθεί, να εξιδανικευτεί ή να</a:t>
            </a:r>
            <a:r>
              <a:rPr sz="1600" spc="-18" dirty="0">
                <a:latin typeface="Times New Roman"/>
                <a:cs typeface="Times New Roman"/>
              </a:rPr>
              <a:t> </a:t>
            </a:r>
            <a:r>
              <a:rPr sz="1600" spc="-4" dirty="0">
                <a:latin typeface="Times New Roman"/>
                <a:cs typeface="Times New Roman"/>
              </a:rPr>
              <a:t>ικανοποιηθεί</a:t>
            </a:r>
            <a:r>
              <a:rPr sz="1600" spc="-4" dirty="0">
                <a:latin typeface="Times New Roman"/>
                <a:cs typeface="Times New Roman"/>
              </a:rPr>
              <a:t>.</a:t>
            </a:r>
            <a:endParaRPr sz="1600" dirty="0">
              <a:latin typeface="Times New Roman"/>
              <a:cs typeface="Times New Roman"/>
            </a:endParaRPr>
          </a:p>
          <a:p>
            <a:pPr marL="11132" marR="4453">
              <a:spcBef>
                <a:spcPts val="377"/>
              </a:spcBef>
            </a:pPr>
            <a:r>
              <a:rPr sz="1600" spc="-9" dirty="0">
                <a:latin typeface="Times New Roman"/>
                <a:cs typeface="Times New Roman"/>
              </a:rPr>
              <a:t>Yπάρχουν </a:t>
            </a:r>
            <a:r>
              <a:rPr sz="1600" spc="-4" dirty="0">
                <a:latin typeface="Times New Roman"/>
                <a:cs typeface="Times New Roman"/>
              </a:rPr>
              <a:t>δηλαδή ελλείψεις για τις οποίες </a:t>
            </a:r>
            <a:r>
              <a:rPr sz="1600" spc="-9" dirty="0">
                <a:latin typeface="Times New Roman"/>
                <a:cs typeface="Times New Roman"/>
              </a:rPr>
              <a:t>εκδηλώνεται </a:t>
            </a:r>
            <a:r>
              <a:rPr sz="1600" spc="-4" dirty="0">
                <a:latin typeface="Times New Roman"/>
                <a:cs typeface="Times New Roman"/>
              </a:rPr>
              <a:t>η επιθυμία ικανοποίησής τους, που  μπορεί να αγνοήσει </a:t>
            </a:r>
            <a:r>
              <a:rPr sz="1600" dirty="0">
                <a:latin typeface="Times New Roman"/>
                <a:cs typeface="Times New Roman"/>
              </a:rPr>
              <a:t>ο </a:t>
            </a:r>
            <a:r>
              <a:rPr sz="1600" spc="-4" dirty="0">
                <a:latin typeface="Times New Roman"/>
                <a:cs typeface="Times New Roman"/>
              </a:rPr>
              <a:t>άνθρωπος και ελλείψεις τις οποίες πρέπει οπωσδήποτε να  ικανοποιήσει</a:t>
            </a:r>
            <a:r>
              <a:rPr sz="1600" spc="-4" dirty="0">
                <a:latin typeface="Times New Roman"/>
                <a:cs typeface="Times New Roman"/>
              </a:rPr>
              <a:t>.</a:t>
            </a:r>
            <a:endParaRPr sz="1600" dirty="0">
              <a:latin typeface="Times New Roman"/>
              <a:cs typeface="Times New Roman"/>
            </a:endParaRPr>
          </a:p>
          <a:p>
            <a:pPr marL="11132" marR="144154">
              <a:spcBef>
                <a:spcPts val="380"/>
              </a:spcBef>
            </a:pPr>
            <a:r>
              <a:rPr sz="1600" spc="-4" dirty="0">
                <a:latin typeface="Times New Roman"/>
                <a:cs typeface="Times New Roman"/>
              </a:rPr>
              <a:t>Oι ανάγκες λοιπόν δεν </a:t>
            </a:r>
            <a:r>
              <a:rPr sz="1600" spc="-9" dirty="0">
                <a:latin typeface="Times New Roman"/>
                <a:cs typeface="Times New Roman"/>
              </a:rPr>
              <a:t>έχουν </a:t>
            </a:r>
            <a:r>
              <a:rPr sz="1600" spc="-4" dirty="0">
                <a:latin typeface="Times New Roman"/>
                <a:cs typeface="Times New Roman"/>
              </a:rPr>
              <a:t>όλες την ίδια σημασία γι’ αυτόν. Aνάλογα με την εποχή,</a:t>
            </a:r>
            <a:r>
              <a:rPr sz="1600" spc="-149" dirty="0">
                <a:latin typeface="Times New Roman"/>
                <a:cs typeface="Times New Roman"/>
              </a:rPr>
              <a:t> </a:t>
            </a:r>
            <a:r>
              <a:rPr sz="1600" spc="-4" dirty="0">
                <a:latin typeface="Times New Roman"/>
                <a:cs typeface="Times New Roman"/>
              </a:rPr>
              <a:t>τον  τόπο κατοικίας του, την </a:t>
            </a:r>
            <a:r>
              <a:rPr sz="1600" spc="-9" dirty="0">
                <a:latin typeface="Times New Roman"/>
                <a:cs typeface="Times New Roman"/>
              </a:rPr>
              <a:t>κοινωνική </a:t>
            </a:r>
            <a:r>
              <a:rPr sz="1600" spc="-4" dirty="0">
                <a:latin typeface="Times New Roman"/>
                <a:cs typeface="Times New Roman"/>
              </a:rPr>
              <a:t>θέση, την ιδιότητά του κλπ. </a:t>
            </a:r>
            <a:r>
              <a:rPr sz="1600" dirty="0">
                <a:latin typeface="Times New Roman"/>
                <a:cs typeface="Times New Roman"/>
              </a:rPr>
              <a:t>οι </a:t>
            </a:r>
            <a:r>
              <a:rPr sz="1600" spc="-4" dirty="0">
                <a:latin typeface="Times New Roman"/>
                <a:cs typeface="Times New Roman"/>
              </a:rPr>
              <a:t>ανάγκες</a:t>
            </a:r>
            <a:r>
              <a:rPr sz="1600" spc="83" dirty="0">
                <a:latin typeface="Times New Roman"/>
                <a:cs typeface="Times New Roman"/>
              </a:rPr>
              <a:t> </a:t>
            </a:r>
            <a:r>
              <a:rPr sz="1600" spc="-4" dirty="0">
                <a:latin typeface="Times New Roman"/>
                <a:cs typeface="Times New Roman"/>
              </a:rPr>
              <a:t>διαφέρουν</a:t>
            </a:r>
            <a:r>
              <a:rPr sz="1600" spc="-4" dirty="0">
                <a:latin typeface="Times New Roman"/>
                <a:cs typeface="Times New Roman"/>
              </a:rPr>
              <a:t>.</a:t>
            </a:r>
            <a:endParaRPr sz="1600" dirty="0">
              <a:latin typeface="Times New Roman"/>
              <a:cs typeface="Times New Roman"/>
            </a:endParaRPr>
          </a:p>
          <a:p>
            <a:pPr marL="11132" marR="38960" algn="just"/>
            <a:r>
              <a:rPr sz="1600" spc="-4" dirty="0">
                <a:latin typeface="Times New Roman"/>
                <a:cs typeface="Times New Roman"/>
              </a:rPr>
              <a:t>Άλλες είναι </a:t>
            </a:r>
            <a:r>
              <a:rPr sz="1600" dirty="0">
                <a:latin typeface="Times New Roman"/>
                <a:cs typeface="Times New Roman"/>
              </a:rPr>
              <a:t>οι </a:t>
            </a:r>
            <a:r>
              <a:rPr sz="1600" spc="-4" dirty="0">
                <a:latin typeface="Times New Roman"/>
                <a:cs typeface="Times New Roman"/>
              </a:rPr>
              <a:t>ανάγκες των περασμένων αιώνων και άλλες είναι σήμερα. Άλλες </a:t>
            </a:r>
            <a:r>
              <a:rPr sz="1600" dirty="0">
                <a:latin typeface="Times New Roman"/>
                <a:cs typeface="Times New Roman"/>
              </a:rPr>
              <a:t>οι </a:t>
            </a:r>
            <a:r>
              <a:rPr sz="1600" spc="-4" dirty="0">
                <a:latin typeface="Times New Roman"/>
                <a:cs typeface="Times New Roman"/>
              </a:rPr>
              <a:t>ανάγκες  του νέου ατόμου κι άλλες του ηλικιωμένου. Άλλες </a:t>
            </a:r>
            <a:r>
              <a:rPr sz="1600" dirty="0">
                <a:latin typeface="Times New Roman"/>
                <a:cs typeface="Times New Roman"/>
              </a:rPr>
              <a:t>οι </a:t>
            </a:r>
            <a:r>
              <a:rPr sz="1600" spc="-4" dirty="0">
                <a:latin typeface="Times New Roman"/>
                <a:cs typeface="Times New Roman"/>
              </a:rPr>
              <a:t>ανάγκες των κατοίκων του </a:t>
            </a:r>
            <a:r>
              <a:rPr sz="1600" spc="-9" dirty="0">
                <a:latin typeface="Times New Roman"/>
                <a:cs typeface="Times New Roman"/>
              </a:rPr>
              <a:t>χωριού </a:t>
            </a:r>
            <a:r>
              <a:rPr sz="1600" spc="-4" dirty="0">
                <a:latin typeface="Times New Roman"/>
                <a:cs typeface="Times New Roman"/>
              </a:rPr>
              <a:t>κι  άλλες των κατοίκων μιας</a:t>
            </a:r>
            <a:r>
              <a:rPr sz="1600" spc="-13" dirty="0">
                <a:latin typeface="Times New Roman"/>
                <a:cs typeface="Times New Roman"/>
              </a:rPr>
              <a:t> </a:t>
            </a:r>
            <a:r>
              <a:rPr sz="1600" spc="-4" dirty="0">
                <a:latin typeface="Times New Roman"/>
                <a:cs typeface="Times New Roman"/>
              </a:rPr>
              <a:t>πόλης</a:t>
            </a:r>
            <a:r>
              <a:rPr sz="1600" spc="-4" dirty="0">
                <a:latin typeface="Times New Roman"/>
                <a:cs typeface="Times New Roman"/>
              </a:rPr>
              <a:t>.</a:t>
            </a:r>
            <a:endParaRPr sz="1600" dirty="0">
              <a:latin typeface="Times New Roman"/>
              <a:cs typeface="Times New Roman"/>
            </a:endParaRPr>
          </a:p>
          <a:p>
            <a:pPr>
              <a:spcBef>
                <a:spcPts val="26"/>
              </a:spcBef>
            </a:pPr>
            <a:endParaRPr sz="2300" dirty="0">
              <a:latin typeface="Times New Roman"/>
              <a:cs typeface="Times New Roman"/>
            </a:endParaRPr>
          </a:p>
          <a:p>
            <a:pPr marL="11132"/>
            <a:r>
              <a:rPr sz="1600" spc="-4" dirty="0">
                <a:latin typeface="Times New Roman"/>
                <a:cs typeface="Times New Roman"/>
              </a:rPr>
              <a:t>Oι ανάγκες διακρίνονται στις εξής</a:t>
            </a:r>
            <a:r>
              <a:rPr sz="1600" spc="-9" dirty="0">
                <a:latin typeface="Times New Roman"/>
                <a:cs typeface="Times New Roman"/>
              </a:rPr>
              <a:t> </a:t>
            </a:r>
            <a:r>
              <a:rPr sz="1600" spc="-4" dirty="0">
                <a:latin typeface="Times New Roman"/>
                <a:cs typeface="Times New Roman"/>
              </a:rPr>
              <a:t>κατηγορίες</a:t>
            </a:r>
            <a:r>
              <a:rPr sz="1600" spc="-4" dirty="0">
                <a:latin typeface="Times New Roman"/>
                <a:cs typeface="Times New Roman"/>
              </a:rPr>
              <a:t>:</a:t>
            </a:r>
            <a:endParaRPr sz="1600" dirty="0">
              <a:latin typeface="Times New Roman"/>
              <a:cs typeface="Times New Roman"/>
            </a:endParaRPr>
          </a:p>
          <a:p>
            <a:pPr marL="11132">
              <a:spcBef>
                <a:spcPts val="380"/>
              </a:spcBef>
              <a:tabLst>
                <a:tab pos="311127" algn="l"/>
              </a:tabLst>
            </a:pPr>
            <a:r>
              <a:rPr sz="1600" dirty="0">
                <a:latin typeface="Times New Roman"/>
                <a:cs typeface="Times New Roman"/>
              </a:rPr>
              <a:t>1.	</a:t>
            </a:r>
            <a:r>
              <a:rPr sz="1600" u="sng" spc="-22" dirty="0">
                <a:uFill>
                  <a:solidFill>
                    <a:srgbClr val="000000"/>
                  </a:solidFill>
                </a:uFill>
                <a:latin typeface="Times New Roman"/>
                <a:cs typeface="Times New Roman"/>
              </a:rPr>
              <a:t>Ανάλογα </a:t>
            </a:r>
            <a:r>
              <a:rPr sz="1600" u="sng" spc="-4" dirty="0">
                <a:uFill>
                  <a:solidFill>
                    <a:srgbClr val="000000"/>
                  </a:solidFill>
                </a:uFill>
                <a:latin typeface="Times New Roman"/>
                <a:cs typeface="Times New Roman"/>
              </a:rPr>
              <a:t>με την αιτία η οποία </a:t>
            </a:r>
            <a:r>
              <a:rPr sz="1600" u="sng" spc="-9" dirty="0">
                <a:uFill>
                  <a:solidFill>
                    <a:srgbClr val="000000"/>
                  </a:solidFill>
                </a:uFill>
                <a:latin typeface="Times New Roman"/>
                <a:cs typeface="Times New Roman"/>
              </a:rPr>
              <a:t>δημιουργεί </a:t>
            </a:r>
            <a:r>
              <a:rPr sz="1600" u="sng" spc="-4" dirty="0">
                <a:uFill>
                  <a:solidFill>
                    <a:srgbClr val="000000"/>
                  </a:solidFill>
                </a:uFill>
                <a:latin typeface="Times New Roman"/>
                <a:cs typeface="Times New Roman"/>
              </a:rPr>
              <a:t>τις ανάγκες τις διακρίνουμε</a:t>
            </a:r>
            <a:r>
              <a:rPr sz="1600" u="sng" spc="57" dirty="0">
                <a:uFill>
                  <a:solidFill>
                    <a:srgbClr val="000000"/>
                  </a:solidFill>
                </a:uFill>
                <a:latin typeface="Times New Roman"/>
                <a:cs typeface="Times New Roman"/>
              </a:rPr>
              <a:t> </a:t>
            </a:r>
            <a:r>
              <a:rPr sz="1600" u="sng" spc="9" dirty="0">
                <a:uFill>
                  <a:solidFill>
                    <a:srgbClr val="000000"/>
                  </a:solidFill>
                </a:uFill>
                <a:latin typeface="Times New Roman"/>
                <a:cs typeface="Times New Roman"/>
              </a:rPr>
              <a:t>σε</a:t>
            </a:r>
            <a:r>
              <a:rPr sz="1600" spc="9" dirty="0">
                <a:latin typeface="Times New Roman"/>
                <a:cs typeface="Times New Roman"/>
              </a:rPr>
              <a:t>:</a:t>
            </a:r>
            <a:endParaRPr sz="1600" dirty="0">
              <a:latin typeface="Times New Roman"/>
              <a:cs typeface="Times New Roman"/>
            </a:endParaRPr>
          </a:p>
          <a:p>
            <a:pPr marL="11132" marR="121334">
              <a:spcBef>
                <a:spcPts val="377"/>
              </a:spcBef>
            </a:pPr>
            <a:r>
              <a:rPr sz="1600" b="1" u="heavy" spc="-4" dirty="0">
                <a:uFill>
                  <a:solidFill>
                    <a:srgbClr val="000000"/>
                  </a:solidFill>
                </a:uFill>
                <a:latin typeface="Times New Roman"/>
                <a:cs typeface="Times New Roman"/>
              </a:rPr>
              <a:t>Α. Φυσικές:</a:t>
            </a:r>
            <a:r>
              <a:rPr sz="1600" b="1" spc="-4" dirty="0">
                <a:latin typeface="Times New Roman"/>
                <a:cs typeface="Times New Roman"/>
              </a:rPr>
              <a:t> </a:t>
            </a:r>
            <a:r>
              <a:rPr sz="1600" spc="-4" dirty="0">
                <a:latin typeface="Times New Roman"/>
                <a:cs typeface="Times New Roman"/>
              </a:rPr>
              <a:t>Είναι </a:t>
            </a:r>
            <a:r>
              <a:rPr sz="1600" dirty="0">
                <a:latin typeface="Times New Roman"/>
                <a:cs typeface="Times New Roman"/>
              </a:rPr>
              <a:t>οι </a:t>
            </a:r>
            <a:r>
              <a:rPr sz="1600" spc="-4" dirty="0">
                <a:latin typeface="Times New Roman"/>
                <a:cs typeface="Times New Roman"/>
              </a:rPr>
              <a:t>ανάγκες που επιβάλλει η φύση όπως είναι η ανάγκη της τροφής, της  ενδυμασίας</a:t>
            </a:r>
            <a:r>
              <a:rPr sz="1600" spc="-26" dirty="0">
                <a:latin typeface="Times New Roman"/>
                <a:cs typeface="Times New Roman"/>
              </a:rPr>
              <a:t> </a:t>
            </a:r>
            <a:r>
              <a:rPr sz="1600" dirty="0">
                <a:latin typeface="Times New Roman"/>
                <a:cs typeface="Times New Roman"/>
              </a:rPr>
              <a:t>κ.λ.π</a:t>
            </a:r>
            <a:r>
              <a:rPr sz="1600" dirty="0">
                <a:latin typeface="Times New Roman"/>
                <a:cs typeface="Times New Roman"/>
              </a:rPr>
              <a:t>.</a:t>
            </a:r>
          </a:p>
          <a:p>
            <a:pPr marL="11132" marR="890524">
              <a:spcBef>
                <a:spcPts val="380"/>
              </a:spcBef>
            </a:pPr>
            <a:r>
              <a:rPr sz="1600" b="1" u="heavy" spc="-4" dirty="0">
                <a:uFill>
                  <a:solidFill>
                    <a:srgbClr val="000000"/>
                  </a:solidFill>
                </a:uFill>
                <a:latin typeface="Times New Roman"/>
                <a:cs typeface="Times New Roman"/>
              </a:rPr>
              <a:t>Β. Κοινωνικές:</a:t>
            </a:r>
            <a:r>
              <a:rPr sz="1600" b="1" spc="-4" dirty="0">
                <a:latin typeface="Times New Roman"/>
                <a:cs typeface="Times New Roman"/>
              </a:rPr>
              <a:t> </a:t>
            </a:r>
            <a:r>
              <a:rPr sz="1600" spc="-4" dirty="0">
                <a:latin typeface="Times New Roman"/>
                <a:cs typeface="Times New Roman"/>
              </a:rPr>
              <a:t>Είναι </a:t>
            </a:r>
            <a:r>
              <a:rPr sz="1600" dirty="0">
                <a:latin typeface="Times New Roman"/>
                <a:cs typeface="Times New Roman"/>
              </a:rPr>
              <a:t>οι </a:t>
            </a:r>
            <a:r>
              <a:rPr sz="1600" spc="-4" dirty="0">
                <a:latin typeface="Times New Roman"/>
                <a:cs typeface="Times New Roman"/>
              </a:rPr>
              <a:t>ανάγκες που επιβάλλει η </a:t>
            </a:r>
            <a:r>
              <a:rPr sz="1600" spc="-9" dirty="0">
                <a:latin typeface="Times New Roman"/>
                <a:cs typeface="Times New Roman"/>
              </a:rPr>
              <a:t>κοινωνία, </a:t>
            </a:r>
            <a:r>
              <a:rPr sz="1600" spc="-4" dirty="0">
                <a:latin typeface="Times New Roman"/>
                <a:cs typeface="Times New Roman"/>
              </a:rPr>
              <a:t>όπως η μόρφωση, η  καθαριότητα, η ευγένεια</a:t>
            </a:r>
            <a:r>
              <a:rPr sz="1600" spc="-31" dirty="0">
                <a:latin typeface="Times New Roman"/>
                <a:cs typeface="Times New Roman"/>
              </a:rPr>
              <a:t> </a:t>
            </a:r>
            <a:r>
              <a:rPr sz="1600" spc="-4" dirty="0">
                <a:latin typeface="Times New Roman"/>
                <a:cs typeface="Times New Roman"/>
              </a:rPr>
              <a:t>κλπ</a:t>
            </a:r>
            <a:r>
              <a:rPr sz="1600" spc="-4" dirty="0">
                <a:latin typeface="Times New Roman"/>
                <a:cs typeface="Times New Roman"/>
              </a:rPr>
              <a:t>.</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1485" y="454148"/>
            <a:ext cx="7409681" cy="6138559"/>
          </a:xfrm>
          <a:prstGeom prst="rect">
            <a:avLst/>
          </a:prstGeom>
        </p:spPr>
        <p:txBody>
          <a:bodyPr vert="horz" wrap="square" lIns="0" tIns="11132" rIns="0" bIns="0" rtlCol="0">
            <a:spAutoFit/>
          </a:bodyPr>
          <a:lstStyle/>
          <a:p>
            <a:pPr marL="278845">
              <a:spcBef>
                <a:spcPts val="88"/>
              </a:spcBef>
            </a:pPr>
            <a:r>
              <a:rPr sz="1600" b="1" spc="-9" dirty="0">
                <a:latin typeface="Times New Roman"/>
                <a:cs typeface="Times New Roman"/>
              </a:rPr>
              <a:t>ΟΙΚΟΝΟΜΙΚΗ </a:t>
            </a:r>
            <a:r>
              <a:rPr sz="1600" b="1" spc="-48" dirty="0">
                <a:latin typeface="Times New Roman"/>
                <a:cs typeface="Times New Roman"/>
              </a:rPr>
              <a:t>ΔΡΑΣΗ </a:t>
            </a:r>
            <a:r>
              <a:rPr sz="1600" b="1" spc="-26" dirty="0">
                <a:latin typeface="Times New Roman"/>
                <a:cs typeface="Times New Roman"/>
              </a:rPr>
              <a:t>ΤΟΥ </a:t>
            </a:r>
            <a:r>
              <a:rPr sz="1600" b="1" spc="-9" dirty="0">
                <a:latin typeface="Times New Roman"/>
                <a:cs typeface="Times New Roman"/>
              </a:rPr>
              <a:t>ΑΝΘΡΩΠΟΥ</a:t>
            </a:r>
            <a:r>
              <a:rPr sz="1600" b="1" spc="-53" dirty="0">
                <a:latin typeface="Times New Roman"/>
                <a:cs typeface="Times New Roman"/>
              </a:rPr>
              <a:t> </a:t>
            </a:r>
            <a:r>
              <a:rPr sz="1600" b="1" spc="-4" dirty="0">
                <a:latin typeface="Times New Roman"/>
                <a:cs typeface="Times New Roman"/>
              </a:rPr>
              <a:t>ΚΑΙ </a:t>
            </a:r>
            <a:r>
              <a:rPr sz="1600" b="1" spc="-83" dirty="0">
                <a:latin typeface="Times New Roman"/>
                <a:cs typeface="Times New Roman"/>
              </a:rPr>
              <a:t>ΤΑ </a:t>
            </a:r>
            <a:r>
              <a:rPr sz="1600" b="1" spc="-4" dirty="0">
                <a:latin typeface="Times New Roman"/>
                <a:cs typeface="Times New Roman"/>
              </a:rPr>
              <a:t>ΑΙΤΙΑ </a:t>
            </a:r>
            <a:r>
              <a:rPr sz="1600" b="1" spc="-9" dirty="0">
                <a:latin typeface="Times New Roman"/>
                <a:cs typeface="Times New Roman"/>
              </a:rPr>
              <a:t>ΔΗΜΙΟΥΡΓΙΑΣ </a:t>
            </a:r>
            <a:r>
              <a:rPr sz="1600" b="1" spc="-4" dirty="0">
                <a:latin typeface="Times New Roman"/>
                <a:cs typeface="Times New Roman"/>
              </a:rPr>
              <a:t>ΤΗΣ</a:t>
            </a:r>
            <a:endParaRPr sz="1600" dirty="0">
              <a:latin typeface="Times New Roman"/>
              <a:cs typeface="Times New Roman"/>
            </a:endParaRPr>
          </a:p>
          <a:p>
            <a:pPr marL="161964" indent="-151389">
              <a:spcBef>
                <a:spcPts val="1529"/>
              </a:spcBef>
              <a:buSzPct val="94444"/>
              <a:buAutoNum type="arabicPeriod" startAt="2"/>
              <a:tabLst>
                <a:tab pos="162521" algn="l"/>
              </a:tabLst>
            </a:pPr>
            <a:r>
              <a:rPr sz="1600" u="sng" spc="-4" dirty="0">
                <a:uFill>
                  <a:solidFill>
                    <a:srgbClr val="000000"/>
                  </a:solidFill>
                </a:uFill>
                <a:latin typeface="Times New Roman"/>
                <a:cs typeface="Times New Roman"/>
              </a:rPr>
              <a:t>Aνάλογα με η σημασία που </a:t>
            </a:r>
            <a:r>
              <a:rPr sz="1600" u="sng" spc="-9" dirty="0">
                <a:uFill>
                  <a:solidFill>
                    <a:srgbClr val="000000"/>
                  </a:solidFill>
                </a:uFill>
                <a:latin typeface="Times New Roman"/>
                <a:cs typeface="Times New Roman"/>
              </a:rPr>
              <a:t>έχουν </a:t>
            </a:r>
            <a:r>
              <a:rPr sz="1600" u="sng" spc="-4" dirty="0">
                <a:uFill>
                  <a:solidFill>
                    <a:srgbClr val="000000"/>
                  </a:solidFill>
                </a:uFill>
                <a:latin typeface="Times New Roman"/>
                <a:cs typeface="Times New Roman"/>
              </a:rPr>
              <a:t>για τον άνθρωπο </a:t>
            </a:r>
            <a:r>
              <a:rPr sz="1600" u="sng" dirty="0">
                <a:uFill>
                  <a:solidFill>
                    <a:srgbClr val="000000"/>
                  </a:solidFill>
                </a:uFill>
                <a:latin typeface="Times New Roman"/>
                <a:cs typeface="Times New Roman"/>
              </a:rPr>
              <a:t>οι </a:t>
            </a:r>
            <a:r>
              <a:rPr sz="1600" u="sng" spc="-4" dirty="0">
                <a:uFill>
                  <a:solidFill>
                    <a:srgbClr val="000000"/>
                  </a:solidFill>
                </a:uFill>
                <a:latin typeface="Times New Roman"/>
                <a:cs typeface="Times New Roman"/>
              </a:rPr>
              <a:t>ανάγκες διαιρούνται</a:t>
            </a:r>
            <a:r>
              <a:rPr sz="1600" u="sng" spc="-18" dirty="0">
                <a:uFill>
                  <a:solidFill>
                    <a:srgbClr val="000000"/>
                  </a:solidFill>
                </a:uFill>
                <a:latin typeface="Times New Roman"/>
                <a:cs typeface="Times New Roman"/>
              </a:rPr>
              <a:t> </a:t>
            </a:r>
            <a:r>
              <a:rPr sz="1600" u="sng" spc="-4" dirty="0">
                <a:uFill>
                  <a:solidFill>
                    <a:srgbClr val="000000"/>
                  </a:solidFill>
                </a:uFill>
                <a:latin typeface="Times New Roman"/>
                <a:cs typeface="Times New Roman"/>
              </a:rPr>
              <a:t>σε</a:t>
            </a:r>
            <a:r>
              <a:rPr sz="1600" u="sng" spc="-4" dirty="0">
                <a:uFill>
                  <a:solidFill>
                    <a:srgbClr val="000000"/>
                  </a:solidFill>
                </a:uFill>
                <a:latin typeface="Times New Roman"/>
                <a:cs typeface="Times New Roman"/>
              </a:rPr>
              <a:t>:</a:t>
            </a:r>
            <a:endParaRPr sz="1600" dirty="0">
              <a:latin typeface="Times New Roman"/>
              <a:cs typeface="Times New Roman"/>
            </a:endParaRPr>
          </a:p>
          <a:p>
            <a:pPr marL="11132" marR="27829">
              <a:spcBef>
                <a:spcPts val="377"/>
              </a:spcBef>
            </a:pPr>
            <a:r>
              <a:rPr sz="1600" b="1" u="heavy" spc="-4" dirty="0">
                <a:uFill>
                  <a:solidFill>
                    <a:srgbClr val="000000"/>
                  </a:solidFill>
                </a:uFill>
                <a:latin typeface="Times New Roman"/>
                <a:cs typeface="Times New Roman"/>
              </a:rPr>
              <a:t>α. Aνάγκες κύριες ή πρώτες </a:t>
            </a:r>
            <a:r>
              <a:rPr sz="1600" b="1" u="heavy" spc="-9" dirty="0">
                <a:uFill>
                  <a:solidFill>
                    <a:srgbClr val="000000"/>
                  </a:solidFill>
                </a:uFill>
                <a:latin typeface="Times New Roman"/>
                <a:cs typeface="Times New Roman"/>
              </a:rPr>
              <a:t>(ύπαρξης) </a:t>
            </a:r>
            <a:r>
              <a:rPr sz="1600" b="1" dirty="0">
                <a:latin typeface="Times New Roman"/>
                <a:cs typeface="Times New Roman"/>
              </a:rPr>
              <a:t>: </a:t>
            </a:r>
            <a:r>
              <a:rPr sz="1600" spc="-4" dirty="0">
                <a:latin typeface="Times New Roman"/>
                <a:cs typeface="Times New Roman"/>
              </a:rPr>
              <a:t>Eίναι </a:t>
            </a:r>
            <a:r>
              <a:rPr sz="1600" dirty="0">
                <a:latin typeface="Times New Roman"/>
                <a:cs typeface="Times New Roman"/>
              </a:rPr>
              <a:t>οι </a:t>
            </a:r>
            <a:r>
              <a:rPr sz="1600" spc="-4" dirty="0">
                <a:latin typeface="Times New Roman"/>
                <a:cs typeface="Times New Roman"/>
              </a:rPr>
              <a:t>ανάγκες εκείνες που απαραίτητα πρέπει να  ικανοποιήσει </a:t>
            </a:r>
            <a:r>
              <a:rPr sz="1600" dirty="0">
                <a:latin typeface="Times New Roman"/>
                <a:cs typeface="Times New Roman"/>
              </a:rPr>
              <a:t>ο </a:t>
            </a:r>
            <a:r>
              <a:rPr sz="1600" spc="-4" dirty="0">
                <a:latin typeface="Times New Roman"/>
                <a:cs typeface="Times New Roman"/>
              </a:rPr>
              <a:t>άνθρωπος για να διατηρηθεί στη </a:t>
            </a:r>
            <a:r>
              <a:rPr sz="1600" spc="-18" dirty="0">
                <a:latin typeface="Times New Roman"/>
                <a:cs typeface="Times New Roman"/>
              </a:rPr>
              <a:t>ζωή. </a:t>
            </a:r>
            <a:r>
              <a:rPr sz="1600" spc="-4" dirty="0">
                <a:latin typeface="Times New Roman"/>
                <a:cs typeface="Times New Roman"/>
              </a:rPr>
              <a:t>Eίναι ανάγκες που επιβάλλονται από  την ίδια του τη φύση. Aυτές περιλαμβάνουν τις ανάγκες για διατροφή, ενδυμασία, κατοικία  κλπ</a:t>
            </a:r>
            <a:r>
              <a:rPr sz="1600" spc="-4" dirty="0">
                <a:latin typeface="Times New Roman"/>
                <a:cs typeface="Times New Roman"/>
              </a:rPr>
              <a:t>.</a:t>
            </a:r>
            <a:endParaRPr sz="1600" dirty="0">
              <a:latin typeface="Times New Roman"/>
              <a:cs typeface="Times New Roman"/>
            </a:endParaRPr>
          </a:p>
          <a:p>
            <a:pPr marL="11132" marR="120777">
              <a:spcBef>
                <a:spcPts val="377"/>
              </a:spcBef>
            </a:pPr>
            <a:r>
              <a:rPr sz="1600" b="1" u="heavy" spc="-4" dirty="0">
                <a:uFill>
                  <a:solidFill>
                    <a:srgbClr val="000000"/>
                  </a:solidFill>
                </a:uFill>
                <a:latin typeface="Times New Roman"/>
                <a:cs typeface="Times New Roman"/>
              </a:rPr>
              <a:t>β. Aνάγκες δευτερεύουσες ή πολυτελείας (πολιτισμικές) </a:t>
            </a:r>
            <a:r>
              <a:rPr sz="1600" b="1" spc="-4" dirty="0">
                <a:latin typeface="Times New Roman"/>
                <a:cs typeface="Times New Roman"/>
              </a:rPr>
              <a:t>:</a:t>
            </a:r>
            <a:r>
              <a:rPr sz="1600" spc="-4" dirty="0">
                <a:latin typeface="Times New Roman"/>
                <a:cs typeface="Times New Roman"/>
              </a:rPr>
              <a:t>Eίναι </a:t>
            </a:r>
            <a:r>
              <a:rPr sz="1600" dirty="0">
                <a:latin typeface="Times New Roman"/>
                <a:cs typeface="Times New Roman"/>
              </a:rPr>
              <a:t>οι </a:t>
            </a:r>
            <a:r>
              <a:rPr sz="1600" spc="-4" dirty="0">
                <a:latin typeface="Times New Roman"/>
                <a:cs typeface="Times New Roman"/>
              </a:rPr>
              <a:t>ανάγκες εκείνες του  ανθρώπου, </a:t>
            </a:r>
            <a:r>
              <a:rPr sz="1600" dirty="0">
                <a:latin typeface="Times New Roman"/>
                <a:cs typeface="Times New Roman"/>
              </a:rPr>
              <a:t>οι </a:t>
            </a:r>
            <a:r>
              <a:rPr sz="1600" spc="-4" dirty="0">
                <a:latin typeface="Times New Roman"/>
                <a:cs typeface="Times New Roman"/>
              </a:rPr>
              <a:t>οποίες δεν είναι απαραίτητο να ικανοποιηθούν για την ύπαρξή του,  επιβάλλονται όμως από την </a:t>
            </a:r>
            <a:r>
              <a:rPr sz="1600" spc="-9" dirty="0">
                <a:latin typeface="Times New Roman"/>
                <a:cs typeface="Times New Roman"/>
              </a:rPr>
              <a:t>κοινωνική </a:t>
            </a:r>
            <a:r>
              <a:rPr sz="1600" spc="-4" dirty="0">
                <a:latin typeface="Times New Roman"/>
                <a:cs typeface="Times New Roman"/>
              </a:rPr>
              <a:t>διαβίωση και τη βελτίωση του </a:t>
            </a:r>
            <a:r>
              <a:rPr sz="1600" spc="-9" dirty="0">
                <a:latin typeface="Times New Roman"/>
                <a:cs typeface="Times New Roman"/>
              </a:rPr>
              <a:t>πολιτισμικού </a:t>
            </a:r>
            <a:r>
              <a:rPr sz="1600" spc="-4" dirty="0">
                <a:latin typeface="Times New Roman"/>
                <a:cs typeface="Times New Roman"/>
              </a:rPr>
              <a:t>του  επιπέδου. Tέτοιες ανάγκες είναι η </a:t>
            </a:r>
            <a:r>
              <a:rPr sz="1600" spc="-9" dirty="0">
                <a:latin typeface="Times New Roman"/>
                <a:cs typeface="Times New Roman"/>
              </a:rPr>
              <a:t>ψυχαγωγία, </a:t>
            </a:r>
            <a:r>
              <a:rPr sz="1600" spc="-4" dirty="0">
                <a:latin typeface="Times New Roman"/>
                <a:cs typeface="Times New Roman"/>
              </a:rPr>
              <a:t>η πνευματική </a:t>
            </a:r>
            <a:r>
              <a:rPr sz="1600" spc="-9" dirty="0">
                <a:latin typeface="Times New Roman"/>
                <a:cs typeface="Times New Roman"/>
              </a:rPr>
              <a:t>καλλιέργεια, </a:t>
            </a:r>
            <a:r>
              <a:rPr sz="1600" spc="-4" dirty="0">
                <a:latin typeface="Times New Roman"/>
                <a:cs typeface="Times New Roman"/>
              </a:rPr>
              <a:t>η αγορά συσκευών  video, τηλεοράσεων,</a:t>
            </a:r>
            <a:r>
              <a:rPr sz="1600" spc="-26" dirty="0">
                <a:latin typeface="Times New Roman"/>
                <a:cs typeface="Times New Roman"/>
              </a:rPr>
              <a:t> </a:t>
            </a:r>
            <a:r>
              <a:rPr sz="1600" spc="-4" dirty="0">
                <a:latin typeface="Times New Roman"/>
                <a:cs typeface="Times New Roman"/>
              </a:rPr>
              <a:t>κλπ</a:t>
            </a:r>
            <a:r>
              <a:rPr sz="1600" spc="-4" dirty="0">
                <a:latin typeface="Times New Roman"/>
                <a:cs typeface="Times New Roman"/>
              </a:rPr>
              <a:t>.</a:t>
            </a:r>
            <a:endParaRPr sz="1600" dirty="0">
              <a:latin typeface="Times New Roman"/>
              <a:cs typeface="Times New Roman"/>
            </a:endParaRPr>
          </a:p>
          <a:p>
            <a:pPr marL="200368" indent="-189793">
              <a:spcBef>
                <a:spcPts val="380"/>
              </a:spcBef>
              <a:buSzPct val="94444"/>
              <a:buAutoNum type="arabicPeriod" startAt="3"/>
              <a:tabLst>
                <a:tab pos="200924" algn="l"/>
              </a:tabLst>
            </a:pPr>
            <a:r>
              <a:rPr sz="1600" u="sng" spc="-4" dirty="0">
                <a:uFill>
                  <a:solidFill>
                    <a:srgbClr val="000000"/>
                  </a:solidFill>
                </a:uFill>
                <a:latin typeface="Times New Roman"/>
                <a:cs typeface="Times New Roman"/>
              </a:rPr>
              <a:t>Aνάλογα με τον αριθμό των ατόμων στα οποία </a:t>
            </a:r>
            <a:r>
              <a:rPr sz="1600" u="sng" spc="-9" dirty="0">
                <a:uFill>
                  <a:solidFill>
                    <a:srgbClr val="000000"/>
                  </a:solidFill>
                </a:uFill>
                <a:latin typeface="Times New Roman"/>
                <a:cs typeface="Times New Roman"/>
              </a:rPr>
              <a:t>παρουσιάζονται </a:t>
            </a:r>
            <a:r>
              <a:rPr sz="1600" u="sng" dirty="0">
                <a:uFill>
                  <a:solidFill>
                    <a:srgbClr val="000000"/>
                  </a:solidFill>
                </a:uFill>
                <a:latin typeface="Times New Roman"/>
                <a:cs typeface="Times New Roman"/>
              </a:rPr>
              <a:t>οι </a:t>
            </a:r>
            <a:r>
              <a:rPr sz="1600" u="sng" spc="-4" dirty="0">
                <a:uFill>
                  <a:solidFill>
                    <a:srgbClr val="000000"/>
                  </a:solidFill>
                </a:uFill>
                <a:latin typeface="Times New Roman"/>
                <a:cs typeface="Times New Roman"/>
              </a:rPr>
              <a:t>ανάγκες διακρίνονται</a:t>
            </a:r>
            <a:r>
              <a:rPr sz="1600" u="sng" spc="66" dirty="0">
                <a:uFill>
                  <a:solidFill>
                    <a:srgbClr val="000000"/>
                  </a:solidFill>
                </a:uFill>
                <a:latin typeface="Times New Roman"/>
                <a:cs typeface="Times New Roman"/>
              </a:rPr>
              <a:t> </a:t>
            </a:r>
            <a:r>
              <a:rPr sz="1600" u="sng" spc="-4" dirty="0">
                <a:uFill>
                  <a:solidFill>
                    <a:srgbClr val="000000"/>
                  </a:solidFill>
                </a:uFill>
                <a:latin typeface="Times New Roman"/>
                <a:cs typeface="Times New Roman"/>
              </a:rPr>
              <a:t>σε</a:t>
            </a:r>
            <a:r>
              <a:rPr sz="1600" u="sng" spc="-4" dirty="0">
                <a:uFill>
                  <a:solidFill>
                    <a:srgbClr val="000000"/>
                  </a:solidFill>
                </a:uFill>
                <a:latin typeface="Times New Roman"/>
                <a:cs typeface="Times New Roman"/>
              </a:rPr>
              <a:t>:</a:t>
            </a:r>
            <a:endParaRPr sz="1600" dirty="0">
              <a:latin typeface="Times New Roman"/>
              <a:cs typeface="Times New Roman"/>
            </a:endParaRPr>
          </a:p>
          <a:p>
            <a:pPr marL="11132" marR="189793">
              <a:spcBef>
                <a:spcPts val="377"/>
              </a:spcBef>
            </a:pPr>
            <a:r>
              <a:rPr sz="1600" b="1" spc="-4" dirty="0">
                <a:latin typeface="Times New Roman"/>
                <a:cs typeface="Times New Roman"/>
              </a:rPr>
              <a:t>Α. Aτομικές ανάγκες: </a:t>
            </a:r>
            <a:r>
              <a:rPr sz="1600" spc="-4" dirty="0">
                <a:latin typeface="Times New Roman"/>
                <a:cs typeface="Times New Roman"/>
              </a:rPr>
              <a:t>Eίναι εκείνες </a:t>
            </a:r>
            <a:r>
              <a:rPr sz="1600" dirty="0">
                <a:latin typeface="Times New Roman"/>
                <a:cs typeface="Times New Roman"/>
              </a:rPr>
              <a:t>οι </a:t>
            </a:r>
            <a:r>
              <a:rPr sz="1600" spc="-4" dirty="0">
                <a:latin typeface="Times New Roman"/>
                <a:cs typeface="Times New Roman"/>
              </a:rPr>
              <a:t>ανάγκες που </a:t>
            </a:r>
            <a:r>
              <a:rPr sz="1600" spc="-9" dirty="0">
                <a:latin typeface="Times New Roman"/>
                <a:cs typeface="Times New Roman"/>
              </a:rPr>
              <a:t>παρουσιάζονται </a:t>
            </a:r>
            <a:r>
              <a:rPr sz="1600" spc="-4" dirty="0">
                <a:latin typeface="Times New Roman"/>
                <a:cs typeface="Times New Roman"/>
              </a:rPr>
              <a:t>σε ένα μόνο άτομο και  δεν </a:t>
            </a:r>
            <a:r>
              <a:rPr sz="1600" spc="-9" dirty="0">
                <a:latin typeface="Times New Roman"/>
                <a:cs typeface="Times New Roman"/>
              </a:rPr>
              <a:t>εξαρτώνται </a:t>
            </a:r>
            <a:r>
              <a:rPr sz="1600" spc="-4" dirty="0">
                <a:latin typeface="Times New Roman"/>
                <a:cs typeface="Times New Roman"/>
              </a:rPr>
              <a:t>από τις ανάγκες των άλλων ατόμων </a:t>
            </a:r>
            <a:r>
              <a:rPr sz="1600" dirty="0">
                <a:latin typeface="Times New Roman"/>
                <a:cs typeface="Times New Roman"/>
              </a:rPr>
              <a:t>π.χ. </a:t>
            </a:r>
            <a:r>
              <a:rPr sz="1600" spc="-4" dirty="0">
                <a:latin typeface="Times New Roman"/>
                <a:cs typeface="Times New Roman"/>
              </a:rPr>
              <a:t>ανάγκη ένδυσης, τροφής</a:t>
            </a:r>
            <a:r>
              <a:rPr sz="1600" spc="-31" dirty="0">
                <a:latin typeface="Times New Roman"/>
                <a:cs typeface="Times New Roman"/>
              </a:rPr>
              <a:t> </a:t>
            </a:r>
            <a:r>
              <a:rPr sz="1600" spc="-4" dirty="0">
                <a:latin typeface="Times New Roman"/>
                <a:cs typeface="Times New Roman"/>
              </a:rPr>
              <a:t>κλπ</a:t>
            </a:r>
            <a:r>
              <a:rPr sz="1600" spc="-4" dirty="0">
                <a:latin typeface="Times New Roman"/>
                <a:cs typeface="Times New Roman"/>
              </a:rPr>
              <a:t>.</a:t>
            </a:r>
            <a:endParaRPr sz="1600" dirty="0">
              <a:latin typeface="Times New Roman"/>
              <a:cs typeface="Times New Roman"/>
            </a:endParaRPr>
          </a:p>
          <a:p>
            <a:pPr marL="11132" marR="140814">
              <a:spcBef>
                <a:spcPts val="380"/>
              </a:spcBef>
            </a:pPr>
            <a:r>
              <a:rPr sz="1600" spc="-4" dirty="0">
                <a:latin typeface="Times New Roman"/>
                <a:cs typeface="Times New Roman"/>
              </a:rPr>
              <a:t>Β. </a:t>
            </a:r>
            <a:r>
              <a:rPr sz="1600" b="1" spc="-4" dirty="0">
                <a:latin typeface="Times New Roman"/>
                <a:cs typeface="Times New Roman"/>
              </a:rPr>
              <a:t>Συλλογικές ανάγκες </a:t>
            </a:r>
            <a:r>
              <a:rPr sz="1600" b="1" dirty="0">
                <a:latin typeface="Times New Roman"/>
                <a:cs typeface="Times New Roman"/>
              </a:rPr>
              <a:t>: </a:t>
            </a:r>
            <a:r>
              <a:rPr sz="1600" spc="-4" dirty="0">
                <a:latin typeface="Times New Roman"/>
                <a:cs typeface="Times New Roman"/>
              </a:rPr>
              <a:t>Eίναι εκείνες που προκύπτουν </a:t>
            </a:r>
            <a:r>
              <a:rPr sz="1600" spc="-13" dirty="0">
                <a:latin typeface="Times New Roman"/>
                <a:cs typeface="Times New Roman"/>
              </a:rPr>
              <a:t>εξαιτίας </a:t>
            </a:r>
            <a:r>
              <a:rPr sz="1600" spc="-4" dirty="0">
                <a:latin typeface="Times New Roman"/>
                <a:cs typeface="Times New Roman"/>
              </a:rPr>
              <a:t>της </a:t>
            </a:r>
            <a:r>
              <a:rPr sz="1600" spc="-9" dirty="0">
                <a:latin typeface="Times New Roman"/>
                <a:cs typeface="Times New Roman"/>
              </a:rPr>
              <a:t>κοινωνικής </a:t>
            </a:r>
            <a:r>
              <a:rPr sz="1600" spc="-4" dirty="0">
                <a:latin typeface="Times New Roman"/>
                <a:cs typeface="Times New Roman"/>
              </a:rPr>
              <a:t>συμβίωσης  των ατόμων και ικανοποιούνται με συλλογική προσπάθεια και </a:t>
            </a:r>
            <a:r>
              <a:rPr sz="1600" spc="-9" dirty="0">
                <a:latin typeface="Times New Roman"/>
                <a:cs typeface="Times New Roman"/>
              </a:rPr>
              <a:t>κοινά </a:t>
            </a:r>
            <a:r>
              <a:rPr sz="1600" spc="-4" dirty="0">
                <a:latin typeface="Times New Roman"/>
                <a:cs typeface="Times New Roman"/>
              </a:rPr>
              <a:t>μέσα </a:t>
            </a:r>
            <a:r>
              <a:rPr sz="1600" dirty="0">
                <a:latin typeface="Times New Roman"/>
                <a:cs typeface="Times New Roman"/>
              </a:rPr>
              <a:t>π.χ. </a:t>
            </a:r>
            <a:r>
              <a:rPr sz="1600" spc="-4" dirty="0">
                <a:latin typeface="Times New Roman"/>
                <a:cs typeface="Times New Roman"/>
              </a:rPr>
              <a:t>δημόσια  εκπαίδευση, δημόσια </a:t>
            </a:r>
            <a:r>
              <a:rPr sz="1600" spc="-9" dirty="0">
                <a:latin typeface="Times New Roman"/>
                <a:cs typeface="Times New Roman"/>
              </a:rPr>
              <a:t>υγεία, </a:t>
            </a:r>
            <a:r>
              <a:rPr sz="1600" spc="-4" dirty="0">
                <a:latin typeface="Times New Roman"/>
                <a:cs typeface="Times New Roman"/>
              </a:rPr>
              <a:t>ασφάλεια, πρόνοια</a:t>
            </a:r>
            <a:r>
              <a:rPr sz="1600" spc="-26" dirty="0">
                <a:latin typeface="Times New Roman"/>
                <a:cs typeface="Times New Roman"/>
              </a:rPr>
              <a:t> </a:t>
            </a:r>
            <a:r>
              <a:rPr sz="1600" spc="-4" dirty="0">
                <a:latin typeface="Times New Roman"/>
                <a:cs typeface="Times New Roman"/>
              </a:rPr>
              <a:t>κλπ</a:t>
            </a:r>
            <a:r>
              <a:rPr sz="1600" spc="-4" dirty="0">
                <a:latin typeface="Times New Roman"/>
                <a:cs typeface="Times New Roman"/>
              </a:rPr>
              <a:t>.</a:t>
            </a:r>
            <a:endParaRPr sz="1600" dirty="0">
              <a:latin typeface="Times New Roman"/>
              <a:cs typeface="Times New Roman"/>
            </a:endParaRPr>
          </a:p>
          <a:p>
            <a:pPr marL="11132" marR="45638">
              <a:spcBef>
                <a:spcPts val="377"/>
              </a:spcBef>
            </a:pPr>
            <a:r>
              <a:rPr sz="1600" spc="-4" dirty="0">
                <a:latin typeface="Times New Roman"/>
                <a:cs typeface="Times New Roman"/>
              </a:rPr>
              <a:t>Eκτός από τις πιο πάνω κατηγορίες </a:t>
            </a:r>
            <a:r>
              <a:rPr sz="1600" dirty="0">
                <a:latin typeface="Times New Roman"/>
                <a:cs typeface="Times New Roman"/>
              </a:rPr>
              <a:t>οι </a:t>
            </a:r>
            <a:r>
              <a:rPr sz="1600" spc="-4" dirty="0">
                <a:latin typeface="Times New Roman"/>
                <a:cs typeface="Times New Roman"/>
              </a:rPr>
              <a:t>ανάγκες μπορεί να διακριθούν σε </a:t>
            </a:r>
            <a:r>
              <a:rPr sz="1600" spc="-9" dirty="0">
                <a:latin typeface="Times New Roman"/>
                <a:cs typeface="Times New Roman"/>
              </a:rPr>
              <a:t>υλικές </a:t>
            </a:r>
            <a:r>
              <a:rPr sz="1600" spc="-4" dirty="0">
                <a:latin typeface="Times New Roman"/>
                <a:cs typeface="Times New Roman"/>
              </a:rPr>
              <a:t>και  πνευματικές, ανάγκες διαρκείς και περιοδικές, ανάγκες του παρόντος και του μέλλοντος</a:t>
            </a:r>
            <a:r>
              <a:rPr sz="1600" spc="44" dirty="0">
                <a:latin typeface="Times New Roman"/>
                <a:cs typeface="Times New Roman"/>
              </a:rPr>
              <a:t> </a:t>
            </a:r>
            <a:r>
              <a:rPr sz="1600" dirty="0">
                <a:latin typeface="Times New Roman"/>
                <a:cs typeface="Times New Roman"/>
              </a:rPr>
              <a:t>κ.ο.κ</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29177" y="374972"/>
            <a:ext cx="7671946" cy="5429134"/>
          </a:xfrm>
          <a:prstGeom prst="rect">
            <a:avLst/>
          </a:prstGeom>
        </p:spPr>
        <p:txBody>
          <a:bodyPr vert="horz" wrap="square" lIns="0" tIns="11132" rIns="0" bIns="0" rtlCol="0">
            <a:spAutoFit/>
          </a:bodyPr>
          <a:lstStyle/>
          <a:p>
            <a:pPr marL="389604">
              <a:spcBef>
                <a:spcPts val="88"/>
              </a:spcBef>
            </a:pPr>
            <a:r>
              <a:rPr sz="1600" b="1" spc="-9" dirty="0">
                <a:latin typeface="Times New Roman"/>
                <a:cs typeface="Times New Roman"/>
              </a:rPr>
              <a:t>ΟΙΚΟΝΟΜΙΚΗ </a:t>
            </a:r>
            <a:r>
              <a:rPr sz="1600" b="1" spc="-48" dirty="0">
                <a:latin typeface="Times New Roman"/>
                <a:cs typeface="Times New Roman"/>
              </a:rPr>
              <a:t>ΔΡΑΣΗ </a:t>
            </a:r>
            <a:r>
              <a:rPr sz="1600" b="1" spc="-26" dirty="0">
                <a:latin typeface="Times New Roman"/>
                <a:cs typeface="Times New Roman"/>
              </a:rPr>
              <a:t>ΤΟΥ </a:t>
            </a:r>
            <a:r>
              <a:rPr sz="1600" b="1" spc="-9" dirty="0">
                <a:latin typeface="Times New Roman"/>
                <a:cs typeface="Times New Roman"/>
              </a:rPr>
              <a:t>ΑΝΘΡΩΠΟΥ</a:t>
            </a:r>
            <a:r>
              <a:rPr sz="1600" b="1" spc="-53" dirty="0">
                <a:latin typeface="Times New Roman"/>
                <a:cs typeface="Times New Roman"/>
              </a:rPr>
              <a:t> </a:t>
            </a:r>
            <a:r>
              <a:rPr sz="1600" b="1" spc="-4" dirty="0">
                <a:latin typeface="Times New Roman"/>
                <a:cs typeface="Times New Roman"/>
              </a:rPr>
              <a:t>ΚΑΙ </a:t>
            </a:r>
            <a:r>
              <a:rPr sz="1600" b="1" spc="-83" dirty="0">
                <a:latin typeface="Times New Roman"/>
                <a:cs typeface="Times New Roman"/>
              </a:rPr>
              <a:t>ΤΑ </a:t>
            </a:r>
            <a:r>
              <a:rPr sz="1600" b="1" spc="-4" dirty="0">
                <a:latin typeface="Times New Roman"/>
                <a:cs typeface="Times New Roman"/>
              </a:rPr>
              <a:t>ΑΙΤΙΑ </a:t>
            </a:r>
            <a:r>
              <a:rPr sz="1600" b="1" spc="-9" dirty="0">
                <a:latin typeface="Times New Roman"/>
                <a:cs typeface="Times New Roman"/>
              </a:rPr>
              <a:t>ΔΗΜΙΟΥΡΓΙΑΣ </a:t>
            </a:r>
            <a:r>
              <a:rPr sz="1600" b="1" spc="-4" dirty="0">
                <a:latin typeface="Times New Roman"/>
                <a:cs typeface="Times New Roman"/>
              </a:rPr>
              <a:t>ΤΗΣ</a:t>
            </a:r>
            <a:endParaRPr sz="1600" dirty="0">
              <a:latin typeface="Times New Roman"/>
              <a:cs typeface="Times New Roman"/>
            </a:endParaRPr>
          </a:p>
          <a:p>
            <a:pPr>
              <a:spcBef>
                <a:spcPts val="35"/>
              </a:spcBef>
            </a:pPr>
            <a:endParaRPr sz="1500" dirty="0">
              <a:latin typeface="Times New Roman"/>
              <a:cs typeface="Times New Roman"/>
            </a:endParaRPr>
          </a:p>
          <a:p>
            <a:pPr marL="11132" marR="44526">
              <a:lnSpc>
                <a:spcPct val="120000"/>
              </a:lnSpc>
              <a:spcBef>
                <a:spcPts val="4"/>
              </a:spcBef>
            </a:pPr>
            <a:r>
              <a:rPr sz="1600" spc="-57" dirty="0">
                <a:latin typeface="Times New Roman"/>
                <a:cs typeface="Times New Roman"/>
              </a:rPr>
              <a:t>Τα </a:t>
            </a:r>
            <a:r>
              <a:rPr sz="1600" spc="-4" dirty="0">
                <a:latin typeface="Times New Roman"/>
                <a:cs typeface="Times New Roman"/>
              </a:rPr>
              <a:t>μέσα με τα οποία ικανοποιούνται (θεραπεύονται) </a:t>
            </a:r>
            <a:r>
              <a:rPr sz="1600" dirty="0">
                <a:latin typeface="Times New Roman"/>
                <a:cs typeface="Times New Roman"/>
              </a:rPr>
              <a:t>οι </a:t>
            </a:r>
            <a:r>
              <a:rPr sz="1600" spc="-4" dirty="0">
                <a:latin typeface="Times New Roman"/>
                <a:cs typeface="Times New Roman"/>
              </a:rPr>
              <a:t>ανάγκες του ανθρώπου, καλούνται αγαθά  </a:t>
            </a:r>
            <a:r>
              <a:rPr sz="1600" spc="-57" dirty="0">
                <a:latin typeface="Times New Roman"/>
                <a:cs typeface="Times New Roman"/>
              </a:rPr>
              <a:t>Τα </a:t>
            </a:r>
            <a:r>
              <a:rPr sz="1600" spc="-4" dirty="0">
                <a:latin typeface="Times New Roman"/>
                <a:cs typeface="Times New Roman"/>
              </a:rPr>
              <a:t>αγαθά τα διακρίνουμε </a:t>
            </a:r>
            <a:r>
              <a:rPr sz="1600" spc="-9" dirty="0">
                <a:latin typeface="Times New Roman"/>
                <a:cs typeface="Times New Roman"/>
              </a:rPr>
              <a:t>έχοντας </a:t>
            </a:r>
            <a:r>
              <a:rPr sz="1600" spc="-4" dirty="0">
                <a:latin typeface="Times New Roman"/>
                <a:cs typeface="Times New Roman"/>
              </a:rPr>
              <a:t>ως βάση διάφορα κριτήρια στις εξής</a:t>
            </a:r>
            <a:r>
              <a:rPr sz="1600" spc="44" dirty="0">
                <a:latin typeface="Times New Roman"/>
                <a:cs typeface="Times New Roman"/>
              </a:rPr>
              <a:t> </a:t>
            </a:r>
            <a:r>
              <a:rPr sz="1600" dirty="0">
                <a:latin typeface="Times New Roman"/>
                <a:cs typeface="Times New Roman"/>
              </a:rPr>
              <a:t>κατηγορίες</a:t>
            </a:r>
            <a:r>
              <a:rPr sz="1600" dirty="0">
                <a:latin typeface="Times New Roman"/>
                <a:cs typeface="Times New Roman"/>
              </a:rPr>
              <a:t>:</a:t>
            </a:r>
          </a:p>
          <a:p>
            <a:pPr marL="311683" indent="-300552">
              <a:spcBef>
                <a:spcPts val="377"/>
              </a:spcBef>
              <a:buFont typeface="Wingdings"/>
              <a:buChar char=""/>
              <a:tabLst>
                <a:tab pos="311127" algn="l"/>
                <a:tab pos="311683" algn="l"/>
              </a:tabLst>
            </a:pPr>
            <a:r>
              <a:rPr sz="1600" spc="-22" dirty="0">
                <a:latin typeface="Times New Roman"/>
                <a:cs typeface="Times New Roman"/>
              </a:rPr>
              <a:t>Ανάλογα </a:t>
            </a:r>
            <a:r>
              <a:rPr sz="1600" spc="-4" dirty="0">
                <a:latin typeface="Times New Roman"/>
                <a:cs typeface="Times New Roman"/>
              </a:rPr>
              <a:t>με την </a:t>
            </a:r>
            <a:r>
              <a:rPr sz="1600" u="sng" spc="-4" dirty="0">
                <a:uFill>
                  <a:solidFill>
                    <a:srgbClr val="000000"/>
                  </a:solidFill>
                </a:uFill>
                <a:latin typeface="Times New Roman"/>
                <a:cs typeface="Times New Roman"/>
              </a:rPr>
              <a:t>ποσότητα</a:t>
            </a:r>
            <a:r>
              <a:rPr sz="1600" spc="-4" dirty="0">
                <a:latin typeface="Times New Roman"/>
                <a:cs typeface="Times New Roman"/>
              </a:rPr>
              <a:t> στην οποία διατίθενται σε σχέση με τις ανάγκες των</a:t>
            </a:r>
            <a:r>
              <a:rPr sz="1600" spc="96" dirty="0">
                <a:latin typeface="Times New Roman"/>
                <a:cs typeface="Times New Roman"/>
              </a:rPr>
              <a:t> </a:t>
            </a:r>
            <a:r>
              <a:rPr sz="1600" spc="-4" dirty="0">
                <a:latin typeface="Times New Roman"/>
                <a:cs typeface="Times New Roman"/>
              </a:rPr>
              <a:t>ανθρώπων</a:t>
            </a:r>
            <a:endParaRPr sz="1600" dirty="0">
              <a:latin typeface="Times New Roman"/>
              <a:cs typeface="Times New Roman"/>
            </a:endParaRPr>
          </a:p>
          <a:p>
            <a:pPr marL="362331" marR="81260" indent="-351757">
              <a:spcBef>
                <a:spcPts val="377"/>
              </a:spcBef>
              <a:buAutoNum type="romanLcPeriod"/>
              <a:tabLst>
                <a:tab pos="362331" algn="l"/>
                <a:tab pos="362889" algn="l"/>
              </a:tabLst>
            </a:pPr>
            <a:r>
              <a:rPr sz="1600" spc="-4" dirty="0">
                <a:latin typeface="Times New Roman"/>
                <a:cs typeface="Times New Roman"/>
              </a:rPr>
              <a:t>Ελεύθερα ή φυσικά καλούνται τα αγαθά, που </a:t>
            </a:r>
            <a:r>
              <a:rPr sz="1600" spc="-9" dirty="0">
                <a:latin typeface="Times New Roman"/>
                <a:cs typeface="Times New Roman"/>
              </a:rPr>
              <a:t>πλεονάζουν </a:t>
            </a:r>
            <a:r>
              <a:rPr sz="1600" spc="-4" dirty="0">
                <a:latin typeface="Times New Roman"/>
                <a:cs typeface="Times New Roman"/>
              </a:rPr>
              <a:t>σε σχέση προς τις ανάγκες των  ανθρώπων. Ικανοποιούνται δηλαδή όλες </a:t>
            </a:r>
            <a:r>
              <a:rPr sz="1600" dirty="0">
                <a:latin typeface="Times New Roman"/>
                <a:cs typeface="Times New Roman"/>
              </a:rPr>
              <a:t>οι </a:t>
            </a:r>
            <a:r>
              <a:rPr sz="1600" spc="-4" dirty="0">
                <a:latin typeface="Times New Roman"/>
                <a:cs typeface="Times New Roman"/>
              </a:rPr>
              <a:t>ανάγκες των ανθρώπων και περισσεύουν </a:t>
            </a:r>
            <a:r>
              <a:rPr sz="1600" spc="-9" dirty="0">
                <a:latin typeface="Times New Roman"/>
                <a:cs typeface="Times New Roman"/>
              </a:rPr>
              <a:t>ακόμη  </a:t>
            </a:r>
            <a:r>
              <a:rPr sz="1600" spc="-4" dirty="0">
                <a:latin typeface="Times New Roman"/>
                <a:cs typeface="Times New Roman"/>
              </a:rPr>
              <a:t>αγαθά. </a:t>
            </a:r>
            <a:r>
              <a:rPr sz="1600" spc="-22" dirty="0">
                <a:latin typeface="Times New Roman"/>
                <a:cs typeface="Times New Roman"/>
              </a:rPr>
              <a:t>Τέτοια </a:t>
            </a:r>
            <a:r>
              <a:rPr sz="1600" spc="-4" dirty="0">
                <a:latin typeface="Times New Roman"/>
                <a:cs typeface="Times New Roman"/>
              </a:rPr>
              <a:t>αγαθά είναι </a:t>
            </a:r>
            <a:r>
              <a:rPr sz="1600" dirty="0">
                <a:latin typeface="Times New Roman"/>
                <a:cs typeface="Times New Roman"/>
              </a:rPr>
              <a:t>ο </a:t>
            </a:r>
            <a:r>
              <a:rPr sz="1600" spc="-9" dirty="0">
                <a:latin typeface="Times New Roman"/>
                <a:cs typeface="Times New Roman"/>
              </a:rPr>
              <a:t>ήλιος, </a:t>
            </a:r>
            <a:r>
              <a:rPr sz="1600" dirty="0">
                <a:latin typeface="Times New Roman"/>
                <a:cs typeface="Times New Roman"/>
              </a:rPr>
              <a:t>ο </a:t>
            </a:r>
            <a:r>
              <a:rPr sz="1600" spc="-4" dirty="0">
                <a:latin typeface="Times New Roman"/>
                <a:cs typeface="Times New Roman"/>
              </a:rPr>
              <a:t>ατμοσφαιρικός αέρας, τα ξύλα στο δάσος, η άμμος στη  θάλασσα </a:t>
            </a:r>
            <a:r>
              <a:rPr sz="1600" dirty="0">
                <a:latin typeface="Times New Roman"/>
                <a:cs typeface="Times New Roman"/>
              </a:rPr>
              <a:t>κ.ο.κ. </a:t>
            </a:r>
            <a:r>
              <a:rPr sz="1600" spc="-57" dirty="0">
                <a:latin typeface="Times New Roman"/>
                <a:cs typeface="Times New Roman"/>
              </a:rPr>
              <a:t>Τα </a:t>
            </a:r>
            <a:r>
              <a:rPr sz="1600" spc="-4" dirty="0">
                <a:latin typeface="Times New Roman"/>
                <a:cs typeface="Times New Roman"/>
              </a:rPr>
              <a:t>αγαθά αυτά τα παίρνει </a:t>
            </a:r>
            <a:r>
              <a:rPr sz="1600" dirty="0">
                <a:latin typeface="Times New Roman"/>
                <a:cs typeface="Times New Roman"/>
              </a:rPr>
              <a:t>ο </a:t>
            </a:r>
            <a:r>
              <a:rPr sz="1600" spc="-4" dirty="0">
                <a:latin typeface="Times New Roman"/>
                <a:cs typeface="Times New Roman"/>
              </a:rPr>
              <a:t>άνθρωπος ελεύθερα από τη φύση και γι’ αυτό  καλούνται ελεύθερα ή φυσικά</a:t>
            </a:r>
            <a:r>
              <a:rPr sz="1600" spc="-53" dirty="0">
                <a:latin typeface="Times New Roman"/>
                <a:cs typeface="Times New Roman"/>
              </a:rPr>
              <a:t> </a:t>
            </a:r>
            <a:r>
              <a:rPr sz="1600" spc="-4" dirty="0">
                <a:latin typeface="Times New Roman"/>
                <a:cs typeface="Times New Roman"/>
              </a:rPr>
              <a:t>αγαθά</a:t>
            </a:r>
            <a:r>
              <a:rPr sz="1600" spc="-4" dirty="0">
                <a:latin typeface="Times New Roman"/>
                <a:cs typeface="Times New Roman"/>
              </a:rPr>
              <a:t>.</a:t>
            </a:r>
            <a:endParaRPr sz="1600" dirty="0">
              <a:latin typeface="Times New Roman"/>
              <a:cs typeface="Times New Roman"/>
            </a:endParaRPr>
          </a:p>
          <a:p>
            <a:pPr marL="362331" marR="4453" indent="-351757">
              <a:spcBef>
                <a:spcPts val="380"/>
              </a:spcBef>
              <a:buAutoNum type="romanLcPeriod"/>
              <a:tabLst>
                <a:tab pos="362331" algn="l"/>
                <a:tab pos="362889" algn="l"/>
              </a:tabLst>
            </a:pPr>
            <a:r>
              <a:rPr sz="1600" spc="-4" dirty="0">
                <a:latin typeface="Times New Roman"/>
                <a:cs typeface="Times New Roman"/>
              </a:rPr>
              <a:t>Περιορισμένα ή </a:t>
            </a:r>
            <a:r>
              <a:rPr sz="1600" spc="-9" dirty="0">
                <a:latin typeface="Times New Roman"/>
                <a:cs typeface="Times New Roman"/>
              </a:rPr>
              <a:t>οικονομικά </a:t>
            </a:r>
            <a:r>
              <a:rPr sz="1600" spc="-4" dirty="0">
                <a:latin typeface="Times New Roman"/>
                <a:cs typeface="Times New Roman"/>
              </a:rPr>
              <a:t>καλούνται τα αγαθά εκείνα, τα οποία είναι </a:t>
            </a:r>
            <a:r>
              <a:rPr sz="1600" spc="-9" dirty="0">
                <a:latin typeface="Times New Roman"/>
                <a:cs typeface="Times New Roman"/>
              </a:rPr>
              <a:t>λιγότερα </a:t>
            </a:r>
            <a:r>
              <a:rPr sz="1600" spc="-4" dirty="0">
                <a:latin typeface="Times New Roman"/>
                <a:cs typeface="Times New Roman"/>
              </a:rPr>
              <a:t>σε σχέση  προς τις ανάγκες των ανθρώπων, που πρέπει να ικανοποιηθούν, όπως είναι </a:t>
            </a:r>
            <a:r>
              <a:rPr sz="1600" dirty="0">
                <a:latin typeface="Times New Roman"/>
                <a:cs typeface="Times New Roman"/>
              </a:rPr>
              <a:t>π.χ. </a:t>
            </a:r>
            <a:r>
              <a:rPr sz="1600" spc="-4" dirty="0">
                <a:latin typeface="Times New Roman"/>
                <a:cs typeface="Times New Roman"/>
              </a:rPr>
              <a:t>το σιτάρι, το  μαλλί </a:t>
            </a:r>
            <a:r>
              <a:rPr sz="1600" dirty="0">
                <a:latin typeface="Times New Roman"/>
                <a:cs typeface="Times New Roman"/>
              </a:rPr>
              <a:t>κ.ο.κ. </a:t>
            </a:r>
            <a:r>
              <a:rPr sz="1600" spc="-22" dirty="0">
                <a:latin typeface="Times New Roman"/>
                <a:cs typeface="Times New Roman"/>
              </a:rPr>
              <a:t>Για </a:t>
            </a:r>
            <a:r>
              <a:rPr sz="1600" spc="-4" dirty="0">
                <a:latin typeface="Times New Roman"/>
                <a:cs typeface="Times New Roman"/>
              </a:rPr>
              <a:t>να αποκτήσει </a:t>
            </a:r>
            <a:r>
              <a:rPr sz="1600" dirty="0">
                <a:latin typeface="Times New Roman"/>
                <a:cs typeface="Times New Roman"/>
              </a:rPr>
              <a:t>ο </a:t>
            </a:r>
            <a:r>
              <a:rPr sz="1600" spc="-4" dirty="0">
                <a:latin typeface="Times New Roman"/>
                <a:cs typeface="Times New Roman"/>
              </a:rPr>
              <a:t>άνθρωπος αυτά τα αγαθά χρειάζεται να καταβάλλει  προσπάθεια, εργασία. Η προσπάθεια αυτή του ανθρώπου για την απόκτηση των </a:t>
            </a:r>
            <a:r>
              <a:rPr sz="1600" spc="-9" dirty="0">
                <a:latin typeface="Times New Roman"/>
                <a:cs typeface="Times New Roman"/>
              </a:rPr>
              <a:t>οικονομικών  </a:t>
            </a:r>
            <a:r>
              <a:rPr sz="1600" spc="-4" dirty="0">
                <a:latin typeface="Times New Roman"/>
                <a:cs typeface="Times New Roman"/>
              </a:rPr>
              <a:t>αγαθών προς ικανοποίηση των αναγκών του καλείται </a:t>
            </a:r>
            <a:r>
              <a:rPr sz="1600" spc="-9" dirty="0">
                <a:latin typeface="Times New Roman"/>
                <a:cs typeface="Times New Roman"/>
              </a:rPr>
              <a:t>οικονομική</a:t>
            </a:r>
            <a:r>
              <a:rPr sz="1600" spc="-13" dirty="0">
                <a:latin typeface="Times New Roman"/>
                <a:cs typeface="Times New Roman"/>
              </a:rPr>
              <a:t> </a:t>
            </a:r>
            <a:r>
              <a:rPr sz="1600" spc="-4" dirty="0">
                <a:latin typeface="Times New Roman"/>
                <a:cs typeface="Times New Roman"/>
              </a:rPr>
              <a:t>δράση</a:t>
            </a:r>
            <a:r>
              <a:rPr sz="1600" spc="-4" dirty="0">
                <a:latin typeface="Times New Roman"/>
                <a:cs typeface="Times New Roman"/>
              </a:rPr>
              <a:t>.</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22" dirty="0">
                <a:latin typeface="Times New Roman"/>
                <a:cs typeface="Times New Roman"/>
              </a:rPr>
              <a:t>Ανάλογα </a:t>
            </a:r>
            <a:r>
              <a:rPr sz="1600" spc="-4" dirty="0">
                <a:latin typeface="Times New Roman"/>
                <a:cs typeface="Times New Roman"/>
              </a:rPr>
              <a:t>με τη σημασία τους για την ικανοποίηση των αναγκών του</a:t>
            </a:r>
            <a:r>
              <a:rPr sz="1600" spc="75" dirty="0">
                <a:latin typeface="Times New Roman"/>
                <a:cs typeface="Times New Roman"/>
              </a:rPr>
              <a:t> </a:t>
            </a:r>
            <a:r>
              <a:rPr sz="1600" spc="-4" dirty="0">
                <a:latin typeface="Times New Roman"/>
                <a:cs typeface="Times New Roman"/>
              </a:rPr>
              <a:t>ανθρώπου</a:t>
            </a:r>
            <a:r>
              <a:rPr sz="1600" spc="-4" dirty="0">
                <a:latin typeface="Times New Roman"/>
                <a:cs typeface="Times New Roman"/>
              </a:rPr>
              <a:t>:</a:t>
            </a:r>
            <a:endParaRPr sz="1600" dirty="0">
              <a:latin typeface="Times New Roman"/>
              <a:cs typeface="Times New Roman"/>
            </a:endParaRPr>
          </a:p>
          <a:p>
            <a:pPr marL="362331" indent="-351757">
              <a:spcBef>
                <a:spcPts val="380"/>
              </a:spcBef>
              <a:buAutoNum type="romanLcPeriod"/>
              <a:tabLst>
                <a:tab pos="362331" algn="l"/>
                <a:tab pos="362889" algn="l"/>
              </a:tabLst>
            </a:pPr>
            <a:r>
              <a:rPr sz="1600" spc="-4" dirty="0">
                <a:latin typeface="Times New Roman"/>
                <a:cs typeface="Times New Roman"/>
              </a:rPr>
              <a:t>σε</a:t>
            </a:r>
            <a:r>
              <a:rPr sz="1600" spc="-9" dirty="0">
                <a:latin typeface="Times New Roman"/>
                <a:cs typeface="Times New Roman"/>
              </a:rPr>
              <a:t> </a:t>
            </a:r>
            <a:r>
              <a:rPr sz="1600" spc="-4" dirty="0">
                <a:latin typeface="Times New Roman"/>
                <a:cs typeface="Times New Roman"/>
              </a:rPr>
              <a:t>αναγκαία</a:t>
            </a:r>
            <a:r>
              <a:rPr sz="1600" spc="-4" dirty="0">
                <a:latin typeface="Times New Roman"/>
                <a:cs typeface="Times New Roman"/>
              </a:rPr>
              <a:t>,</a:t>
            </a:r>
            <a:endParaRPr sz="1600" dirty="0">
              <a:latin typeface="Times New Roman"/>
              <a:cs typeface="Times New Roman"/>
            </a:endParaRPr>
          </a:p>
          <a:p>
            <a:pPr marL="362331" indent="-351757">
              <a:spcBef>
                <a:spcPts val="377"/>
              </a:spcBef>
              <a:buAutoNum type="romanLcPeriod"/>
              <a:tabLst>
                <a:tab pos="362331" algn="l"/>
                <a:tab pos="362889" algn="l"/>
              </a:tabLst>
            </a:pPr>
            <a:r>
              <a:rPr sz="1600" spc="-4" dirty="0">
                <a:latin typeface="Times New Roman"/>
                <a:cs typeface="Times New Roman"/>
              </a:rPr>
              <a:t>χρήσιμα</a:t>
            </a:r>
            <a:r>
              <a:rPr sz="1600" spc="-4" dirty="0">
                <a:latin typeface="Times New Roman"/>
                <a:cs typeface="Times New Roman"/>
              </a:rPr>
              <a:t>,</a:t>
            </a:r>
            <a:endParaRPr sz="1600" dirty="0">
              <a:latin typeface="Times New Roman"/>
              <a:cs typeface="Times New Roman"/>
            </a:endParaRPr>
          </a:p>
          <a:p>
            <a:pPr marL="362331" indent="-351757">
              <a:spcBef>
                <a:spcPts val="377"/>
              </a:spcBef>
              <a:buAutoNum type="romanLcPeriod"/>
              <a:tabLst>
                <a:tab pos="362331" algn="l"/>
                <a:tab pos="362889" algn="l"/>
              </a:tabLst>
            </a:pPr>
            <a:r>
              <a:rPr sz="1600" spc="-4" dirty="0">
                <a:latin typeface="Times New Roman"/>
                <a:cs typeface="Times New Roman"/>
              </a:rPr>
              <a:t>περιττά</a:t>
            </a:r>
            <a:endParaRPr sz="1600" dirty="0">
              <a:latin typeface="Times New Roman"/>
              <a:cs typeface="Times New Roman"/>
            </a:endParaRPr>
          </a:p>
          <a:p>
            <a:pPr marL="362331" indent="-351757">
              <a:spcBef>
                <a:spcPts val="380"/>
              </a:spcBef>
              <a:buAutoNum type="romanLcPeriod"/>
              <a:tabLst>
                <a:tab pos="362331" algn="l"/>
                <a:tab pos="362889" algn="l"/>
              </a:tabLst>
            </a:pPr>
            <a:r>
              <a:rPr sz="1600" spc="-4" dirty="0">
                <a:latin typeface="Times New Roman"/>
                <a:cs typeface="Times New Roman"/>
              </a:rPr>
              <a:t>και</a:t>
            </a:r>
            <a:r>
              <a:rPr sz="1600" spc="-13" dirty="0">
                <a:latin typeface="Times New Roman"/>
                <a:cs typeface="Times New Roman"/>
              </a:rPr>
              <a:t> </a:t>
            </a:r>
            <a:r>
              <a:rPr sz="1600" spc="-4" dirty="0">
                <a:latin typeface="Times New Roman"/>
                <a:cs typeface="Times New Roman"/>
              </a:rPr>
              <a:t>βλαβερά</a:t>
            </a:r>
            <a:r>
              <a:rPr sz="1600" spc="-4" dirty="0">
                <a:latin typeface="Times New Roman"/>
                <a:cs typeface="Times New Roman"/>
              </a:rPr>
              <a:t>.</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1485" y="454148"/>
            <a:ext cx="7404251" cy="5933375"/>
          </a:xfrm>
          <a:prstGeom prst="rect">
            <a:avLst/>
          </a:prstGeom>
        </p:spPr>
        <p:txBody>
          <a:bodyPr vert="horz" wrap="square" lIns="0" tIns="11132" rIns="0" bIns="0" rtlCol="0">
            <a:spAutoFit/>
          </a:bodyPr>
          <a:lstStyle/>
          <a:p>
            <a:pPr marL="278845">
              <a:spcBef>
                <a:spcPts val="88"/>
              </a:spcBef>
            </a:pPr>
            <a:r>
              <a:rPr sz="1600" b="1" spc="-9" dirty="0">
                <a:latin typeface="Times New Roman"/>
                <a:cs typeface="Times New Roman"/>
              </a:rPr>
              <a:t>ΟΙΚΟΝΟΜΙΚΗ </a:t>
            </a:r>
            <a:r>
              <a:rPr sz="1600" b="1" spc="-48" dirty="0">
                <a:latin typeface="Times New Roman"/>
                <a:cs typeface="Times New Roman"/>
              </a:rPr>
              <a:t>ΔΡΑΣΗ </a:t>
            </a:r>
            <a:r>
              <a:rPr sz="1600" b="1" spc="-26" dirty="0">
                <a:latin typeface="Times New Roman"/>
                <a:cs typeface="Times New Roman"/>
              </a:rPr>
              <a:t>ΤΟΥ </a:t>
            </a:r>
            <a:r>
              <a:rPr sz="1600" b="1" spc="-9" dirty="0">
                <a:latin typeface="Times New Roman"/>
                <a:cs typeface="Times New Roman"/>
              </a:rPr>
              <a:t>ΑΝΘΡΩΠΟΥ</a:t>
            </a:r>
            <a:r>
              <a:rPr sz="1600" b="1" spc="-53" dirty="0">
                <a:latin typeface="Times New Roman"/>
                <a:cs typeface="Times New Roman"/>
              </a:rPr>
              <a:t> </a:t>
            </a:r>
            <a:r>
              <a:rPr sz="1600" b="1" spc="-4" dirty="0">
                <a:latin typeface="Times New Roman"/>
                <a:cs typeface="Times New Roman"/>
              </a:rPr>
              <a:t>ΚΑΙ </a:t>
            </a:r>
            <a:r>
              <a:rPr sz="1600" b="1" spc="-83" dirty="0">
                <a:latin typeface="Times New Roman"/>
                <a:cs typeface="Times New Roman"/>
              </a:rPr>
              <a:t>ΤΑ </a:t>
            </a:r>
            <a:r>
              <a:rPr sz="1600" b="1" spc="-4" dirty="0">
                <a:latin typeface="Times New Roman"/>
                <a:cs typeface="Times New Roman"/>
              </a:rPr>
              <a:t>ΑΙΤΙΑ </a:t>
            </a:r>
            <a:r>
              <a:rPr sz="1600" b="1" spc="-9" dirty="0">
                <a:latin typeface="Times New Roman"/>
                <a:cs typeface="Times New Roman"/>
              </a:rPr>
              <a:t>ΔΗΜΙΟΥΡΓΙΑΣ </a:t>
            </a:r>
            <a:r>
              <a:rPr sz="1600" b="1" spc="-4" dirty="0">
                <a:latin typeface="Times New Roman"/>
                <a:cs typeface="Times New Roman"/>
              </a:rPr>
              <a:t>ΤΗΣ</a:t>
            </a:r>
            <a:endParaRPr sz="1600" dirty="0">
              <a:latin typeface="Times New Roman"/>
              <a:cs typeface="Times New Roman"/>
            </a:endParaRPr>
          </a:p>
          <a:p>
            <a:pPr marL="311683" indent="-300552">
              <a:spcBef>
                <a:spcPts val="1529"/>
              </a:spcBef>
              <a:buFont typeface="Wingdings"/>
              <a:buChar char=""/>
              <a:tabLst>
                <a:tab pos="311127" algn="l"/>
                <a:tab pos="311683" algn="l"/>
              </a:tabLst>
            </a:pPr>
            <a:r>
              <a:rPr sz="1600" spc="-22" dirty="0">
                <a:latin typeface="Times New Roman"/>
                <a:cs typeface="Times New Roman"/>
              </a:rPr>
              <a:t>Ανάλογα </a:t>
            </a:r>
            <a:r>
              <a:rPr sz="1600" spc="-4" dirty="0">
                <a:latin typeface="Times New Roman"/>
                <a:cs typeface="Times New Roman"/>
              </a:rPr>
              <a:t>με το </a:t>
            </a:r>
            <a:r>
              <a:rPr sz="1600" u="sng" spc="-4" dirty="0">
                <a:uFill>
                  <a:solidFill>
                    <a:srgbClr val="000000"/>
                  </a:solidFill>
                </a:uFill>
                <a:latin typeface="Times New Roman"/>
                <a:cs typeface="Times New Roman"/>
              </a:rPr>
              <a:t>πώς τα χρησιμοποιούμε</a:t>
            </a:r>
            <a:r>
              <a:rPr sz="1600" spc="-4" dirty="0">
                <a:latin typeface="Times New Roman"/>
                <a:cs typeface="Times New Roman"/>
              </a:rPr>
              <a:t> τα αγαθά τα διακρίνουμε</a:t>
            </a:r>
            <a:r>
              <a:rPr sz="1600" spc="31" dirty="0">
                <a:latin typeface="Times New Roman"/>
                <a:cs typeface="Times New Roman"/>
              </a:rPr>
              <a:t> </a:t>
            </a:r>
            <a:r>
              <a:rPr sz="1600" spc="4" dirty="0">
                <a:latin typeface="Times New Roman"/>
                <a:cs typeface="Times New Roman"/>
              </a:rPr>
              <a:t>σε</a:t>
            </a:r>
            <a:r>
              <a:rPr sz="1600" spc="4" dirty="0">
                <a:latin typeface="Times New Roman"/>
                <a:cs typeface="Times New Roman"/>
              </a:rPr>
              <a:t>:</a:t>
            </a:r>
            <a:endParaRPr sz="1600" dirty="0">
              <a:latin typeface="Times New Roman"/>
              <a:cs typeface="Times New Roman"/>
            </a:endParaRPr>
          </a:p>
          <a:p>
            <a:pPr marL="411867" indent="-400736">
              <a:spcBef>
                <a:spcPts val="377"/>
              </a:spcBef>
              <a:buAutoNum type="romanLcPeriod"/>
              <a:tabLst>
                <a:tab pos="411311" algn="l"/>
                <a:tab pos="411867" algn="l"/>
              </a:tabLst>
            </a:pPr>
            <a:r>
              <a:rPr sz="1600" u="sng" spc="-4" dirty="0">
                <a:uFill>
                  <a:solidFill>
                    <a:srgbClr val="000000"/>
                  </a:solidFill>
                </a:uFill>
                <a:latin typeface="Times New Roman"/>
                <a:cs typeface="Times New Roman"/>
              </a:rPr>
              <a:t>έτοιμα</a:t>
            </a:r>
            <a:r>
              <a:rPr sz="1600" u="sng" spc="-4" dirty="0">
                <a:uFill>
                  <a:solidFill>
                    <a:srgbClr val="000000"/>
                  </a:solidFill>
                </a:uFill>
                <a:latin typeface="Times New Roman"/>
                <a:cs typeface="Times New Roman"/>
              </a:rPr>
              <a:t>,</a:t>
            </a:r>
            <a:endParaRPr sz="1600" dirty="0">
              <a:latin typeface="Times New Roman"/>
              <a:cs typeface="Times New Roman"/>
            </a:endParaRPr>
          </a:p>
          <a:p>
            <a:pPr marL="362331" indent="-351757">
              <a:spcBef>
                <a:spcPts val="377"/>
              </a:spcBef>
              <a:buAutoNum type="romanLcPeriod"/>
              <a:tabLst>
                <a:tab pos="362331" algn="l"/>
                <a:tab pos="362889" algn="l"/>
              </a:tabLst>
            </a:pPr>
            <a:r>
              <a:rPr sz="1600" u="sng" spc="-18" dirty="0">
                <a:uFill>
                  <a:solidFill>
                    <a:srgbClr val="000000"/>
                  </a:solidFill>
                </a:uFill>
                <a:latin typeface="Times New Roman"/>
                <a:cs typeface="Times New Roman"/>
              </a:rPr>
              <a:t>Ανέτοιμα</a:t>
            </a:r>
            <a:r>
              <a:rPr sz="1600" u="sng" spc="-18" dirty="0">
                <a:uFill>
                  <a:solidFill>
                    <a:srgbClr val="000000"/>
                  </a:solidFill>
                </a:uFill>
                <a:latin typeface="Times New Roman"/>
                <a:cs typeface="Times New Roman"/>
              </a:rPr>
              <a:t>,</a:t>
            </a:r>
            <a:endParaRPr sz="1600" dirty="0">
              <a:latin typeface="Times New Roman"/>
              <a:cs typeface="Times New Roman"/>
            </a:endParaRPr>
          </a:p>
          <a:p>
            <a:pPr marL="362331" indent="-351757">
              <a:spcBef>
                <a:spcPts val="380"/>
              </a:spcBef>
              <a:buAutoNum type="romanLcPeriod"/>
              <a:tabLst>
                <a:tab pos="362331" algn="l"/>
                <a:tab pos="362889" algn="l"/>
              </a:tabLst>
            </a:pPr>
            <a:r>
              <a:rPr sz="1600" u="sng" spc="-4" dirty="0">
                <a:uFill>
                  <a:solidFill>
                    <a:srgbClr val="000000"/>
                  </a:solidFill>
                </a:uFill>
                <a:latin typeface="Times New Roman"/>
                <a:cs typeface="Times New Roman"/>
              </a:rPr>
              <a:t>και</a:t>
            </a:r>
            <a:r>
              <a:rPr sz="1600" u="sng" spc="-13" dirty="0">
                <a:uFill>
                  <a:solidFill>
                    <a:srgbClr val="000000"/>
                  </a:solidFill>
                </a:uFill>
                <a:latin typeface="Times New Roman"/>
                <a:cs typeface="Times New Roman"/>
              </a:rPr>
              <a:t> </a:t>
            </a:r>
            <a:r>
              <a:rPr sz="1600" u="sng" spc="-4" dirty="0">
                <a:uFill>
                  <a:solidFill>
                    <a:srgbClr val="000000"/>
                  </a:solidFill>
                </a:uFill>
                <a:latin typeface="Times New Roman"/>
                <a:cs typeface="Times New Roman"/>
              </a:rPr>
              <a:t>παραγωγικά</a:t>
            </a:r>
            <a:r>
              <a:rPr sz="1600" u="sng" spc="-4" dirty="0">
                <a:uFill>
                  <a:solidFill>
                    <a:srgbClr val="000000"/>
                  </a:solidFill>
                </a:uFill>
                <a:latin typeface="Times New Roman"/>
                <a:cs typeface="Times New Roman"/>
              </a:rPr>
              <a:t>.</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4" dirty="0">
                <a:latin typeface="Times New Roman"/>
                <a:cs typeface="Times New Roman"/>
              </a:rPr>
              <a:t>Aνάλογα με τη </a:t>
            </a:r>
            <a:r>
              <a:rPr sz="1600" u="sng" spc="-4" dirty="0">
                <a:uFill>
                  <a:solidFill>
                    <a:srgbClr val="000000"/>
                  </a:solidFill>
                </a:uFill>
                <a:latin typeface="Times New Roman"/>
                <a:cs typeface="Times New Roman"/>
              </a:rPr>
              <a:t>φύση</a:t>
            </a:r>
            <a:r>
              <a:rPr sz="1600" dirty="0">
                <a:latin typeface="Times New Roman"/>
                <a:cs typeface="Times New Roman"/>
              </a:rPr>
              <a:t> </a:t>
            </a:r>
            <a:r>
              <a:rPr sz="1600" spc="-4" dirty="0">
                <a:latin typeface="Times New Roman"/>
                <a:cs typeface="Times New Roman"/>
              </a:rPr>
              <a:t>τους</a:t>
            </a:r>
            <a:r>
              <a:rPr sz="1600" spc="-4" dirty="0">
                <a:latin typeface="Times New Roman"/>
                <a:cs typeface="Times New Roman"/>
              </a:rPr>
              <a:t>:</a:t>
            </a:r>
            <a:endParaRPr sz="1600" dirty="0">
              <a:latin typeface="Times New Roman"/>
              <a:cs typeface="Times New Roman"/>
            </a:endParaRPr>
          </a:p>
          <a:p>
            <a:pPr marL="362331" indent="-351757">
              <a:spcBef>
                <a:spcPts val="380"/>
              </a:spcBef>
              <a:buAutoNum type="romanLcPeriod"/>
              <a:tabLst>
                <a:tab pos="362331" algn="l"/>
                <a:tab pos="362889" algn="l"/>
              </a:tabLst>
            </a:pPr>
            <a:r>
              <a:rPr sz="1600" u="sng" spc="-4" dirty="0">
                <a:uFill>
                  <a:solidFill>
                    <a:srgbClr val="000000"/>
                  </a:solidFill>
                </a:uFill>
                <a:latin typeface="Times New Roman"/>
                <a:cs typeface="Times New Roman"/>
              </a:rPr>
              <a:t>σε </a:t>
            </a:r>
            <a:r>
              <a:rPr sz="1600" u="sng" spc="-9" dirty="0">
                <a:uFill>
                  <a:solidFill>
                    <a:srgbClr val="000000"/>
                  </a:solidFill>
                </a:uFill>
                <a:latin typeface="Times New Roman"/>
                <a:cs typeface="Times New Roman"/>
              </a:rPr>
              <a:t>υλικά </a:t>
            </a:r>
            <a:r>
              <a:rPr sz="1600" u="sng" spc="-4" dirty="0">
                <a:uFill>
                  <a:solidFill>
                    <a:srgbClr val="000000"/>
                  </a:solidFill>
                </a:uFill>
                <a:latin typeface="Times New Roman"/>
                <a:cs typeface="Times New Roman"/>
              </a:rPr>
              <a:t>η ενσώματα</a:t>
            </a:r>
            <a:r>
              <a:rPr sz="1600" spc="-4" dirty="0">
                <a:latin typeface="Times New Roman"/>
                <a:cs typeface="Times New Roman"/>
              </a:rPr>
              <a:t> αγαθά που </a:t>
            </a:r>
            <a:r>
              <a:rPr sz="1600" spc="-9" dirty="0">
                <a:latin typeface="Times New Roman"/>
                <a:cs typeface="Times New Roman"/>
              </a:rPr>
              <a:t>έχουν υλική </a:t>
            </a:r>
            <a:r>
              <a:rPr sz="1600" spc="-4" dirty="0">
                <a:latin typeface="Times New Roman"/>
                <a:cs typeface="Times New Roman"/>
              </a:rPr>
              <a:t>υπόσταση (βιβλία,</a:t>
            </a:r>
            <a:r>
              <a:rPr sz="1600" spc="4" dirty="0">
                <a:latin typeface="Times New Roman"/>
                <a:cs typeface="Times New Roman"/>
              </a:rPr>
              <a:t> </a:t>
            </a:r>
            <a:r>
              <a:rPr sz="1600" spc="-9" dirty="0">
                <a:latin typeface="Times New Roman"/>
                <a:cs typeface="Times New Roman"/>
              </a:rPr>
              <a:t>ρούχα</a:t>
            </a:r>
            <a:r>
              <a:rPr sz="1600" spc="-9" dirty="0">
                <a:latin typeface="Times New Roman"/>
                <a:cs typeface="Times New Roman"/>
              </a:rPr>
              <a:t>),</a:t>
            </a:r>
            <a:endParaRPr sz="1600" dirty="0">
              <a:latin typeface="Times New Roman"/>
              <a:cs typeface="Times New Roman"/>
            </a:endParaRPr>
          </a:p>
          <a:p>
            <a:pPr marL="362331" indent="-351757">
              <a:spcBef>
                <a:spcPts val="377"/>
              </a:spcBef>
              <a:buAutoNum type="romanLcPeriod"/>
              <a:tabLst>
                <a:tab pos="362331" algn="l"/>
                <a:tab pos="362889" algn="l"/>
              </a:tabLst>
            </a:pPr>
            <a:r>
              <a:rPr sz="1600" u="sng" spc="-4" dirty="0">
                <a:uFill>
                  <a:solidFill>
                    <a:srgbClr val="000000"/>
                  </a:solidFill>
                </a:uFill>
                <a:latin typeface="Times New Roman"/>
                <a:cs typeface="Times New Roman"/>
              </a:rPr>
              <a:t>σε άυλα ή ασώματα</a:t>
            </a:r>
            <a:r>
              <a:rPr sz="1600" spc="-4" dirty="0">
                <a:latin typeface="Times New Roman"/>
                <a:cs typeface="Times New Roman"/>
              </a:rPr>
              <a:t> αγαθά, </a:t>
            </a:r>
            <a:r>
              <a:rPr sz="1600" spc="-9" dirty="0">
                <a:latin typeface="Times New Roman"/>
                <a:cs typeface="Times New Roman"/>
              </a:rPr>
              <a:t>χωρίς υλική </a:t>
            </a:r>
            <a:r>
              <a:rPr sz="1600" spc="-4" dirty="0">
                <a:latin typeface="Times New Roman"/>
                <a:cs typeface="Times New Roman"/>
              </a:rPr>
              <a:t>υπόσταση (Yπηρεσίες, νομικές συμβουλές</a:t>
            </a:r>
            <a:r>
              <a:rPr sz="1600" spc="66" dirty="0">
                <a:latin typeface="Times New Roman"/>
                <a:cs typeface="Times New Roman"/>
              </a:rPr>
              <a:t> </a:t>
            </a:r>
            <a:r>
              <a:rPr sz="1600" spc="-4" dirty="0">
                <a:latin typeface="Times New Roman"/>
                <a:cs typeface="Times New Roman"/>
              </a:rPr>
              <a:t>κλπ</a:t>
            </a:r>
            <a:r>
              <a:rPr sz="1600" spc="-4" dirty="0">
                <a:latin typeface="Times New Roman"/>
                <a:cs typeface="Times New Roman"/>
              </a:rPr>
              <a:t>),</a:t>
            </a:r>
            <a:endParaRPr sz="1600" dirty="0">
              <a:latin typeface="Times New Roman"/>
              <a:cs typeface="Times New Roman"/>
            </a:endParaRPr>
          </a:p>
          <a:p>
            <a:pPr marL="362331" indent="-351757">
              <a:spcBef>
                <a:spcPts val="377"/>
              </a:spcBef>
              <a:buAutoNum type="romanLcPeriod"/>
              <a:tabLst>
                <a:tab pos="362331" algn="l"/>
                <a:tab pos="362889" algn="l"/>
              </a:tabLst>
            </a:pPr>
            <a:r>
              <a:rPr sz="1600" u="sng" spc="-4" dirty="0">
                <a:uFill>
                  <a:solidFill>
                    <a:srgbClr val="000000"/>
                  </a:solidFill>
                </a:uFill>
                <a:latin typeface="Times New Roman"/>
                <a:cs typeface="Times New Roman"/>
              </a:rPr>
              <a:t>σε μικτά αγαθά</a:t>
            </a:r>
            <a:r>
              <a:rPr sz="1600" spc="-4" dirty="0">
                <a:latin typeface="Times New Roman"/>
                <a:cs typeface="Times New Roman"/>
              </a:rPr>
              <a:t> με </a:t>
            </a:r>
            <a:r>
              <a:rPr sz="1600" spc="-9" dirty="0">
                <a:latin typeface="Times New Roman"/>
                <a:cs typeface="Times New Roman"/>
              </a:rPr>
              <a:t>υλική </a:t>
            </a:r>
            <a:r>
              <a:rPr sz="1600" spc="-4" dirty="0">
                <a:latin typeface="Times New Roman"/>
                <a:cs typeface="Times New Roman"/>
              </a:rPr>
              <a:t>υπόσταση και παροχή υπηρεσίας </a:t>
            </a:r>
            <a:r>
              <a:rPr sz="1600" dirty="0">
                <a:latin typeface="Times New Roman"/>
                <a:cs typeface="Times New Roman"/>
              </a:rPr>
              <a:t>(π.χ. </a:t>
            </a:r>
            <a:r>
              <a:rPr sz="1600" spc="-4" dirty="0">
                <a:latin typeface="Times New Roman"/>
                <a:cs typeface="Times New Roman"/>
              </a:rPr>
              <a:t>σφράγισμα ενός</a:t>
            </a:r>
            <a:r>
              <a:rPr sz="1600" spc="44" dirty="0">
                <a:latin typeface="Times New Roman"/>
                <a:cs typeface="Times New Roman"/>
              </a:rPr>
              <a:t> </a:t>
            </a:r>
            <a:r>
              <a:rPr sz="1600" spc="-4" dirty="0">
                <a:latin typeface="Times New Roman"/>
                <a:cs typeface="Times New Roman"/>
              </a:rPr>
              <a:t>δοντιού</a:t>
            </a:r>
            <a:r>
              <a:rPr sz="1600" spc="-4" dirty="0">
                <a:latin typeface="Times New Roman"/>
                <a:cs typeface="Times New Roman"/>
              </a:rPr>
              <a:t>).</a:t>
            </a:r>
            <a:endParaRPr sz="1600" dirty="0">
              <a:latin typeface="Times New Roman"/>
              <a:cs typeface="Times New Roman"/>
            </a:endParaRPr>
          </a:p>
          <a:p>
            <a:pPr marL="311683" indent="-300552">
              <a:spcBef>
                <a:spcPts val="380"/>
              </a:spcBef>
              <a:buFont typeface="Wingdings"/>
              <a:buChar char=""/>
              <a:tabLst>
                <a:tab pos="311127" algn="l"/>
                <a:tab pos="311683" algn="l"/>
              </a:tabLst>
            </a:pPr>
            <a:r>
              <a:rPr sz="1600" spc="-4" dirty="0">
                <a:latin typeface="Times New Roman"/>
                <a:cs typeface="Times New Roman"/>
              </a:rPr>
              <a:t>Mε βάση το βαθμό επεξεργασίας τους</a:t>
            </a:r>
            <a:r>
              <a:rPr sz="1600" spc="-26" dirty="0">
                <a:latin typeface="Times New Roman"/>
                <a:cs typeface="Times New Roman"/>
              </a:rPr>
              <a:t> </a:t>
            </a:r>
            <a:r>
              <a:rPr sz="1600" spc="-4" dirty="0">
                <a:latin typeface="Times New Roman"/>
                <a:cs typeface="Times New Roman"/>
              </a:rPr>
              <a:t>σε</a:t>
            </a:r>
            <a:r>
              <a:rPr sz="1600" spc="-4" dirty="0">
                <a:latin typeface="Times New Roman"/>
                <a:cs typeface="Times New Roman"/>
              </a:rPr>
              <a:t>:</a:t>
            </a:r>
            <a:endParaRPr sz="1600" dirty="0">
              <a:latin typeface="Times New Roman"/>
              <a:cs typeface="Times New Roman"/>
            </a:endParaRPr>
          </a:p>
          <a:p>
            <a:pPr marL="362331" indent="-351757">
              <a:spcBef>
                <a:spcPts val="377"/>
              </a:spcBef>
              <a:buAutoNum type="romanLcPeriod"/>
              <a:tabLst>
                <a:tab pos="362331" algn="l"/>
                <a:tab pos="362889" algn="l"/>
              </a:tabLst>
            </a:pPr>
            <a:r>
              <a:rPr sz="1600" spc="-4" dirty="0">
                <a:latin typeface="Times New Roman"/>
                <a:cs typeface="Times New Roman"/>
              </a:rPr>
              <a:t>ακατέργαστα αγαθά </a:t>
            </a:r>
            <a:r>
              <a:rPr sz="1600" dirty="0">
                <a:latin typeface="Times New Roman"/>
                <a:cs typeface="Times New Roman"/>
              </a:rPr>
              <a:t>(π.χ. </a:t>
            </a:r>
            <a:r>
              <a:rPr sz="1600" spc="-4" dirty="0">
                <a:latin typeface="Times New Roman"/>
                <a:cs typeface="Times New Roman"/>
              </a:rPr>
              <a:t>μαλλί, βωξίτης,</a:t>
            </a:r>
            <a:r>
              <a:rPr sz="1600" spc="-39" dirty="0">
                <a:latin typeface="Times New Roman"/>
                <a:cs typeface="Times New Roman"/>
              </a:rPr>
              <a:t> </a:t>
            </a:r>
            <a:r>
              <a:rPr sz="1600" spc="9" dirty="0">
                <a:latin typeface="Times New Roman"/>
                <a:cs typeface="Times New Roman"/>
              </a:rPr>
              <a:t>κ.ά</a:t>
            </a:r>
            <a:r>
              <a:rPr sz="1600" spc="9" dirty="0">
                <a:latin typeface="Times New Roman"/>
                <a:cs typeface="Times New Roman"/>
              </a:rPr>
              <a:t>),</a:t>
            </a:r>
            <a:endParaRPr sz="1600" dirty="0">
              <a:latin typeface="Times New Roman"/>
              <a:cs typeface="Times New Roman"/>
            </a:endParaRPr>
          </a:p>
          <a:p>
            <a:pPr marL="362331" indent="-351757">
              <a:spcBef>
                <a:spcPts val="380"/>
              </a:spcBef>
              <a:buAutoNum type="romanLcPeriod"/>
              <a:tabLst>
                <a:tab pos="362331" algn="l"/>
                <a:tab pos="362889" algn="l"/>
              </a:tabLst>
            </a:pPr>
            <a:r>
              <a:rPr sz="1600" spc="-4" dirty="0">
                <a:latin typeface="Times New Roman"/>
                <a:cs typeface="Times New Roman"/>
              </a:rPr>
              <a:t>ημικατεργασμένα αγαθά </a:t>
            </a:r>
            <a:r>
              <a:rPr sz="1600" dirty="0">
                <a:latin typeface="Times New Roman"/>
                <a:cs typeface="Times New Roman"/>
              </a:rPr>
              <a:t>(π.χ.</a:t>
            </a:r>
            <a:r>
              <a:rPr sz="1600" spc="-48" dirty="0">
                <a:latin typeface="Times New Roman"/>
                <a:cs typeface="Times New Roman"/>
              </a:rPr>
              <a:t> </a:t>
            </a:r>
            <a:r>
              <a:rPr sz="1600" dirty="0">
                <a:latin typeface="Times New Roman"/>
                <a:cs typeface="Times New Roman"/>
              </a:rPr>
              <a:t>ύφασμα</a:t>
            </a:r>
            <a:r>
              <a:rPr sz="1600" dirty="0">
                <a:latin typeface="Times New Roman"/>
                <a:cs typeface="Times New Roman"/>
              </a:rPr>
              <a:t>),</a:t>
            </a:r>
          </a:p>
          <a:p>
            <a:pPr marL="362331" indent="-351757">
              <a:spcBef>
                <a:spcPts val="377"/>
              </a:spcBef>
              <a:buAutoNum type="romanLcPeriod"/>
              <a:tabLst>
                <a:tab pos="362331" algn="l"/>
                <a:tab pos="362889" algn="l"/>
              </a:tabLst>
            </a:pPr>
            <a:r>
              <a:rPr sz="1600" spc="-9" dirty="0">
                <a:latin typeface="Times New Roman"/>
                <a:cs typeface="Times New Roman"/>
              </a:rPr>
              <a:t>τελικά </a:t>
            </a:r>
            <a:r>
              <a:rPr sz="1600" spc="-4" dirty="0">
                <a:latin typeface="Times New Roman"/>
                <a:cs typeface="Times New Roman"/>
              </a:rPr>
              <a:t>αγαθά </a:t>
            </a:r>
            <a:r>
              <a:rPr sz="1600" dirty="0">
                <a:latin typeface="Times New Roman"/>
                <a:cs typeface="Times New Roman"/>
              </a:rPr>
              <a:t>(π.χ</a:t>
            </a:r>
            <a:r>
              <a:rPr sz="1600" spc="-26" dirty="0">
                <a:latin typeface="Times New Roman"/>
                <a:cs typeface="Times New Roman"/>
              </a:rPr>
              <a:t> </a:t>
            </a:r>
            <a:r>
              <a:rPr sz="1600" spc="-4" dirty="0">
                <a:latin typeface="Times New Roman"/>
                <a:cs typeface="Times New Roman"/>
              </a:rPr>
              <a:t>ένδυμα</a:t>
            </a:r>
            <a:r>
              <a:rPr sz="1600" spc="-4" dirty="0">
                <a:latin typeface="Times New Roman"/>
                <a:cs typeface="Times New Roman"/>
              </a:rPr>
              <a:t>).</a:t>
            </a:r>
            <a:endParaRPr sz="1600" dirty="0">
              <a:latin typeface="Times New Roman"/>
              <a:cs typeface="Times New Roman"/>
            </a:endParaRPr>
          </a:p>
          <a:p>
            <a:pPr marL="360662" indent="-350087">
              <a:spcBef>
                <a:spcPts val="377"/>
              </a:spcBef>
              <a:buFont typeface="Wingdings"/>
              <a:buChar char=""/>
              <a:tabLst>
                <a:tab pos="360662" algn="l"/>
                <a:tab pos="361219" algn="l"/>
              </a:tabLst>
            </a:pPr>
            <a:r>
              <a:rPr sz="1600" spc="-4" dirty="0">
                <a:latin typeface="Times New Roman"/>
                <a:cs typeface="Times New Roman"/>
              </a:rPr>
              <a:t>Mε βάση πόσες φορές μπορούν να ικανοποιούν ανάγκες</a:t>
            </a:r>
            <a:r>
              <a:rPr sz="1600" spc="-26" dirty="0">
                <a:latin typeface="Times New Roman"/>
                <a:cs typeface="Times New Roman"/>
              </a:rPr>
              <a:t> </a:t>
            </a:r>
            <a:r>
              <a:rPr sz="1600" spc="-4" dirty="0">
                <a:latin typeface="Times New Roman"/>
                <a:cs typeface="Times New Roman"/>
              </a:rPr>
              <a:t>σε</a:t>
            </a:r>
            <a:r>
              <a:rPr sz="1600" spc="-4" dirty="0">
                <a:latin typeface="Times New Roman"/>
                <a:cs typeface="Times New Roman"/>
              </a:rPr>
              <a:t>:</a:t>
            </a:r>
            <a:endParaRPr sz="1600" dirty="0">
              <a:latin typeface="Times New Roman"/>
              <a:cs typeface="Times New Roman"/>
            </a:endParaRPr>
          </a:p>
          <a:p>
            <a:pPr marL="362331" marR="775312" indent="-351757">
              <a:spcBef>
                <a:spcPts val="380"/>
              </a:spcBef>
              <a:buAutoNum type="romanLcPeriod"/>
              <a:tabLst>
                <a:tab pos="362331" algn="l"/>
                <a:tab pos="362889" algn="l"/>
              </a:tabLst>
            </a:pPr>
            <a:r>
              <a:rPr sz="1600" spc="-4" dirty="0">
                <a:latin typeface="Times New Roman"/>
                <a:cs typeface="Times New Roman"/>
              </a:rPr>
              <a:t>Aναλώσιμα αγαθά, αυτά που </a:t>
            </a:r>
            <a:r>
              <a:rPr sz="1600" spc="-13" dirty="0">
                <a:latin typeface="Times New Roman"/>
                <a:cs typeface="Times New Roman"/>
              </a:rPr>
              <a:t>εξαφανίζονται </a:t>
            </a:r>
            <a:r>
              <a:rPr sz="1600" spc="-4" dirty="0">
                <a:latin typeface="Times New Roman"/>
                <a:cs typeface="Times New Roman"/>
              </a:rPr>
              <a:t>με την πρώτη τους χρήση (τρόφιμα,  απορρυπαντικά</a:t>
            </a:r>
            <a:r>
              <a:rPr sz="1600" spc="-31" dirty="0">
                <a:latin typeface="Times New Roman"/>
                <a:cs typeface="Times New Roman"/>
              </a:rPr>
              <a:t> </a:t>
            </a:r>
            <a:r>
              <a:rPr sz="1600" dirty="0">
                <a:latin typeface="Times New Roman"/>
                <a:cs typeface="Times New Roman"/>
              </a:rPr>
              <a:t>κ.ά</a:t>
            </a:r>
            <a:r>
              <a:rPr sz="1600" dirty="0">
                <a:latin typeface="Times New Roman"/>
                <a:cs typeface="Times New Roman"/>
              </a:rPr>
              <a:t>.),</a:t>
            </a:r>
          </a:p>
          <a:p>
            <a:pPr marL="400736" indent="-390160">
              <a:spcBef>
                <a:spcPts val="377"/>
              </a:spcBef>
              <a:buAutoNum type="romanLcPeriod"/>
              <a:tabLst>
                <a:tab pos="400736" algn="l"/>
                <a:tab pos="401292" algn="l"/>
              </a:tabLst>
            </a:pPr>
            <a:r>
              <a:rPr sz="1600" spc="-4" dirty="0">
                <a:latin typeface="Times New Roman"/>
                <a:cs typeface="Times New Roman"/>
              </a:rPr>
              <a:t>Διαρκή αγαθά με διάρκεια χρησιμοποίησής τους </a:t>
            </a:r>
            <a:r>
              <a:rPr sz="1600" dirty="0">
                <a:latin typeface="Times New Roman"/>
                <a:cs typeface="Times New Roman"/>
              </a:rPr>
              <a:t>π.χ. </a:t>
            </a:r>
            <a:r>
              <a:rPr sz="1600" spc="-4" dirty="0">
                <a:latin typeface="Times New Roman"/>
                <a:cs typeface="Times New Roman"/>
              </a:rPr>
              <a:t>σπίτια, αυτοκίνητα, </a:t>
            </a:r>
            <a:r>
              <a:rPr sz="1600" spc="-9" dirty="0">
                <a:latin typeface="Times New Roman"/>
                <a:cs typeface="Times New Roman"/>
              </a:rPr>
              <a:t>ψυγεία</a:t>
            </a:r>
            <a:r>
              <a:rPr sz="1600" spc="31" dirty="0">
                <a:latin typeface="Times New Roman"/>
                <a:cs typeface="Times New Roman"/>
              </a:rPr>
              <a:t> </a:t>
            </a:r>
            <a:r>
              <a:rPr sz="1600" dirty="0">
                <a:latin typeface="Times New Roman"/>
                <a:cs typeface="Times New Roman"/>
              </a:rPr>
              <a:t>κλπ</a:t>
            </a:r>
            <a:r>
              <a:rPr sz="1600" dirty="0">
                <a:latin typeface="Times New Roman"/>
                <a:cs typeface="Times New Roman"/>
              </a:rPr>
              <a:t>.).</a:t>
            </a: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56326" y="454148"/>
            <a:ext cx="7581267" cy="5399895"/>
          </a:xfrm>
          <a:prstGeom prst="rect">
            <a:avLst/>
          </a:prstGeom>
        </p:spPr>
        <p:txBody>
          <a:bodyPr vert="horz" wrap="square" lIns="0" tIns="11132" rIns="0" bIns="0" rtlCol="0">
            <a:spAutoFit/>
          </a:bodyPr>
          <a:lstStyle/>
          <a:p>
            <a:pPr marL="424112" algn="ctr">
              <a:spcBef>
                <a:spcPts val="88"/>
              </a:spcBef>
            </a:pPr>
            <a:r>
              <a:rPr sz="1600" b="1" spc="-4" dirty="0">
                <a:latin typeface="Times New Roman"/>
                <a:cs typeface="Times New Roman"/>
              </a:rPr>
              <a:t>Ο </a:t>
            </a:r>
            <a:r>
              <a:rPr sz="1600" b="1" spc="-31" dirty="0">
                <a:latin typeface="Times New Roman"/>
                <a:cs typeface="Times New Roman"/>
              </a:rPr>
              <a:t>ΚΑΤΑΜΕΡΙΣΜΟΣ </a:t>
            </a:r>
            <a:r>
              <a:rPr sz="1600" b="1" spc="-13" dirty="0">
                <a:latin typeface="Times New Roman"/>
                <a:cs typeface="Times New Roman"/>
              </a:rPr>
              <a:t>ΤΩΝ </a:t>
            </a:r>
            <a:r>
              <a:rPr sz="1600" b="1" spc="-4" dirty="0">
                <a:latin typeface="Times New Roman"/>
                <a:cs typeface="Times New Roman"/>
              </a:rPr>
              <a:t>ΕΡΓΩΝ ΚΑΙ Η </a:t>
            </a:r>
            <a:r>
              <a:rPr sz="1600" b="1" spc="-9" dirty="0">
                <a:latin typeface="Times New Roman"/>
                <a:cs typeface="Times New Roman"/>
              </a:rPr>
              <a:t>ΦΥΣΙΚΗ</a:t>
            </a:r>
            <a:r>
              <a:rPr sz="1600" b="1" spc="-66" dirty="0">
                <a:latin typeface="Times New Roman"/>
                <a:cs typeface="Times New Roman"/>
              </a:rPr>
              <a:t> </a:t>
            </a:r>
            <a:r>
              <a:rPr sz="1600" b="1" spc="-22" dirty="0">
                <a:latin typeface="Times New Roman"/>
                <a:cs typeface="Times New Roman"/>
              </a:rPr>
              <a:t>ΑΝΤΑΛΛΑΓΗ</a:t>
            </a:r>
            <a:endParaRPr sz="1600" dirty="0">
              <a:latin typeface="Times New Roman"/>
              <a:cs typeface="Times New Roman"/>
            </a:endParaRPr>
          </a:p>
          <a:p>
            <a:pPr marL="11132" marR="4453">
              <a:spcBef>
                <a:spcPts val="1529"/>
              </a:spcBef>
            </a:pPr>
            <a:r>
              <a:rPr sz="1600" spc="-9" dirty="0">
                <a:latin typeface="Times New Roman"/>
                <a:cs typeface="Times New Roman"/>
              </a:rPr>
              <a:t>Καταμερισμός </a:t>
            </a:r>
            <a:r>
              <a:rPr sz="1600" spc="-4" dirty="0">
                <a:latin typeface="Times New Roman"/>
                <a:cs typeface="Times New Roman"/>
              </a:rPr>
              <a:t>των έργων καλείται η επίδοση κάθε ανθρώπου σε ιδιαίτερο έργο. Ο πρώτος  καταμερισμός των έργων έγινε μεταξύ του άνδρα και της γυναίκας μετά τη μόνιμη εγκατάστασή  τους, όταν </a:t>
            </a:r>
            <a:r>
              <a:rPr sz="1600" dirty="0">
                <a:latin typeface="Times New Roman"/>
                <a:cs typeface="Times New Roman"/>
              </a:rPr>
              <a:t>ο </a:t>
            </a:r>
            <a:r>
              <a:rPr sz="1600" spc="-4" dirty="0">
                <a:latin typeface="Times New Roman"/>
                <a:cs typeface="Times New Roman"/>
              </a:rPr>
              <a:t>μεν άνδρας είχε ως </a:t>
            </a:r>
            <a:r>
              <a:rPr sz="1600" spc="-9" dirty="0">
                <a:latin typeface="Times New Roman"/>
                <a:cs typeface="Times New Roman"/>
              </a:rPr>
              <a:t>ασχολία </a:t>
            </a:r>
            <a:r>
              <a:rPr sz="1600" spc="-4" dirty="0">
                <a:latin typeface="Times New Roman"/>
                <a:cs typeface="Times New Roman"/>
              </a:rPr>
              <a:t>το κυνήγι και τον πόλεμο, η δε γυναίκα την  </a:t>
            </a:r>
            <a:r>
              <a:rPr sz="1600" spc="-9" dirty="0">
                <a:latin typeface="Times New Roman"/>
                <a:cs typeface="Times New Roman"/>
              </a:rPr>
              <a:t>καλλιέργεια </a:t>
            </a:r>
            <a:r>
              <a:rPr sz="1600" spc="-4" dirty="0">
                <a:latin typeface="Times New Roman"/>
                <a:cs typeface="Times New Roman"/>
              </a:rPr>
              <a:t>της γής. Με την πάροδο του χρόνου αναπτύχθηκαν και άλλα επαγγέλματα, όπως  του υποδηματοποιού, του ράπτη, του κτίστη </a:t>
            </a:r>
            <a:r>
              <a:rPr sz="1600" dirty="0">
                <a:latin typeface="Times New Roman"/>
                <a:cs typeface="Times New Roman"/>
              </a:rPr>
              <a:t>κ.λπ. </a:t>
            </a:r>
            <a:r>
              <a:rPr sz="1600" spc="-13" dirty="0">
                <a:latin typeface="Times New Roman"/>
                <a:cs typeface="Times New Roman"/>
              </a:rPr>
              <a:t>Στην </a:t>
            </a:r>
            <a:r>
              <a:rPr sz="1600" spc="-4" dirty="0">
                <a:latin typeface="Times New Roman"/>
                <a:cs typeface="Times New Roman"/>
              </a:rPr>
              <a:t>αρχή μεν μοιράστηκαν τα επαγγέλματα  αυτά μεταξύ των μελών της ίδιας </a:t>
            </a:r>
            <a:r>
              <a:rPr sz="1600" spc="-9" dirty="0">
                <a:latin typeface="Times New Roman"/>
                <a:cs typeface="Times New Roman"/>
              </a:rPr>
              <a:t>οικογένειας, </a:t>
            </a:r>
            <a:r>
              <a:rPr sz="1600" spc="-4" dirty="0">
                <a:latin typeface="Times New Roman"/>
                <a:cs typeface="Times New Roman"/>
              </a:rPr>
              <a:t>έπειτα δε μεταξύ των κατοίκων του </a:t>
            </a:r>
            <a:r>
              <a:rPr sz="1600" spc="-9" dirty="0">
                <a:latin typeface="Times New Roman"/>
                <a:cs typeface="Times New Roman"/>
              </a:rPr>
              <a:t>χωριού, </a:t>
            </a:r>
            <a:r>
              <a:rPr sz="1600" spc="-4" dirty="0">
                <a:latin typeface="Times New Roman"/>
                <a:cs typeface="Times New Roman"/>
              </a:rPr>
              <a:t>της  πόλεως</a:t>
            </a:r>
            <a:r>
              <a:rPr sz="1600" spc="-13" dirty="0">
                <a:latin typeface="Times New Roman"/>
                <a:cs typeface="Times New Roman"/>
              </a:rPr>
              <a:t> </a:t>
            </a:r>
            <a:r>
              <a:rPr sz="1600" dirty="0">
                <a:latin typeface="Times New Roman"/>
                <a:cs typeface="Times New Roman"/>
              </a:rPr>
              <a:t>κ.ο.κ</a:t>
            </a:r>
            <a:r>
              <a:rPr sz="1600" dirty="0">
                <a:latin typeface="Times New Roman"/>
                <a:cs typeface="Times New Roman"/>
              </a:rPr>
              <a:t>.</a:t>
            </a:r>
          </a:p>
          <a:p>
            <a:pPr>
              <a:spcBef>
                <a:spcPts val="26"/>
              </a:spcBef>
            </a:pPr>
            <a:endParaRPr sz="2300" dirty="0">
              <a:latin typeface="Times New Roman"/>
              <a:cs typeface="Times New Roman"/>
            </a:endParaRPr>
          </a:p>
          <a:p>
            <a:pPr marL="11132" marR="202037"/>
            <a:r>
              <a:rPr sz="1600" spc="-4" dirty="0">
                <a:latin typeface="Times New Roman"/>
                <a:cs typeface="Times New Roman"/>
              </a:rPr>
              <a:t>Ο καταμερισμός των έργων έχει τεράστια σημασία, γιατί αν το ίδιο πρόσωπο ήταν και ράπτης  και κτίστης και υποδηματοποιός και γιατρός, δεν θα ήταν ούτε καλός ράπτης, ούτε καλός  κτίστης, ούτε καλός γιατρός. </a:t>
            </a:r>
            <a:r>
              <a:rPr sz="1600" spc="-9" dirty="0">
                <a:latin typeface="Times New Roman"/>
                <a:cs typeface="Times New Roman"/>
              </a:rPr>
              <a:t>«’Ο </a:t>
            </a:r>
            <a:r>
              <a:rPr sz="1600" spc="-4" dirty="0">
                <a:latin typeface="Times New Roman"/>
                <a:cs typeface="Times New Roman"/>
              </a:rPr>
              <a:t>τεχνόμενος πολλά» λέει </a:t>
            </a:r>
            <a:r>
              <a:rPr sz="1600" dirty="0">
                <a:latin typeface="Times New Roman"/>
                <a:cs typeface="Times New Roman"/>
              </a:rPr>
              <a:t>ο </a:t>
            </a:r>
            <a:r>
              <a:rPr sz="1600" spc="-4" dirty="0">
                <a:latin typeface="Times New Roman"/>
                <a:cs typeface="Times New Roman"/>
              </a:rPr>
              <a:t>Ξενοφών, «ουδέν καλώς</a:t>
            </a:r>
            <a:r>
              <a:rPr sz="1600" spc="66" dirty="0">
                <a:latin typeface="Times New Roman"/>
                <a:cs typeface="Times New Roman"/>
              </a:rPr>
              <a:t> </a:t>
            </a:r>
            <a:r>
              <a:rPr sz="1600" dirty="0">
                <a:latin typeface="Times New Roman"/>
                <a:cs typeface="Times New Roman"/>
              </a:rPr>
              <a:t>ποιεί</a:t>
            </a:r>
            <a:r>
              <a:rPr sz="1600" dirty="0">
                <a:latin typeface="Times New Roman"/>
                <a:cs typeface="Times New Roman"/>
              </a:rPr>
              <a:t>».</a:t>
            </a:r>
          </a:p>
          <a:p>
            <a:pPr>
              <a:spcBef>
                <a:spcPts val="31"/>
              </a:spcBef>
            </a:pPr>
            <a:endParaRPr sz="2300" dirty="0">
              <a:latin typeface="Times New Roman"/>
              <a:cs typeface="Times New Roman"/>
            </a:endParaRPr>
          </a:p>
          <a:p>
            <a:pPr marL="11132" marR="115768"/>
            <a:r>
              <a:rPr sz="1600" spc="-4" dirty="0">
                <a:latin typeface="Times New Roman"/>
                <a:cs typeface="Times New Roman"/>
              </a:rPr>
              <a:t>Σήμερα όχι μόνο καταμερισμός των έργων υπάρχει, αλλά και μεγάλη εξειδίκευση στον  καταμερισμό αυτό. </a:t>
            </a:r>
            <a:r>
              <a:rPr sz="1600" spc="-18" dirty="0">
                <a:latin typeface="Times New Roman"/>
                <a:cs typeface="Times New Roman"/>
              </a:rPr>
              <a:t>Στο </a:t>
            </a:r>
            <a:r>
              <a:rPr sz="1600" spc="-9" dirty="0">
                <a:latin typeface="Times New Roman"/>
                <a:cs typeface="Times New Roman"/>
              </a:rPr>
              <a:t>επάγγελμα </a:t>
            </a:r>
            <a:r>
              <a:rPr sz="1600" dirty="0">
                <a:latin typeface="Times New Roman"/>
                <a:cs typeface="Times New Roman"/>
              </a:rPr>
              <a:t>π.χ. </a:t>
            </a:r>
            <a:r>
              <a:rPr sz="1600" spc="-4" dirty="0">
                <a:latin typeface="Times New Roman"/>
                <a:cs typeface="Times New Roman"/>
              </a:rPr>
              <a:t>του γιατρού, άλλος είναι παιδίατρος, άλλος χειρούργος,  άλλος παθολόγος, άλλος ακτινολόγος </a:t>
            </a:r>
            <a:r>
              <a:rPr sz="1600" dirty="0">
                <a:latin typeface="Times New Roman"/>
                <a:cs typeface="Times New Roman"/>
              </a:rPr>
              <a:t>κ.ο.κ. </a:t>
            </a:r>
            <a:r>
              <a:rPr sz="1600" spc="-4" dirty="0">
                <a:latin typeface="Times New Roman"/>
                <a:cs typeface="Times New Roman"/>
              </a:rPr>
              <a:t>Όσο </a:t>
            </a:r>
            <a:r>
              <a:rPr sz="1600" spc="-9" dirty="0">
                <a:latin typeface="Times New Roman"/>
                <a:cs typeface="Times New Roman"/>
              </a:rPr>
              <a:t>μεγαλύτερη </a:t>
            </a:r>
            <a:r>
              <a:rPr sz="1600" spc="-4" dirty="0">
                <a:latin typeface="Times New Roman"/>
                <a:cs typeface="Times New Roman"/>
              </a:rPr>
              <a:t>είναι η ειδίκευση των  </a:t>
            </a:r>
            <a:r>
              <a:rPr sz="1600" spc="-9" dirty="0">
                <a:latin typeface="Times New Roman"/>
                <a:cs typeface="Times New Roman"/>
              </a:rPr>
              <a:t>επαγγελμάτων </a:t>
            </a:r>
            <a:r>
              <a:rPr sz="1600" spc="-4" dirty="0">
                <a:latin typeface="Times New Roman"/>
                <a:cs typeface="Times New Roman"/>
              </a:rPr>
              <a:t>σε μια </a:t>
            </a:r>
            <a:r>
              <a:rPr sz="1600" spc="-9" dirty="0">
                <a:latin typeface="Times New Roman"/>
                <a:cs typeface="Times New Roman"/>
              </a:rPr>
              <a:t>χώρα, </a:t>
            </a:r>
            <a:r>
              <a:rPr sz="1600" spc="-4" dirty="0">
                <a:latin typeface="Times New Roman"/>
                <a:cs typeface="Times New Roman"/>
              </a:rPr>
              <a:t>τόσο ακμαιότερο πολιτισμό παρουσιάζει η </a:t>
            </a:r>
            <a:r>
              <a:rPr sz="1600" spc="-9" dirty="0">
                <a:latin typeface="Times New Roman"/>
                <a:cs typeface="Times New Roman"/>
              </a:rPr>
              <a:t>χώρα. </a:t>
            </a:r>
            <a:r>
              <a:rPr sz="1600" spc="-18" dirty="0">
                <a:latin typeface="Times New Roman"/>
                <a:cs typeface="Times New Roman"/>
              </a:rPr>
              <a:t>Στη </a:t>
            </a:r>
            <a:r>
              <a:rPr sz="1600" spc="-4" dirty="0">
                <a:latin typeface="Times New Roman"/>
                <a:cs typeface="Times New Roman"/>
              </a:rPr>
              <a:t>Νιγηρία </a:t>
            </a:r>
            <a:r>
              <a:rPr sz="1600" dirty="0">
                <a:latin typeface="Times New Roman"/>
                <a:cs typeface="Times New Roman"/>
              </a:rPr>
              <a:t>π.χ.  ο </a:t>
            </a:r>
            <a:r>
              <a:rPr sz="1600" spc="-4" dirty="0">
                <a:latin typeface="Times New Roman"/>
                <a:cs typeface="Times New Roman"/>
              </a:rPr>
              <a:t>ίδιος γιατρός είναι παθολόγος και οφθαλμίατρος και καρδιολόγος </a:t>
            </a:r>
            <a:r>
              <a:rPr sz="1600" dirty="0">
                <a:latin typeface="Times New Roman"/>
                <a:cs typeface="Times New Roman"/>
              </a:rPr>
              <a:t>κ.ο.κ. </a:t>
            </a:r>
            <a:r>
              <a:rPr sz="1600" spc="-4" dirty="0">
                <a:latin typeface="Times New Roman"/>
                <a:cs typeface="Times New Roman"/>
              </a:rPr>
              <a:t>ενώ στις  αναπτυγμένες </a:t>
            </a:r>
            <a:r>
              <a:rPr sz="1600" spc="-9" dirty="0">
                <a:latin typeface="Times New Roman"/>
                <a:cs typeface="Times New Roman"/>
              </a:rPr>
              <a:t>χώρες υπάρχουν </a:t>
            </a:r>
            <a:r>
              <a:rPr sz="1600" spc="-4" dirty="0">
                <a:latin typeface="Times New Roman"/>
                <a:cs typeface="Times New Roman"/>
              </a:rPr>
              <a:t>δεκάδες </a:t>
            </a:r>
            <a:r>
              <a:rPr sz="1600" spc="-9" dirty="0">
                <a:latin typeface="Times New Roman"/>
                <a:cs typeface="Times New Roman"/>
              </a:rPr>
              <a:t>ειδικότητες</a:t>
            </a:r>
            <a:r>
              <a:rPr sz="1600" spc="-53" dirty="0">
                <a:latin typeface="Times New Roman"/>
                <a:cs typeface="Times New Roman"/>
              </a:rPr>
              <a:t> </a:t>
            </a:r>
            <a:r>
              <a:rPr sz="1600" spc="-4" dirty="0">
                <a:latin typeface="Times New Roman"/>
                <a:cs typeface="Times New Roman"/>
              </a:rPr>
              <a:t>γιατρών</a:t>
            </a:r>
            <a:r>
              <a:rPr sz="1600" spc="-4" dirty="0">
                <a:latin typeface="Times New Roman"/>
                <a:cs typeface="Times New Roman"/>
              </a:rPr>
              <a:t>.</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1682</Words>
  <Application>Microsoft Office PowerPoint</Application>
  <PresentationFormat>Προβολή στην οθόνη (4:3)</PresentationFormat>
  <Paragraphs>71</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1.ΕΙΣΑΓΩΓΗ ΣΤΗΝ ΤΕΧΝΙΚΗ</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1.ΕΙΣΑΓΩΓΗ ΣΤΗΝ ΤΕΧΝΙΚΗ</dc:title>
  <dc:creator>Riggas</dc:creator>
  <cp:lastModifiedBy>Riggas</cp:lastModifiedBy>
  <cp:revision>1</cp:revision>
  <dcterms:created xsi:type="dcterms:W3CDTF">2020-11-24T14:31:35Z</dcterms:created>
  <dcterms:modified xsi:type="dcterms:W3CDTF">2020-11-24T14:36:19Z</dcterms:modified>
</cp:coreProperties>
</file>