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96" r:id="rId1"/>
  </p:sldMasterIdLst>
  <p:notesMasterIdLst>
    <p:notesMasterId r:id="rId44"/>
  </p:notesMasterIdLst>
  <p:handoutMasterIdLst>
    <p:handoutMasterId r:id="rId45"/>
  </p:handout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3" r:id="rId10"/>
    <p:sldId id="292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13" r:id="rId36"/>
    <p:sldId id="309" r:id="rId37"/>
    <p:sldId id="310" r:id="rId38"/>
    <p:sldId id="311" r:id="rId39"/>
    <p:sldId id="312" r:id="rId40"/>
    <p:sldId id="305" r:id="rId41"/>
    <p:sldId id="306" r:id="rId42"/>
    <p:sldId id="308" r:id="rId43"/>
  </p:sldIdLst>
  <p:sldSz cx="9144000" cy="6858000" type="screen4x3"/>
  <p:notesSz cx="7104063" cy="10234613"/>
  <p:custDataLst>
    <p:tags r:id="rId4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B5D6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86" d="100"/>
          <a:sy n="86" d="100"/>
        </p:scale>
        <p:origin x="-16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12/12/2020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12/12/2020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2492896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ΔΙΑΚΡΙΣΗ ΞΕΝΟΔΟΧΕΙΑΚΩΝ ΜΟΝΑΔΩΝ 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Μη κύρια ξενοδοχειακά καταλύματα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Ενοικιαζόμενα δωμάτια (υπηρεσίες περιορισμένες)‏ 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 Πανσιόν (ίσως προσφέρουν πρωινό) 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 Οργανωμένες τουριστικές κατασκηνώσεις (camping)‏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  Μετακινούμενα ξενοδοχεία (κρουαζιερόπλοια / σιδηροδρομικές κλινάμαξες / λεωφορεία)‏ 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 Ξενοδοχειακά καταλύματα σε παραδοσιακούς οικισμούς 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 Ξενώνες νεότητας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Συνοπτική παρουσίαση  ξενοδοχειακών καταλυμάτων 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Ξενοδοχεία πόλης ή </a:t>
            </a:r>
            <a:r>
              <a:rPr lang="en-US" dirty="0" smtClean="0">
                <a:solidFill>
                  <a:schemeClr val="bg1"/>
                </a:solidFill>
              </a:rPr>
              <a:t>Business Hotels</a:t>
            </a:r>
            <a:endParaRPr lang="el-GR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dirty="0">
                <a:solidFill>
                  <a:schemeClr val="bg1"/>
                </a:solidFill>
              </a:rPr>
              <a:t>Ξενοδοχεία </a:t>
            </a:r>
            <a:r>
              <a:rPr lang="el-GR" dirty="0" smtClean="0">
                <a:solidFill>
                  <a:schemeClr val="bg1"/>
                </a:solidFill>
              </a:rPr>
              <a:t>Αεροδρομίου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Suite Hotels (</a:t>
            </a:r>
            <a:r>
              <a:rPr lang="el-GR" dirty="0">
                <a:solidFill>
                  <a:schemeClr val="bg1"/>
                </a:solidFill>
              </a:rPr>
              <a:t>Ξενοδοχεία Σουιτών</a:t>
            </a:r>
            <a:r>
              <a:rPr lang="el-GR" dirty="0" smtClean="0">
                <a:solidFill>
                  <a:schemeClr val="bg1"/>
                </a:solidFill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Ξενοδοχεία διακοπών ή </a:t>
            </a:r>
            <a:r>
              <a:rPr lang="el-GR" dirty="0">
                <a:solidFill>
                  <a:schemeClr val="bg1"/>
                </a:solidFill>
              </a:rPr>
              <a:t>μεγάλης </a:t>
            </a:r>
            <a:r>
              <a:rPr lang="el-GR" dirty="0" smtClean="0">
                <a:solidFill>
                  <a:schemeClr val="bg1"/>
                </a:solidFill>
              </a:rPr>
              <a:t>διαμονής</a:t>
            </a:r>
          </a:p>
          <a:p>
            <a:pPr>
              <a:buFont typeface="Wingdings" pitchFamily="2" charset="2"/>
              <a:buChar char="Ø"/>
            </a:pPr>
            <a:r>
              <a:rPr lang="el-GR" dirty="0">
                <a:solidFill>
                  <a:schemeClr val="bg1"/>
                </a:solidFill>
              </a:rPr>
              <a:t>Ξενοδοχεία </a:t>
            </a:r>
            <a:r>
              <a:rPr lang="el-GR" dirty="0" smtClean="0">
                <a:solidFill>
                  <a:schemeClr val="bg1"/>
                </a:solidFill>
              </a:rPr>
              <a:t>Κατοικιών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Resort </a:t>
            </a:r>
            <a:r>
              <a:rPr lang="en-US" dirty="0" smtClean="0">
                <a:solidFill>
                  <a:schemeClr val="bg1"/>
                </a:solidFill>
              </a:rPr>
              <a:t>Hotels</a:t>
            </a:r>
            <a:endParaRPr lang="el-GR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Bed and </a:t>
            </a:r>
            <a:r>
              <a:rPr lang="en-US" dirty="0" smtClean="0">
                <a:solidFill>
                  <a:schemeClr val="bg1"/>
                </a:solidFill>
              </a:rPr>
              <a:t>Breakfast</a:t>
            </a:r>
            <a:endParaRPr lang="el-GR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dirty="0">
                <a:solidFill>
                  <a:schemeClr val="bg1"/>
                </a:solidFill>
              </a:rPr>
              <a:t>Καταλύματα Χρονομεριστικής </a:t>
            </a:r>
            <a:r>
              <a:rPr lang="el-GR" dirty="0" smtClean="0">
                <a:solidFill>
                  <a:schemeClr val="bg1"/>
                </a:solidFill>
              </a:rPr>
              <a:t>Μίσθωσης</a:t>
            </a:r>
          </a:p>
          <a:p>
            <a:pPr>
              <a:buFont typeface="Wingdings" pitchFamily="2" charset="2"/>
              <a:buChar char="Ø"/>
            </a:pPr>
            <a:r>
              <a:rPr lang="el-GR" dirty="0">
                <a:solidFill>
                  <a:schemeClr val="bg1"/>
                </a:solidFill>
              </a:rPr>
              <a:t>Καζίνο </a:t>
            </a:r>
            <a:r>
              <a:rPr lang="el-GR" dirty="0" smtClean="0">
                <a:solidFill>
                  <a:schemeClr val="bg1"/>
                </a:solidFill>
              </a:rPr>
              <a:t>Ξενοδοχεία</a:t>
            </a:r>
          </a:p>
          <a:p>
            <a:pPr>
              <a:buFont typeface="Wingdings" pitchFamily="2" charset="2"/>
              <a:buChar char="Ø"/>
            </a:pPr>
            <a:r>
              <a:rPr lang="el-GR" dirty="0">
                <a:solidFill>
                  <a:schemeClr val="bg1"/>
                </a:solidFill>
              </a:rPr>
              <a:t>Ξενοδοχεία </a:t>
            </a:r>
            <a:r>
              <a:rPr lang="el-GR" dirty="0" smtClean="0">
                <a:solidFill>
                  <a:schemeClr val="bg1"/>
                </a:solidFill>
              </a:rPr>
              <a:t>Συνεδριάσεων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Boutique </a:t>
            </a:r>
            <a:r>
              <a:rPr lang="en-US" dirty="0" smtClean="0">
                <a:solidFill>
                  <a:schemeClr val="bg1"/>
                </a:solidFill>
              </a:rPr>
              <a:t>Hotels</a:t>
            </a:r>
            <a:endParaRPr lang="el-GR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Theme Hotels (</a:t>
            </a:r>
            <a:r>
              <a:rPr lang="el-GR" dirty="0">
                <a:solidFill>
                  <a:schemeClr val="bg1"/>
                </a:solidFill>
              </a:rPr>
              <a:t>Θεματικά Ξενοδοχεία)</a:t>
            </a:r>
          </a:p>
        </p:txBody>
      </p:sp>
    </p:spTree>
    <p:extLst>
      <p:ext uri="{BB962C8B-B14F-4D97-AF65-F5344CB8AC3E}">
        <p14:creationId xmlns:p14="http://schemas.microsoft.com/office/powerpoint/2010/main" xmlns="" val="20905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sz="3600" dirty="0" smtClean="0"/>
              <a:t>Ξενοδοχεία </a:t>
            </a:r>
            <a:r>
              <a:rPr lang="el-GR" sz="3600" dirty="0"/>
              <a:t>πόλης ή Business Hotels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340768"/>
            <a:ext cx="3960440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400" dirty="0" smtClean="0">
                <a:solidFill>
                  <a:schemeClr val="bg1"/>
                </a:solidFill>
              </a:rPr>
              <a:t>Αποτελούν την </a:t>
            </a:r>
            <a:r>
              <a:rPr lang="el-GR" sz="2400" dirty="0">
                <a:solidFill>
                  <a:schemeClr val="bg1"/>
                </a:solidFill>
              </a:rPr>
              <a:t>μεγαλύτερη </a:t>
            </a:r>
            <a:r>
              <a:rPr lang="el-GR" sz="2400" dirty="0" smtClean="0">
                <a:solidFill>
                  <a:schemeClr val="bg1"/>
                </a:solidFill>
              </a:rPr>
              <a:t>κατηγορία </a:t>
            </a:r>
            <a:r>
              <a:rPr lang="el-GR" sz="2400" dirty="0">
                <a:solidFill>
                  <a:schemeClr val="bg1"/>
                </a:solidFill>
              </a:rPr>
              <a:t>ξενοδοχείων. </a:t>
            </a:r>
            <a:endParaRPr lang="el-GR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sz="2400" dirty="0" smtClean="0">
                <a:solidFill>
                  <a:schemeClr val="bg1"/>
                </a:solidFill>
              </a:rPr>
              <a:t>Πρόκειται </a:t>
            </a:r>
            <a:r>
              <a:rPr lang="el-GR" sz="2400" dirty="0">
                <a:solidFill>
                  <a:schemeClr val="bg1"/>
                </a:solidFill>
              </a:rPr>
              <a:t>για ξενοδοχεία τα οποία απευθύνονται κυρίως σε άτομα τα οποία ταξιδεύουν για επαγγελματικούς σκοπούς και βρίσκονται κυρίως σε αστικά κέντρα και σε περιοχές με επιχειρήσεις</a:t>
            </a:r>
            <a:r>
              <a:rPr lang="el-GR" sz="2400" dirty="0" smtClean="0">
                <a:solidFill>
                  <a:schemeClr val="bg1"/>
                </a:solidFill>
              </a:rPr>
              <a:t>. </a:t>
            </a:r>
          </a:p>
          <a:p>
            <a:pPr marL="0" indent="0">
              <a:buNone/>
            </a:pPr>
            <a:endParaRPr lang="el-GR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sz="2400" dirty="0" smtClean="0">
                <a:solidFill>
                  <a:schemeClr val="bg1"/>
                </a:solidFill>
              </a:rPr>
              <a:t>Επίσης </a:t>
            </a:r>
            <a:r>
              <a:rPr lang="el-GR" sz="2400" dirty="0">
                <a:solidFill>
                  <a:schemeClr val="bg1"/>
                </a:solidFill>
              </a:rPr>
              <a:t>τα ξενοδοχεία αυτά επιλέγονται και ως κατάλυμα από ομάδες ταξιδιωτών </a:t>
            </a:r>
            <a:r>
              <a:rPr lang="el-GR" sz="2400" dirty="0" smtClean="0">
                <a:solidFill>
                  <a:schemeClr val="bg1"/>
                </a:solidFill>
              </a:rPr>
              <a:t>ή μεμονωμένους τουρίστες που ενδιαφέρονται για επίσκεψη στην πόλη και τα αξιοθέατα της.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6" name="Picture 2" descr="http://magnificentsight.gr/wp-content/uploads/2013/09/9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148064" y="1412776"/>
            <a:ext cx="3264363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982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sz="3600" dirty="0" smtClean="0"/>
              <a:t>Ξενοδοχεία </a:t>
            </a:r>
            <a:r>
              <a:rPr lang="el-GR" sz="3600" dirty="0"/>
              <a:t>Αεροδρομίου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412776"/>
            <a:ext cx="4032448" cy="482453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l-GR" dirty="0">
                <a:solidFill>
                  <a:schemeClr val="bg1"/>
                </a:solidFill>
              </a:rPr>
              <a:t>Α</a:t>
            </a:r>
            <a:r>
              <a:rPr lang="el-GR" dirty="0" smtClean="0">
                <a:solidFill>
                  <a:schemeClr val="bg1"/>
                </a:solidFill>
              </a:rPr>
              <a:t>πευθύνονται </a:t>
            </a:r>
            <a:r>
              <a:rPr lang="el-GR" dirty="0">
                <a:solidFill>
                  <a:schemeClr val="bg1"/>
                </a:solidFill>
              </a:rPr>
              <a:t>κυρίως </a:t>
            </a:r>
            <a:r>
              <a:rPr lang="el-GR" dirty="0" smtClean="0">
                <a:solidFill>
                  <a:schemeClr val="bg1"/>
                </a:solidFill>
              </a:rPr>
              <a:t>σε</a:t>
            </a:r>
          </a:p>
          <a:p>
            <a:pPr>
              <a:buNone/>
            </a:pPr>
            <a:r>
              <a:rPr lang="el-GR" dirty="0" smtClean="0">
                <a:solidFill>
                  <a:schemeClr val="bg1"/>
                </a:solidFill>
              </a:rPr>
              <a:t>πελάτες </a:t>
            </a:r>
            <a:r>
              <a:rPr lang="el-GR" dirty="0">
                <a:solidFill>
                  <a:schemeClr val="bg1"/>
                </a:solidFill>
              </a:rPr>
              <a:t>που ταξιδεύουν για </a:t>
            </a:r>
            <a:endParaRPr lang="el-G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chemeClr val="bg1"/>
                </a:solidFill>
              </a:rPr>
              <a:t>επαγγελματικούς </a:t>
            </a:r>
            <a:r>
              <a:rPr lang="el-GR" dirty="0">
                <a:solidFill>
                  <a:schemeClr val="bg1"/>
                </a:solidFill>
              </a:rPr>
              <a:t>σκοπούς , </a:t>
            </a:r>
            <a:endParaRPr lang="el-G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chemeClr val="bg1"/>
                </a:solidFill>
              </a:rPr>
              <a:t>επιβάτες </a:t>
            </a:r>
            <a:r>
              <a:rPr lang="el-GR" dirty="0">
                <a:solidFill>
                  <a:schemeClr val="bg1"/>
                </a:solidFill>
              </a:rPr>
              <a:t>οι πτήσεις των </a:t>
            </a:r>
            <a:endParaRPr lang="el-G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chemeClr val="bg1"/>
                </a:solidFill>
              </a:rPr>
              <a:t>οποίων </a:t>
            </a:r>
            <a:r>
              <a:rPr lang="el-GR" dirty="0">
                <a:solidFill>
                  <a:schemeClr val="bg1"/>
                </a:solidFill>
              </a:rPr>
              <a:t>ήταν πολύ μεγάλης </a:t>
            </a:r>
            <a:endParaRPr lang="el-G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chemeClr val="bg1"/>
                </a:solidFill>
              </a:rPr>
              <a:t>διάρκειας </a:t>
            </a:r>
            <a:r>
              <a:rPr lang="el-GR" dirty="0">
                <a:solidFill>
                  <a:schemeClr val="bg1"/>
                </a:solidFill>
              </a:rPr>
              <a:t>ή ακυρώθηκαν, </a:t>
            </a:r>
            <a:endParaRPr lang="el-G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chemeClr val="bg1"/>
                </a:solidFill>
              </a:rPr>
              <a:t>πληρώματα </a:t>
            </a:r>
            <a:r>
              <a:rPr lang="el-GR" dirty="0">
                <a:solidFill>
                  <a:schemeClr val="bg1"/>
                </a:solidFill>
              </a:rPr>
              <a:t>αεροπλάνων </a:t>
            </a:r>
            <a:endParaRPr lang="el-G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chemeClr val="bg1"/>
                </a:solidFill>
              </a:rPr>
              <a:t>που </a:t>
            </a:r>
            <a:r>
              <a:rPr lang="el-GR" dirty="0">
                <a:solidFill>
                  <a:schemeClr val="bg1"/>
                </a:solidFill>
              </a:rPr>
              <a:t>διανυκτερεύουν για να </a:t>
            </a:r>
            <a:endParaRPr lang="el-G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chemeClr val="bg1"/>
                </a:solidFill>
              </a:rPr>
              <a:t>αναχωρήσουν </a:t>
            </a:r>
            <a:r>
              <a:rPr lang="el-GR" dirty="0">
                <a:solidFill>
                  <a:schemeClr val="bg1"/>
                </a:solidFill>
              </a:rPr>
              <a:t>την επόμενη </a:t>
            </a:r>
            <a:endParaRPr lang="el-G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chemeClr val="bg1"/>
                </a:solidFill>
              </a:rPr>
              <a:t>μέρα </a:t>
            </a:r>
            <a:r>
              <a:rPr lang="el-GR" dirty="0">
                <a:solidFill>
                  <a:schemeClr val="bg1"/>
                </a:solidFill>
              </a:rPr>
              <a:t>κ.ά.</a:t>
            </a:r>
          </a:p>
        </p:txBody>
      </p:sp>
      <p:pic>
        <p:nvPicPr>
          <p:cNvPr id="1027" name="Picture 3" descr="C:\Users\User\Desktop\eikones\369294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45114"/>
            <a:ext cx="3435661" cy="188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eikones\369295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8885" y="1526096"/>
            <a:ext cx="3420000" cy="187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226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Ξενοδοχεία Σουιτών (</a:t>
            </a:r>
            <a:r>
              <a:rPr lang="en-US" sz="3200" dirty="0" smtClean="0"/>
              <a:t>Suite Hotels</a:t>
            </a:r>
            <a:r>
              <a:rPr lang="el-GR" sz="3200" dirty="0" smtClean="0"/>
              <a:t>)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124744"/>
            <a:ext cx="4464496" cy="5400600"/>
          </a:xfrm>
        </p:spPr>
        <p:txBody>
          <a:bodyPr>
            <a:normAutofit fontScale="77500" lnSpcReduction="20000"/>
          </a:bodyPr>
          <a:lstStyle/>
          <a:p>
            <a:endParaRPr lang="el-GR" dirty="0" smtClean="0"/>
          </a:p>
          <a:p>
            <a:pPr algn="just">
              <a:buNone/>
            </a:pPr>
            <a:r>
              <a:rPr lang="el-GR" dirty="0" smtClean="0">
                <a:solidFill>
                  <a:schemeClr val="bg1"/>
                </a:solidFill>
              </a:rPr>
              <a:t>Ξενοδοχεία τα οποία πέρα </a:t>
            </a:r>
            <a:r>
              <a:rPr lang="el-GR" dirty="0">
                <a:solidFill>
                  <a:schemeClr val="bg1"/>
                </a:solidFill>
              </a:rPr>
              <a:t>από </a:t>
            </a:r>
            <a:endParaRPr lang="el-GR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l-GR" dirty="0" smtClean="0">
                <a:solidFill>
                  <a:schemeClr val="bg1"/>
                </a:solidFill>
              </a:rPr>
              <a:t>τους </a:t>
            </a:r>
            <a:r>
              <a:rPr lang="el-GR" dirty="0">
                <a:solidFill>
                  <a:schemeClr val="bg1"/>
                </a:solidFill>
              </a:rPr>
              <a:t>καθορισμένους χώρους που </a:t>
            </a:r>
            <a:endParaRPr lang="el-GR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l-GR" dirty="0" smtClean="0">
                <a:solidFill>
                  <a:schemeClr val="bg1"/>
                </a:solidFill>
              </a:rPr>
              <a:t>περιλαμβάνει </a:t>
            </a:r>
            <a:r>
              <a:rPr lang="el-GR" dirty="0">
                <a:solidFill>
                  <a:schemeClr val="bg1"/>
                </a:solidFill>
              </a:rPr>
              <a:t>ένα τυπικό δωμάτιο </a:t>
            </a:r>
            <a:endParaRPr lang="el-GR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l-GR" dirty="0" smtClean="0">
                <a:solidFill>
                  <a:schemeClr val="bg1"/>
                </a:solidFill>
              </a:rPr>
              <a:t>ξενοδοχείου (έναν </a:t>
            </a:r>
            <a:r>
              <a:rPr lang="el-GR" dirty="0">
                <a:solidFill>
                  <a:schemeClr val="bg1"/>
                </a:solidFill>
              </a:rPr>
              <a:t>κυρίως χώρο </a:t>
            </a:r>
            <a:endParaRPr lang="el-GR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l-GR" dirty="0" smtClean="0">
                <a:solidFill>
                  <a:schemeClr val="bg1"/>
                </a:solidFill>
              </a:rPr>
              <a:t>με </a:t>
            </a:r>
            <a:r>
              <a:rPr lang="el-GR" dirty="0">
                <a:solidFill>
                  <a:schemeClr val="bg1"/>
                </a:solidFill>
              </a:rPr>
              <a:t>κρεβάτι και ένα μπάνιο) </a:t>
            </a:r>
            <a:endParaRPr lang="el-GR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l-GR" dirty="0" smtClean="0">
                <a:solidFill>
                  <a:schemeClr val="bg1"/>
                </a:solidFill>
              </a:rPr>
              <a:t>διαθέτουν </a:t>
            </a:r>
            <a:r>
              <a:rPr lang="el-GR" dirty="0">
                <a:solidFill>
                  <a:schemeClr val="bg1"/>
                </a:solidFill>
              </a:rPr>
              <a:t>και ανεξάρτητους </a:t>
            </a:r>
            <a:endParaRPr lang="el-GR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l-GR" dirty="0" smtClean="0">
                <a:solidFill>
                  <a:schemeClr val="bg1"/>
                </a:solidFill>
              </a:rPr>
              <a:t>χώρους </a:t>
            </a:r>
            <a:r>
              <a:rPr lang="el-GR" dirty="0">
                <a:solidFill>
                  <a:schemeClr val="bg1"/>
                </a:solidFill>
              </a:rPr>
              <a:t>γραφείου και </a:t>
            </a:r>
            <a:r>
              <a:rPr lang="el-GR" dirty="0" smtClean="0">
                <a:solidFill>
                  <a:schemeClr val="bg1"/>
                </a:solidFill>
              </a:rPr>
              <a:t>καθιστικού.</a:t>
            </a:r>
          </a:p>
          <a:p>
            <a:pPr>
              <a:buNone/>
            </a:pPr>
            <a:endParaRPr lang="el-GR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l-GR" dirty="0" smtClean="0">
                <a:solidFill>
                  <a:schemeClr val="bg1"/>
                </a:solidFill>
              </a:rPr>
              <a:t>Το </a:t>
            </a:r>
            <a:r>
              <a:rPr lang="el-GR" dirty="0">
                <a:solidFill>
                  <a:schemeClr val="bg1"/>
                </a:solidFill>
              </a:rPr>
              <a:t>πλεονέκτημα των </a:t>
            </a:r>
            <a:r>
              <a:rPr lang="el-GR" dirty="0" smtClean="0">
                <a:solidFill>
                  <a:schemeClr val="bg1"/>
                </a:solidFill>
              </a:rPr>
              <a:t>δωματίων</a:t>
            </a:r>
          </a:p>
          <a:p>
            <a:pPr algn="just">
              <a:buNone/>
            </a:pPr>
            <a:r>
              <a:rPr lang="el-GR" dirty="0" smtClean="0">
                <a:solidFill>
                  <a:schemeClr val="bg1"/>
                </a:solidFill>
              </a:rPr>
              <a:t>αυτών </a:t>
            </a:r>
            <a:r>
              <a:rPr lang="el-GR" dirty="0">
                <a:solidFill>
                  <a:schemeClr val="bg1"/>
                </a:solidFill>
              </a:rPr>
              <a:t>τα κάνουν ιδιαίτερα </a:t>
            </a:r>
            <a:endParaRPr lang="el-GR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l-GR" dirty="0" smtClean="0">
                <a:solidFill>
                  <a:schemeClr val="bg1"/>
                </a:solidFill>
              </a:rPr>
              <a:t>δημοφιλή </a:t>
            </a:r>
            <a:r>
              <a:rPr lang="el-GR" dirty="0">
                <a:solidFill>
                  <a:schemeClr val="bg1"/>
                </a:solidFill>
              </a:rPr>
              <a:t>σε επαγγελματίες που </a:t>
            </a:r>
            <a:endParaRPr lang="el-GR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l-GR" dirty="0" smtClean="0">
                <a:solidFill>
                  <a:schemeClr val="bg1"/>
                </a:solidFill>
              </a:rPr>
              <a:t>μπορούν </a:t>
            </a:r>
            <a:r>
              <a:rPr lang="el-GR" dirty="0">
                <a:solidFill>
                  <a:schemeClr val="bg1"/>
                </a:solidFill>
              </a:rPr>
              <a:t>να εργαστούν </a:t>
            </a:r>
            <a:endParaRPr lang="el-GR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l-GR" dirty="0" smtClean="0">
                <a:solidFill>
                  <a:schemeClr val="bg1"/>
                </a:solidFill>
              </a:rPr>
              <a:t>παράλληλα </a:t>
            </a:r>
            <a:r>
              <a:rPr lang="el-GR" dirty="0">
                <a:solidFill>
                  <a:schemeClr val="bg1"/>
                </a:solidFill>
              </a:rPr>
              <a:t>με την διαμονή τους </a:t>
            </a:r>
            <a:endParaRPr lang="el-GR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l-GR" dirty="0" smtClean="0">
                <a:solidFill>
                  <a:schemeClr val="bg1"/>
                </a:solidFill>
              </a:rPr>
              <a:t>σε </a:t>
            </a:r>
            <a:r>
              <a:rPr lang="el-GR" dirty="0">
                <a:solidFill>
                  <a:schemeClr val="bg1"/>
                </a:solidFill>
              </a:rPr>
              <a:t>αυτά</a:t>
            </a:r>
            <a:r>
              <a:rPr lang="el-GR" dirty="0"/>
              <a:t>.</a:t>
            </a:r>
          </a:p>
        </p:txBody>
      </p:sp>
      <p:pic>
        <p:nvPicPr>
          <p:cNvPr id="2050" name="Picture 2" descr="C:\Users\User\Desktop\2ΤΟΥΡΙΣΜΟΣ -ΣΥΝΕΔΡΙΑ\Συνέδριο Τουρισμός_Παρουσίαση\all inclusive-Εικόνες\grecotel\grecotel-astir alexandroupol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5064"/>
            <a:ext cx="4174498" cy="230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eikones\421256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3747" y="1421517"/>
            <a:ext cx="4176000" cy="228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946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Ξενοδοχεία </a:t>
            </a:r>
            <a:r>
              <a:rPr lang="el-GR" sz="3200" dirty="0" smtClean="0"/>
              <a:t>διακοπών ή μεγάλης </a:t>
            </a:r>
            <a:r>
              <a:rPr lang="el-GR" sz="3200" dirty="0"/>
              <a:t>διαμονής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556792"/>
            <a:ext cx="4248472" cy="4680520"/>
          </a:xfrm>
        </p:spPr>
        <p:txBody>
          <a:bodyPr>
            <a:normAutofit/>
          </a:bodyPr>
          <a:lstStyle/>
          <a:p>
            <a:endParaRPr lang="el-GR" sz="2000" dirty="0" smtClean="0"/>
          </a:p>
          <a:p>
            <a:pPr algn="just"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Πρόκειται για μεγάλες ξενοδοχειακές</a:t>
            </a:r>
          </a:p>
          <a:p>
            <a:pPr algn="just"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εγκαταστάσεις για διαμονή </a:t>
            </a:r>
            <a:r>
              <a:rPr lang="el-GR" sz="2000" dirty="0">
                <a:solidFill>
                  <a:schemeClr val="bg1"/>
                </a:solidFill>
              </a:rPr>
              <a:t>μεγάλης </a:t>
            </a:r>
            <a:endParaRPr lang="el-GR" sz="20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διάρκειας και προσφέρουν επιπλέον </a:t>
            </a:r>
          </a:p>
          <a:p>
            <a:pPr algn="just"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ανέσεις, όπως ευρύχωρα δωμάτια</a:t>
            </a:r>
            <a:r>
              <a:rPr lang="el-GR" sz="2000" dirty="0">
                <a:solidFill>
                  <a:schemeClr val="bg1"/>
                </a:solidFill>
              </a:rPr>
              <a:t>, </a:t>
            </a:r>
            <a:endParaRPr lang="el-GR" sz="20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χώρους υγιεινής και ένδυσης άρτια </a:t>
            </a:r>
          </a:p>
          <a:p>
            <a:pPr algn="just"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εξοπλισμένους και μεγάλους </a:t>
            </a:r>
          </a:p>
          <a:p>
            <a:pPr algn="just"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αποθηκευτικούς χώρους. </a:t>
            </a:r>
            <a:endParaRPr lang="el-GR" sz="2000" dirty="0">
              <a:solidFill>
                <a:schemeClr val="bg1"/>
              </a:solidFill>
            </a:endParaRPr>
          </a:p>
        </p:txBody>
      </p:sp>
      <p:pic>
        <p:nvPicPr>
          <p:cNvPr id="4099" name="Picture 3" descr="C:\Users\User\Desktop\2ΤΟΥΡΙΣΜΟΣ -ΣΥΝΕΔΡΙΑ\Συνέδριο Τουρισμός_Παρουσίαση\lazareto\28 LAZARETO KATHISTIK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3744416" cy="240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2ΤΟΥΡΙΣΜΟΣ -ΣΥΝΕΔΡΙΑ\Συνέδριο Τουρισμός_Παρουσίαση\lazareto\19 LAZARE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672408" cy="240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97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dirty="0"/>
              <a:t>Ξενοδοχεία Κατοικιών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4114800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000" dirty="0">
                <a:solidFill>
                  <a:schemeClr val="bg1"/>
                </a:solidFill>
              </a:rPr>
              <a:t>Τα καταλύματα αυτά </a:t>
            </a:r>
            <a:r>
              <a:rPr lang="el-GR" sz="2000" dirty="0" smtClean="0">
                <a:solidFill>
                  <a:schemeClr val="bg1"/>
                </a:solidFill>
              </a:rPr>
              <a:t>αποτελούνται</a:t>
            </a:r>
          </a:p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από </a:t>
            </a:r>
            <a:r>
              <a:rPr lang="el-GR" sz="2000" dirty="0">
                <a:solidFill>
                  <a:schemeClr val="bg1"/>
                </a:solidFill>
              </a:rPr>
              <a:t>ανεξάρτητες κατοικίες </a:t>
            </a:r>
            <a:r>
              <a:rPr lang="el-GR" sz="2000" dirty="0" smtClean="0">
                <a:solidFill>
                  <a:schemeClr val="bg1"/>
                </a:solidFill>
              </a:rPr>
              <a:t>και </a:t>
            </a:r>
          </a:p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απευθύνονται </a:t>
            </a:r>
            <a:r>
              <a:rPr lang="el-GR" sz="2000" dirty="0">
                <a:solidFill>
                  <a:schemeClr val="bg1"/>
                </a:solidFill>
              </a:rPr>
              <a:t>σε επισκέπτες που </a:t>
            </a:r>
            <a:endParaRPr lang="el-GR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σκοπεύουν </a:t>
            </a:r>
            <a:r>
              <a:rPr lang="el-GR" sz="2000" dirty="0">
                <a:solidFill>
                  <a:schemeClr val="bg1"/>
                </a:solidFill>
              </a:rPr>
              <a:t>να μείνουν εκεί είτε </a:t>
            </a:r>
            <a:endParaRPr lang="el-GR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μακροχρόνια </a:t>
            </a:r>
            <a:r>
              <a:rPr lang="el-GR" sz="2000" dirty="0">
                <a:solidFill>
                  <a:schemeClr val="bg1"/>
                </a:solidFill>
              </a:rPr>
              <a:t>είτε </a:t>
            </a:r>
            <a:r>
              <a:rPr lang="el-GR" sz="2000" dirty="0" smtClean="0">
                <a:solidFill>
                  <a:schemeClr val="bg1"/>
                </a:solidFill>
              </a:rPr>
              <a:t>μόνιμα.</a:t>
            </a:r>
            <a:endParaRPr lang="el-GR" sz="2000" dirty="0">
              <a:solidFill>
                <a:schemeClr val="bg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pic>
        <p:nvPicPr>
          <p:cNvPr id="3076" name="Picture 4" descr="C:\Users\User\Desktop\eikones\159361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1702" y="1340768"/>
            <a:ext cx="4282056" cy="234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eikones\159362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20273"/>
            <a:ext cx="4261758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094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Resort Hotels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68760"/>
            <a:ext cx="4114800" cy="496855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l-GR" sz="2000" dirty="0">
                <a:solidFill>
                  <a:schemeClr val="bg1"/>
                </a:solidFill>
              </a:rPr>
              <a:t>Τα Resort </a:t>
            </a:r>
            <a:r>
              <a:rPr lang="el-GR" sz="2000" dirty="0" err="1">
                <a:solidFill>
                  <a:schemeClr val="bg1"/>
                </a:solidFill>
              </a:rPr>
              <a:t>Hotels</a:t>
            </a:r>
            <a:r>
              <a:rPr lang="el-GR" sz="2000" dirty="0">
                <a:solidFill>
                  <a:schemeClr val="bg1"/>
                </a:solidFill>
              </a:rPr>
              <a:t> </a:t>
            </a:r>
            <a:r>
              <a:rPr lang="el-GR" sz="2000" dirty="0" smtClean="0">
                <a:solidFill>
                  <a:schemeClr val="bg1"/>
                </a:solidFill>
              </a:rPr>
              <a:t>βρίσκονται</a:t>
            </a:r>
          </a:p>
          <a:p>
            <a:pPr algn="just"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συνήθως </a:t>
            </a:r>
            <a:r>
              <a:rPr lang="el-GR" sz="2000" dirty="0">
                <a:solidFill>
                  <a:schemeClr val="bg1"/>
                </a:solidFill>
              </a:rPr>
              <a:t>σε </a:t>
            </a:r>
            <a:r>
              <a:rPr lang="el-GR" sz="2000" dirty="0" smtClean="0">
                <a:solidFill>
                  <a:schemeClr val="bg1"/>
                </a:solidFill>
              </a:rPr>
              <a:t>τοποθεσίες </a:t>
            </a:r>
            <a:r>
              <a:rPr lang="el-GR" sz="2000" dirty="0">
                <a:solidFill>
                  <a:schemeClr val="bg1"/>
                </a:solidFill>
              </a:rPr>
              <a:t>μακριά από </a:t>
            </a:r>
            <a:endParaRPr lang="el-GR" sz="20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την </a:t>
            </a:r>
            <a:r>
              <a:rPr lang="el-GR" sz="2000" dirty="0">
                <a:solidFill>
                  <a:schemeClr val="bg1"/>
                </a:solidFill>
              </a:rPr>
              <a:t>πόλη. Εντός αυτών υπάρχουν </a:t>
            </a:r>
            <a:endParaRPr lang="el-GR" sz="20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εγκαταστάσεις τένις, γκολφ, </a:t>
            </a:r>
            <a:r>
              <a:rPr lang="el-GR" sz="2000" dirty="0">
                <a:solidFill>
                  <a:schemeClr val="bg1"/>
                </a:solidFill>
              </a:rPr>
              <a:t>πισίνες </a:t>
            </a:r>
            <a:endParaRPr lang="el-GR" sz="20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και</a:t>
            </a:r>
            <a:r>
              <a:rPr lang="en-US" sz="2000" dirty="0" smtClean="0">
                <a:solidFill>
                  <a:schemeClr val="bg1"/>
                </a:solidFill>
              </a:rPr>
              <a:t> spa</a:t>
            </a:r>
            <a:r>
              <a:rPr lang="el-GR" sz="2000" dirty="0" smtClean="0">
                <a:solidFill>
                  <a:schemeClr val="bg1"/>
                </a:solidFill>
              </a:rPr>
              <a:t>, </a:t>
            </a:r>
            <a:r>
              <a:rPr lang="el-GR" sz="2000" dirty="0">
                <a:solidFill>
                  <a:schemeClr val="bg1"/>
                </a:solidFill>
              </a:rPr>
              <a:t>παρέχονται υπηρεσίες όπως </a:t>
            </a:r>
            <a:endParaRPr lang="el-GR" sz="20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ιστιοπλοΐα</a:t>
            </a:r>
            <a:r>
              <a:rPr lang="el-GR" sz="2000" dirty="0">
                <a:solidFill>
                  <a:schemeClr val="bg1"/>
                </a:solidFill>
              </a:rPr>
              <a:t>, θαλάσσιο σκι κ.ά. </a:t>
            </a:r>
            <a:r>
              <a:rPr lang="el-GR" sz="2000" dirty="0" smtClean="0">
                <a:solidFill>
                  <a:schemeClr val="bg1"/>
                </a:solidFill>
              </a:rPr>
              <a:t>Τα </a:t>
            </a:r>
          </a:p>
          <a:p>
            <a:pPr algn="just"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θέρετρα </a:t>
            </a:r>
            <a:r>
              <a:rPr lang="el-GR" sz="2000" dirty="0">
                <a:solidFill>
                  <a:schemeClr val="bg1"/>
                </a:solidFill>
              </a:rPr>
              <a:t>αυτά χαρακτηρίζονται </a:t>
            </a:r>
            <a:endParaRPr lang="el-GR" sz="20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γενικότερα </a:t>
            </a:r>
            <a:r>
              <a:rPr lang="el-GR" sz="2000" dirty="0">
                <a:solidFill>
                  <a:schemeClr val="bg1"/>
                </a:solidFill>
              </a:rPr>
              <a:t>από μεγάλη ποικιλία </a:t>
            </a:r>
            <a:endParaRPr lang="el-GR" sz="20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παροχών </a:t>
            </a:r>
            <a:r>
              <a:rPr lang="el-GR" sz="2000" dirty="0">
                <a:solidFill>
                  <a:schemeClr val="bg1"/>
                </a:solidFill>
              </a:rPr>
              <a:t>και ανέσεων δεδομένου ότι </a:t>
            </a:r>
            <a:endParaRPr lang="el-GR" sz="20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οι </a:t>
            </a:r>
            <a:r>
              <a:rPr lang="el-GR" sz="2000" dirty="0">
                <a:solidFill>
                  <a:schemeClr val="bg1"/>
                </a:solidFill>
              </a:rPr>
              <a:t>επισκέπτες –αφού βρίσκονται </a:t>
            </a:r>
            <a:endParaRPr lang="el-GR" sz="20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μακριά </a:t>
            </a:r>
            <a:r>
              <a:rPr lang="el-GR" sz="2000" dirty="0">
                <a:solidFill>
                  <a:schemeClr val="bg1"/>
                </a:solidFill>
              </a:rPr>
              <a:t>από την πόλη- πρέπει να </a:t>
            </a:r>
            <a:endParaRPr lang="el-GR" sz="20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Ικανοποιήσουν </a:t>
            </a:r>
            <a:r>
              <a:rPr lang="el-GR" sz="2000" dirty="0">
                <a:solidFill>
                  <a:schemeClr val="bg1"/>
                </a:solidFill>
              </a:rPr>
              <a:t>οποιαδήποτε ανάγκη </a:t>
            </a:r>
            <a:endParaRPr lang="el-GR" sz="20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τους </a:t>
            </a:r>
            <a:r>
              <a:rPr lang="el-GR" sz="2000" dirty="0">
                <a:solidFill>
                  <a:schemeClr val="bg1"/>
                </a:solidFill>
              </a:rPr>
              <a:t>εντός των εγκαταστάσεων </a:t>
            </a:r>
            <a:endParaRPr lang="el-GR" sz="20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αυτών</a:t>
            </a:r>
            <a:r>
              <a:rPr lang="el-GR" sz="20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Picture 2" descr="C:\Users\User\Desktop\Συνέδριο Τουρισμός_Παρουσίαση\all inclusive-Εικόνες\grecotel\grekotel k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7" y="3789040"/>
            <a:ext cx="3538499" cy="235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68573"/>
            <a:ext cx="3538499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828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Bed and Breakfast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24744"/>
            <a:ext cx="4114800" cy="496855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l-GR" sz="2000" dirty="0">
                <a:solidFill>
                  <a:schemeClr val="bg1"/>
                </a:solidFill>
              </a:rPr>
              <a:t>Το Bed and Breakfast ( Β &amp; Β) </a:t>
            </a:r>
            <a:endParaRPr lang="el-GR" sz="20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(</a:t>
            </a:r>
            <a:r>
              <a:rPr lang="el-GR" sz="2000" dirty="0">
                <a:solidFill>
                  <a:schemeClr val="bg1"/>
                </a:solidFill>
              </a:rPr>
              <a:t>κρεβάτι και πρωινό ) αποτελεί μία </a:t>
            </a:r>
            <a:endParaRPr lang="el-GR" sz="20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μορφή </a:t>
            </a:r>
            <a:r>
              <a:rPr lang="el-GR" sz="2000" dirty="0">
                <a:solidFill>
                  <a:schemeClr val="bg1"/>
                </a:solidFill>
              </a:rPr>
              <a:t>ξενοδοχείου που γίνεται όλο </a:t>
            </a:r>
            <a:endParaRPr lang="el-GR" sz="20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και </a:t>
            </a:r>
            <a:r>
              <a:rPr lang="el-GR" sz="2000" dirty="0">
                <a:solidFill>
                  <a:schemeClr val="bg1"/>
                </a:solidFill>
              </a:rPr>
              <a:t>πιο δημοφιλής λόγου του ότι </a:t>
            </a:r>
            <a:endParaRPr lang="el-GR" sz="20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στην </a:t>
            </a:r>
            <a:r>
              <a:rPr lang="el-GR" sz="2000" dirty="0">
                <a:solidFill>
                  <a:schemeClr val="bg1"/>
                </a:solidFill>
              </a:rPr>
              <a:t>πλειονότητα των επιλογών το </a:t>
            </a:r>
            <a:endParaRPr lang="el-GR" sz="20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κόστος </a:t>
            </a:r>
            <a:r>
              <a:rPr lang="el-GR" sz="2000" dirty="0">
                <a:solidFill>
                  <a:schemeClr val="bg1"/>
                </a:solidFill>
              </a:rPr>
              <a:t>διαμονής είναι πολύ χαμηλό. </a:t>
            </a:r>
            <a:endParaRPr lang="el-GR" sz="20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Πρόκειται </a:t>
            </a:r>
            <a:r>
              <a:rPr lang="el-GR" sz="2000" dirty="0">
                <a:solidFill>
                  <a:schemeClr val="bg1"/>
                </a:solidFill>
              </a:rPr>
              <a:t>για σπίτια τα δωμάτια των </a:t>
            </a:r>
            <a:endParaRPr lang="el-GR" sz="20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οποίων </a:t>
            </a:r>
            <a:r>
              <a:rPr lang="el-GR" sz="2000" dirty="0">
                <a:solidFill>
                  <a:schemeClr val="bg1"/>
                </a:solidFill>
              </a:rPr>
              <a:t>μετατρέπονται σε </a:t>
            </a:r>
            <a:endParaRPr lang="el-GR" sz="20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αυτόνομους </a:t>
            </a:r>
            <a:r>
              <a:rPr lang="el-GR" sz="2000" dirty="0">
                <a:solidFill>
                  <a:schemeClr val="bg1"/>
                </a:solidFill>
              </a:rPr>
              <a:t>ξενώνες ( με κοινό ή </a:t>
            </a:r>
            <a:endParaRPr lang="el-GR" sz="20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προσωπικό </a:t>
            </a:r>
            <a:r>
              <a:rPr lang="el-GR" sz="2000" dirty="0">
                <a:solidFill>
                  <a:schemeClr val="bg1"/>
                </a:solidFill>
              </a:rPr>
              <a:t>μπάνιο) ή για μικρές </a:t>
            </a:r>
            <a:endParaRPr lang="el-GR" sz="20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αυτόνομες </a:t>
            </a:r>
            <a:r>
              <a:rPr lang="el-GR" sz="2000" dirty="0">
                <a:solidFill>
                  <a:schemeClr val="bg1"/>
                </a:solidFill>
              </a:rPr>
              <a:t>κατοικίες. Οι παροχές </a:t>
            </a:r>
            <a:endParaRPr lang="el-GR" sz="20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που </a:t>
            </a:r>
            <a:r>
              <a:rPr lang="el-GR" sz="2000" dirty="0">
                <a:solidFill>
                  <a:schemeClr val="bg1"/>
                </a:solidFill>
              </a:rPr>
              <a:t>προσφέρονται σε κάθε </a:t>
            </a:r>
            <a:endParaRPr lang="el-GR" sz="20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περίπτωση </a:t>
            </a:r>
            <a:r>
              <a:rPr lang="el-GR" sz="2000" dirty="0">
                <a:solidFill>
                  <a:schemeClr val="bg1"/>
                </a:solidFill>
              </a:rPr>
              <a:t>ποικίλουν και εξαρτώνται </a:t>
            </a:r>
            <a:endParaRPr lang="el-GR" sz="20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από </a:t>
            </a:r>
            <a:r>
              <a:rPr lang="el-GR" sz="2000" dirty="0">
                <a:solidFill>
                  <a:schemeClr val="bg1"/>
                </a:solidFill>
              </a:rPr>
              <a:t>τον ιδιοκτήτη.</a:t>
            </a:r>
          </a:p>
        </p:txBody>
      </p:sp>
      <p:pic>
        <p:nvPicPr>
          <p:cNvPr id="4098" name="Picture 2" descr="C:\Users\User\Desktop\eikones\191827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1857"/>
            <a:ext cx="4140000" cy="226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eikones\387215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040"/>
            <a:ext cx="4140000" cy="226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445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Καταλύματα Χρονομεριστικής Μίσθωσης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68760"/>
            <a:ext cx="4114800" cy="4968552"/>
          </a:xfrm>
        </p:spPr>
        <p:txBody>
          <a:bodyPr>
            <a:normAutofit/>
          </a:bodyPr>
          <a:lstStyle/>
          <a:p>
            <a:endParaRPr lang="el-GR" sz="2000" dirty="0" smtClean="0"/>
          </a:p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Ένας </a:t>
            </a:r>
            <a:r>
              <a:rPr lang="el-GR" sz="2000" dirty="0">
                <a:solidFill>
                  <a:schemeClr val="bg1"/>
                </a:solidFill>
              </a:rPr>
              <a:t>άλλος τύπος της βιομηχανίας </a:t>
            </a:r>
            <a:endParaRPr lang="el-GR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την </a:t>
            </a:r>
            <a:r>
              <a:rPr lang="el-GR" sz="2000" dirty="0">
                <a:solidFill>
                  <a:schemeClr val="bg1"/>
                </a:solidFill>
              </a:rPr>
              <a:t>φιλοξενίας είναι η </a:t>
            </a:r>
            <a:endParaRPr lang="el-GR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χρονομεριστική </a:t>
            </a:r>
            <a:r>
              <a:rPr lang="el-GR" sz="2000" dirty="0">
                <a:solidFill>
                  <a:schemeClr val="bg1"/>
                </a:solidFill>
              </a:rPr>
              <a:t>μίσθωση </a:t>
            </a:r>
            <a:endParaRPr lang="el-GR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ξενοδοχείων</a:t>
            </a:r>
            <a:r>
              <a:rPr lang="el-GR" sz="2000" dirty="0">
                <a:solidFill>
                  <a:schemeClr val="bg1"/>
                </a:solidFill>
              </a:rPr>
              <a:t>. </a:t>
            </a:r>
            <a:endParaRPr lang="el-GR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Οι </a:t>
            </a:r>
            <a:r>
              <a:rPr lang="el-GR" sz="2000" dirty="0">
                <a:solidFill>
                  <a:schemeClr val="bg1"/>
                </a:solidFill>
              </a:rPr>
              <a:t>επισκέπτες έχουν την δυνατότητα </a:t>
            </a:r>
            <a:endParaRPr lang="el-GR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να </a:t>
            </a:r>
            <a:r>
              <a:rPr lang="el-GR" sz="2000" dirty="0">
                <a:solidFill>
                  <a:schemeClr val="bg1"/>
                </a:solidFill>
              </a:rPr>
              <a:t>αγοράσουν την ιδιοκτησία των </a:t>
            </a:r>
            <a:endParaRPr lang="el-GR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καταλυμάτων </a:t>
            </a:r>
            <a:r>
              <a:rPr lang="el-GR" sz="2000" dirty="0">
                <a:solidFill>
                  <a:schemeClr val="bg1"/>
                </a:solidFill>
              </a:rPr>
              <a:t>για ένα συγκεκριμένο </a:t>
            </a:r>
            <a:endParaRPr lang="el-GR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χρονικό </a:t>
            </a:r>
            <a:r>
              <a:rPr lang="el-GR" sz="2000" dirty="0">
                <a:solidFill>
                  <a:schemeClr val="bg1"/>
                </a:solidFill>
              </a:rPr>
              <a:t>διάστημα.</a:t>
            </a:r>
          </a:p>
        </p:txBody>
      </p:sp>
      <p:pic>
        <p:nvPicPr>
          <p:cNvPr id="5122" name="Picture 2" descr="C:\Users\User\Desktop\eikones\52516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040"/>
            <a:ext cx="4140000" cy="226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eikones\115836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8201" y="1161848"/>
            <a:ext cx="4140000" cy="226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1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Ορισμός ξενοδοχειακού προϊόντος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 </a:t>
            </a:r>
            <a:r>
              <a:rPr lang="el-GR" dirty="0" smtClean="0">
                <a:solidFill>
                  <a:schemeClr val="bg1"/>
                </a:solidFill>
              </a:rPr>
              <a:t>Το ξενοδοχείο προϊόν είναι κάθε αγαθό και υπηρεσία που πωλεί ένα ξενοδοχείο, το οποίο αποτελεί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από την πλευρά του πελάτη </a:t>
            </a:r>
            <a:endParaRPr lang="el-GR" dirty="0" smtClean="0">
              <a:solidFill>
                <a:schemeClr val="bg1"/>
              </a:solidFill>
              <a:sym typeface="Symbol"/>
            </a:endParaRPr>
          </a:p>
          <a:p>
            <a:pPr algn="just"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b="1" dirty="0" smtClean="0">
                <a:solidFill>
                  <a:schemeClr val="bg1"/>
                </a:solidFill>
              </a:rPr>
              <a:t>πηγή ικανοποίησης </a:t>
            </a:r>
          </a:p>
          <a:p>
            <a:pPr algn="just"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από την πλευρά του ξενοδοχείου </a:t>
            </a:r>
            <a:endParaRPr lang="en-US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</a:t>
            </a:r>
            <a:r>
              <a:rPr lang="el-GR" b="1" dirty="0" smtClean="0">
                <a:solidFill>
                  <a:schemeClr val="bg1"/>
                </a:solidFill>
              </a:rPr>
              <a:t>πηγή εσόδων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dirty="0"/>
              <a:t>Καζίνο Ξενοδοχεία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4114800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000" dirty="0">
                <a:solidFill>
                  <a:schemeClr val="bg1"/>
                </a:solidFill>
              </a:rPr>
              <a:t>Πρόκειται για πολυτελής </a:t>
            </a:r>
            <a:endParaRPr lang="el-GR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εγκαταστάσεις </a:t>
            </a:r>
            <a:r>
              <a:rPr lang="el-GR" sz="2000" dirty="0">
                <a:solidFill>
                  <a:schemeClr val="bg1"/>
                </a:solidFill>
              </a:rPr>
              <a:t>στις οποίες οι κύριες </a:t>
            </a:r>
            <a:endParaRPr lang="el-GR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λειτουργίες </a:t>
            </a:r>
            <a:r>
              <a:rPr lang="el-GR" sz="2000" dirty="0">
                <a:solidFill>
                  <a:schemeClr val="bg1"/>
                </a:solidFill>
              </a:rPr>
              <a:t>και οι παροχές αφορούν </a:t>
            </a:r>
            <a:endParaRPr lang="el-GR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κατά </a:t>
            </a:r>
            <a:r>
              <a:rPr lang="el-GR" sz="2000" dirty="0">
                <a:solidFill>
                  <a:schemeClr val="bg1"/>
                </a:solidFill>
              </a:rPr>
              <a:t>κύριο λόγο την επιχείρηση </a:t>
            </a:r>
            <a:endParaRPr lang="el-GR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καζίνο </a:t>
            </a:r>
            <a:r>
              <a:rPr lang="el-GR" sz="2000" dirty="0">
                <a:solidFill>
                  <a:schemeClr val="bg1"/>
                </a:solidFill>
              </a:rPr>
              <a:t>και στην συνέχεια τις </a:t>
            </a:r>
            <a:endParaRPr lang="el-GR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τουριστικές </a:t>
            </a:r>
            <a:r>
              <a:rPr lang="el-GR" sz="2000" dirty="0">
                <a:solidFill>
                  <a:schemeClr val="bg1"/>
                </a:solidFill>
              </a:rPr>
              <a:t>υποδομές όπως τα </a:t>
            </a:r>
            <a:endParaRPr lang="el-GR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δωμάτια, </a:t>
            </a:r>
            <a:r>
              <a:rPr lang="el-GR" sz="2000" dirty="0">
                <a:solidFill>
                  <a:schemeClr val="bg1"/>
                </a:solidFill>
              </a:rPr>
              <a:t>τα εστιατόρια και άλλες </a:t>
            </a:r>
            <a:endParaRPr lang="el-GR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μορφές </a:t>
            </a:r>
            <a:r>
              <a:rPr lang="el-GR" sz="2000" dirty="0">
                <a:solidFill>
                  <a:schemeClr val="bg1"/>
                </a:solidFill>
              </a:rPr>
              <a:t>επιχειρηματικής δράσης που </a:t>
            </a:r>
            <a:endParaRPr lang="el-GR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εντάσσονται </a:t>
            </a:r>
            <a:r>
              <a:rPr lang="el-GR" sz="2000" dirty="0">
                <a:solidFill>
                  <a:schemeClr val="bg1"/>
                </a:solidFill>
              </a:rPr>
              <a:t>στο πλαίσιο του </a:t>
            </a:r>
            <a:endParaRPr lang="el-GR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τουρισμού</a:t>
            </a:r>
            <a:r>
              <a:rPr lang="el-GR" sz="2000" dirty="0">
                <a:solidFill>
                  <a:schemeClr val="bg1"/>
                </a:solidFill>
              </a:rPr>
              <a:t>. Σε όλες τιε περιπτώσεις </a:t>
            </a:r>
            <a:endParaRPr lang="el-GR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ξενοδοχεία </a:t>
            </a:r>
            <a:r>
              <a:rPr lang="el-GR" sz="2000" dirty="0">
                <a:solidFill>
                  <a:schemeClr val="bg1"/>
                </a:solidFill>
              </a:rPr>
              <a:t>σαν αυτά ενέχουν </a:t>
            </a:r>
            <a:endParaRPr lang="el-GR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στοιχεία </a:t>
            </a:r>
            <a:r>
              <a:rPr lang="el-GR" sz="2000" dirty="0">
                <a:solidFill>
                  <a:schemeClr val="bg1"/>
                </a:solidFill>
              </a:rPr>
              <a:t>πολυτέλειας και υψηλού </a:t>
            </a:r>
            <a:endParaRPr lang="el-GR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κύρους</a:t>
            </a:r>
            <a:r>
              <a:rPr lang="el-GR" sz="20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147" name="Picture 3" descr="C:\Users\User\Desktop\eikones\373601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1048"/>
            <a:ext cx="4140000" cy="226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eikones\373610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1869"/>
            <a:ext cx="4140000" cy="226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218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dirty="0"/>
              <a:t>Ξενοδοχεία Συνεδριάσεων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4114800" cy="504056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l-GR" sz="2400" dirty="0" smtClean="0">
                <a:solidFill>
                  <a:schemeClr val="bg1"/>
                </a:solidFill>
              </a:rPr>
              <a:t>Ξενοδοχεία που έχουν </a:t>
            </a:r>
          </a:p>
          <a:p>
            <a:pPr algn="just">
              <a:buNone/>
            </a:pPr>
            <a:r>
              <a:rPr lang="el-GR" sz="2400" dirty="0" smtClean="0">
                <a:solidFill>
                  <a:schemeClr val="bg1"/>
                </a:solidFill>
              </a:rPr>
              <a:t>επικεντρωθεί </a:t>
            </a:r>
            <a:r>
              <a:rPr lang="el-GR" sz="2400" dirty="0">
                <a:solidFill>
                  <a:schemeClr val="bg1"/>
                </a:solidFill>
              </a:rPr>
              <a:t>στην </a:t>
            </a:r>
            <a:endParaRPr lang="el-GR" sz="24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l-GR" sz="2400" dirty="0" smtClean="0">
                <a:solidFill>
                  <a:schemeClr val="bg1"/>
                </a:solidFill>
              </a:rPr>
              <a:t>διοργάνωση </a:t>
            </a:r>
            <a:r>
              <a:rPr lang="el-GR" sz="2400" dirty="0">
                <a:solidFill>
                  <a:schemeClr val="bg1"/>
                </a:solidFill>
              </a:rPr>
              <a:t>συνεδριάσεων και </a:t>
            </a:r>
            <a:endParaRPr lang="el-GR" sz="24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l-GR" sz="2400" dirty="0" smtClean="0">
                <a:solidFill>
                  <a:schemeClr val="bg1"/>
                </a:solidFill>
              </a:rPr>
              <a:t>συσκέψεων, </a:t>
            </a:r>
            <a:r>
              <a:rPr lang="el-GR" sz="2400" dirty="0">
                <a:solidFill>
                  <a:schemeClr val="bg1"/>
                </a:solidFill>
              </a:rPr>
              <a:t>αλλά </a:t>
            </a:r>
            <a:r>
              <a:rPr lang="el-GR" sz="2400" dirty="0" smtClean="0">
                <a:solidFill>
                  <a:schemeClr val="bg1"/>
                </a:solidFill>
              </a:rPr>
              <a:t>και στην </a:t>
            </a:r>
          </a:p>
          <a:p>
            <a:pPr algn="just">
              <a:buNone/>
            </a:pPr>
            <a:r>
              <a:rPr lang="el-GR" sz="2400" dirty="0" smtClean="0">
                <a:solidFill>
                  <a:schemeClr val="bg1"/>
                </a:solidFill>
              </a:rPr>
              <a:t>διανυκτέρευση των </a:t>
            </a:r>
          </a:p>
          <a:p>
            <a:pPr algn="just">
              <a:buNone/>
            </a:pPr>
            <a:r>
              <a:rPr lang="el-GR" sz="2400" dirty="0" smtClean="0">
                <a:solidFill>
                  <a:schemeClr val="bg1"/>
                </a:solidFill>
              </a:rPr>
              <a:t>συμμετεχόντων</a:t>
            </a:r>
            <a:r>
              <a:rPr lang="el-GR" sz="2400" dirty="0">
                <a:solidFill>
                  <a:schemeClr val="bg1"/>
                </a:solidFill>
              </a:rPr>
              <a:t>. Παρέχουν </a:t>
            </a:r>
            <a:endParaRPr lang="el-GR" sz="24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l-GR" sz="2400" dirty="0" smtClean="0">
                <a:solidFill>
                  <a:schemeClr val="bg1"/>
                </a:solidFill>
              </a:rPr>
              <a:t>στις </a:t>
            </a:r>
            <a:r>
              <a:rPr lang="el-GR" sz="2400" dirty="0">
                <a:solidFill>
                  <a:schemeClr val="bg1"/>
                </a:solidFill>
              </a:rPr>
              <a:t>εγκαταστάσεις τους </a:t>
            </a:r>
            <a:endParaRPr lang="el-GR" sz="24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l-GR" sz="2400" dirty="0" smtClean="0">
                <a:solidFill>
                  <a:schemeClr val="bg1"/>
                </a:solidFill>
              </a:rPr>
              <a:t>αίθουσες </a:t>
            </a:r>
            <a:r>
              <a:rPr lang="el-GR" sz="2400" dirty="0">
                <a:solidFill>
                  <a:schemeClr val="bg1"/>
                </a:solidFill>
              </a:rPr>
              <a:t>για </a:t>
            </a:r>
            <a:r>
              <a:rPr lang="el-GR" sz="2400" dirty="0" err="1">
                <a:solidFill>
                  <a:schemeClr val="bg1"/>
                </a:solidFill>
              </a:rPr>
              <a:t>video</a:t>
            </a:r>
            <a:r>
              <a:rPr lang="el-GR" sz="2400" dirty="0">
                <a:solidFill>
                  <a:schemeClr val="bg1"/>
                </a:solidFill>
              </a:rPr>
              <a:t> </a:t>
            </a:r>
            <a:endParaRPr lang="el-GR" sz="24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l-GR" sz="2400" dirty="0" err="1" smtClean="0">
                <a:solidFill>
                  <a:schemeClr val="bg1"/>
                </a:solidFill>
              </a:rPr>
              <a:t>conference</a:t>
            </a:r>
            <a:r>
              <a:rPr lang="el-GR" sz="2400" dirty="0" smtClean="0">
                <a:solidFill>
                  <a:schemeClr val="bg1"/>
                </a:solidFill>
              </a:rPr>
              <a:t>, </a:t>
            </a:r>
            <a:r>
              <a:rPr lang="el-GR" sz="2400" dirty="0">
                <a:solidFill>
                  <a:schemeClr val="bg1"/>
                </a:solidFill>
              </a:rPr>
              <a:t>οπτικοακουστικό </a:t>
            </a:r>
            <a:endParaRPr lang="el-GR" sz="24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l-GR" sz="2400" dirty="0" smtClean="0">
                <a:solidFill>
                  <a:schemeClr val="bg1"/>
                </a:solidFill>
              </a:rPr>
              <a:t>εξοπλισμό, </a:t>
            </a:r>
            <a:r>
              <a:rPr lang="el-GR" sz="2400" dirty="0">
                <a:solidFill>
                  <a:schemeClr val="bg1"/>
                </a:solidFill>
              </a:rPr>
              <a:t>πίνακες </a:t>
            </a:r>
            <a:endParaRPr lang="el-GR" sz="24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l-GR" sz="2400" dirty="0" smtClean="0">
                <a:solidFill>
                  <a:schemeClr val="bg1"/>
                </a:solidFill>
              </a:rPr>
              <a:t>παρουσιάσεων, </a:t>
            </a:r>
            <a:r>
              <a:rPr lang="el-GR" sz="2400" dirty="0">
                <a:solidFill>
                  <a:schemeClr val="bg1"/>
                </a:solidFill>
              </a:rPr>
              <a:t>αμφιθέατρα </a:t>
            </a:r>
            <a:endParaRPr lang="el-GR" sz="24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l-GR" sz="2400" dirty="0" smtClean="0">
                <a:solidFill>
                  <a:schemeClr val="bg1"/>
                </a:solidFill>
              </a:rPr>
              <a:t>κ.ά</a:t>
            </a:r>
            <a:r>
              <a:rPr lang="el-GR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170" name="Picture 2" descr="C:\Users\User\Desktop\eikones\373602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654" y="4725144"/>
            <a:ext cx="3095641" cy="169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eikones\373601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7" y="2924944"/>
            <a:ext cx="3096345" cy="169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eikones\373610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6" y="1061128"/>
            <a:ext cx="3096346" cy="169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09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Boutique Hotels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412776"/>
            <a:ext cx="4114800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Boutique Hotels </a:t>
            </a:r>
            <a:r>
              <a:rPr lang="el-GR" sz="2000" dirty="0">
                <a:solidFill>
                  <a:schemeClr val="bg1"/>
                </a:solidFill>
              </a:rPr>
              <a:t>ονομάζονται τα </a:t>
            </a:r>
            <a:endParaRPr lang="el-GR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ξενοδοχεία </a:t>
            </a:r>
            <a:r>
              <a:rPr lang="el-GR" sz="2000" dirty="0">
                <a:solidFill>
                  <a:schemeClr val="bg1"/>
                </a:solidFill>
              </a:rPr>
              <a:t>εκείνα τα οποία </a:t>
            </a:r>
            <a:r>
              <a:rPr lang="el-GR" sz="2000" dirty="0" smtClean="0">
                <a:solidFill>
                  <a:schemeClr val="bg1"/>
                </a:solidFill>
              </a:rPr>
              <a:t>δίνουν </a:t>
            </a:r>
          </a:p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έμφαση στην αρχιτεκτονική, </a:t>
            </a:r>
            <a:r>
              <a:rPr lang="el-GR" sz="2000" dirty="0">
                <a:solidFill>
                  <a:schemeClr val="bg1"/>
                </a:solidFill>
              </a:rPr>
              <a:t>την </a:t>
            </a:r>
            <a:endParaRPr lang="el-GR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διακόσμηση </a:t>
            </a:r>
            <a:r>
              <a:rPr lang="el-GR" sz="2000" dirty="0">
                <a:solidFill>
                  <a:schemeClr val="bg1"/>
                </a:solidFill>
              </a:rPr>
              <a:t>και </a:t>
            </a:r>
            <a:r>
              <a:rPr lang="el-GR" sz="2000" dirty="0" smtClean="0">
                <a:solidFill>
                  <a:schemeClr val="bg1"/>
                </a:solidFill>
              </a:rPr>
              <a:t>τις εξειδικευμένες </a:t>
            </a:r>
          </a:p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υπηρεσίες</a:t>
            </a:r>
            <a:r>
              <a:rPr lang="el-GR" sz="2000" dirty="0">
                <a:solidFill>
                  <a:schemeClr val="bg1"/>
                </a:solidFill>
              </a:rPr>
              <a:t>. Συνήθως ο όρος αυτός </a:t>
            </a:r>
            <a:endParaRPr lang="el-GR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χρησιμοποιείται </a:t>
            </a:r>
            <a:r>
              <a:rPr lang="el-GR" sz="2000" dirty="0">
                <a:solidFill>
                  <a:schemeClr val="bg1"/>
                </a:solidFill>
              </a:rPr>
              <a:t>για να περιγράψει </a:t>
            </a:r>
            <a:endParaRPr lang="el-GR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πολυτελή </a:t>
            </a:r>
            <a:r>
              <a:rPr lang="el-GR" sz="2000" dirty="0">
                <a:solidFill>
                  <a:schemeClr val="bg1"/>
                </a:solidFill>
              </a:rPr>
              <a:t>ξενοδοχεία που </a:t>
            </a:r>
            <a:endParaRPr lang="el-GR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διαφοροποιούνται </a:t>
            </a:r>
            <a:r>
              <a:rPr lang="el-GR" sz="2000" dirty="0">
                <a:solidFill>
                  <a:schemeClr val="bg1"/>
                </a:solidFill>
              </a:rPr>
              <a:t>από τις μεγάλες </a:t>
            </a:r>
            <a:endParaRPr lang="el-GR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αλυσίδες λόγω </a:t>
            </a:r>
            <a:r>
              <a:rPr lang="el-GR" sz="2000" dirty="0">
                <a:solidFill>
                  <a:schemeClr val="bg1"/>
                </a:solidFill>
              </a:rPr>
              <a:t>των ποιοτικών </a:t>
            </a:r>
            <a:endParaRPr lang="el-GR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υποδομών τους, της ιδιαίτερης </a:t>
            </a:r>
          </a:p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αρχιτεκτονικής τους  και του μικρού </a:t>
            </a:r>
          </a:p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τους μεγέθους (</a:t>
            </a:r>
            <a:r>
              <a:rPr lang="en-US" sz="2000" dirty="0" smtClean="0">
                <a:solidFill>
                  <a:schemeClr val="bg1"/>
                </a:solidFill>
              </a:rPr>
              <a:t>max </a:t>
            </a:r>
            <a:r>
              <a:rPr lang="el-GR" sz="2000" dirty="0" smtClean="0">
                <a:solidFill>
                  <a:schemeClr val="bg1"/>
                </a:solidFill>
              </a:rPr>
              <a:t>60 δωματίων).</a:t>
            </a:r>
            <a:endParaRPr lang="el-GR" sz="2000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User\Desktop\eikones\21257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1857"/>
            <a:ext cx="4140000" cy="226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eikones\57545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040"/>
            <a:ext cx="4140000" cy="226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895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Theme Hotels (</a:t>
            </a:r>
            <a:r>
              <a:rPr lang="el-GR" sz="3200" dirty="0"/>
              <a:t>Θεματικά Ξενοδοχεία)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9" y="1377210"/>
            <a:ext cx="4248471" cy="370797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sz="2000" dirty="0">
                <a:solidFill>
                  <a:schemeClr val="bg1"/>
                </a:solidFill>
              </a:rPr>
              <a:t>Η ανάγκη για πρωτοτυπία αλλά </a:t>
            </a:r>
            <a:r>
              <a:rPr lang="el-GR" sz="2000" dirty="0" smtClean="0">
                <a:solidFill>
                  <a:schemeClr val="bg1"/>
                </a:solidFill>
              </a:rPr>
              <a:t>και </a:t>
            </a:r>
          </a:p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προσπάθεια </a:t>
            </a:r>
            <a:r>
              <a:rPr lang="el-GR" sz="2000" dirty="0">
                <a:solidFill>
                  <a:schemeClr val="bg1"/>
                </a:solidFill>
              </a:rPr>
              <a:t>ικανοποίησης ακόμα και </a:t>
            </a:r>
            <a:endParaRPr lang="el-GR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των </a:t>
            </a:r>
            <a:r>
              <a:rPr lang="el-GR" sz="2000" dirty="0">
                <a:solidFill>
                  <a:schemeClr val="bg1"/>
                </a:solidFill>
              </a:rPr>
              <a:t>πιο ιδιαίτερων απαιτήσεων των </a:t>
            </a:r>
            <a:endParaRPr lang="el-GR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σύγχρονων </a:t>
            </a:r>
            <a:r>
              <a:rPr lang="el-GR" sz="2000" dirty="0">
                <a:solidFill>
                  <a:schemeClr val="bg1"/>
                </a:solidFill>
              </a:rPr>
              <a:t>τουριστών οδήγησε στην </a:t>
            </a:r>
            <a:endParaRPr lang="el-GR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δημιουργία </a:t>
            </a:r>
            <a:r>
              <a:rPr lang="el-GR" sz="2000" dirty="0">
                <a:solidFill>
                  <a:schemeClr val="bg1"/>
                </a:solidFill>
              </a:rPr>
              <a:t>ξενοδοχειακών </a:t>
            </a:r>
            <a:endParaRPr lang="el-GR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καταλυμάτων </a:t>
            </a:r>
            <a:r>
              <a:rPr lang="el-GR" sz="2000" dirty="0">
                <a:solidFill>
                  <a:schemeClr val="bg1"/>
                </a:solidFill>
              </a:rPr>
              <a:t>που πολλές φορές </a:t>
            </a:r>
            <a:endParaRPr lang="el-GR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καταλήγουν </a:t>
            </a:r>
            <a:r>
              <a:rPr lang="el-GR" sz="2000" dirty="0">
                <a:solidFill>
                  <a:schemeClr val="bg1"/>
                </a:solidFill>
              </a:rPr>
              <a:t>να μην έχουν καμία </a:t>
            </a:r>
            <a:endParaRPr lang="el-GR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ομοιότητα </a:t>
            </a:r>
            <a:r>
              <a:rPr lang="el-GR" sz="2000" dirty="0">
                <a:solidFill>
                  <a:schemeClr val="bg1"/>
                </a:solidFill>
              </a:rPr>
              <a:t>με τα τυπικά ξενοδοχεία ούτε </a:t>
            </a:r>
            <a:endParaRPr lang="el-GR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ως </a:t>
            </a:r>
            <a:r>
              <a:rPr lang="el-GR" sz="2000" dirty="0">
                <a:solidFill>
                  <a:schemeClr val="bg1"/>
                </a:solidFill>
              </a:rPr>
              <a:t>προς τον τρόπο σχεδιασμού και </a:t>
            </a:r>
            <a:endParaRPr lang="el-GR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δομής</a:t>
            </a:r>
            <a:r>
              <a:rPr lang="el-GR" sz="2000" dirty="0">
                <a:solidFill>
                  <a:schemeClr val="bg1"/>
                </a:solidFill>
              </a:rPr>
              <a:t>, αλλά ούτε και ως προς τον τρόπο </a:t>
            </a:r>
            <a:endParaRPr lang="el-GR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λειτουργίας </a:t>
            </a:r>
            <a:r>
              <a:rPr lang="el-GR" sz="2000" dirty="0">
                <a:solidFill>
                  <a:schemeClr val="bg1"/>
                </a:solidFill>
              </a:rPr>
              <a:t>τους</a:t>
            </a:r>
            <a:r>
              <a:rPr lang="el-GR" sz="2000" dirty="0" smtClean="0">
                <a:solidFill>
                  <a:schemeClr val="bg1"/>
                </a:solidFill>
              </a:rPr>
              <a:t>.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7808" y="3861048"/>
            <a:ext cx="3202138" cy="20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0357" y="1377210"/>
            <a:ext cx="3224241" cy="205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2673" y="5905872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chemeClr val="bg1"/>
                </a:solidFill>
                <a:latin typeface="+mn-lt"/>
              </a:rPr>
              <a:t>πλωτό ξενοδοχείο που </a:t>
            </a:r>
            <a:r>
              <a:rPr lang="el-GR" sz="1600" dirty="0">
                <a:solidFill>
                  <a:schemeClr val="bg1"/>
                </a:solidFill>
                <a:latin typeface="+mn-lt"/>
              </a:rPr>
              <a:t>κάνει </a:t>
            </a:r>
            <a:r>
              <a:rPr lang="el-GR" sz="1600" dirty="0" smtClean="0">
                <a:solidFill>
                  <a:schemeClr val="bg1"/>
                </a:solidFill>
                <a:latin typeface="+mn-lt"/>
              </a:rPr>
              <a:t>κρουαζιέρα κατά </a:t>
            </a:r>
            <a:r>
              <a:rPr lang="el-GR" sz="1600" dirty="0">
                <a:solidFill>
                  <a:schemeClr val="bg1"/>
                </a:solidFill>
                <a:latin typeface="+mn-lt"/>
              </a:rPr>
              <a:t>μήκος του ποταμού Αμαζονίου του Περού</a:t>
            </a:r>
          </a:p>
        </p:txBody>
      </p:sp>
    </p:spTree>
    <p:extLst>
      <p:ext uri="{BB962C8B-B14F-4D97-AF65-F5344CB8AC3E}">
        <p14:creationId xmlns:p14="http://schemas.microsoft.com/office/powerpoint/2010/main" xmlns="" val="322587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Σημεία πώλησης του ξενοδοχειακού προϊόντος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 Το ξενοδοχείο δηλαδή η τοποθεσία εγκατάστασης   της ξενοδοχειακής μονάδας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 Τα τουριστικά γραφεία 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Τα site στο διαδίκτυο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 Και γενικότερα οποιοδήποτε σημείο μπορεί να φέρει πελάτες στο ξενοδοχείο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Περιορισμός όσον αφορά τον τόπο πώλησης του ξενοδοχειακού προϊόντος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Το αμετάθετο </a:t>
            </a:r>
            <a:r>
              <a:rPr lang="el-GR" dirty="0" smtClean="0">
                <a:solidFill>
                  <a:schemeClr val="bg1"/>
                </a:solidFill>
                <a:sym typeface="Symbol"/>
              </a:rPr>
              <a:t></a:t>
            </a:r>
            <a:r>
              <a:rPr lang="el-GR" dirty="0" smtClean="0">
                <a:solidFill>
                  <a:schemeClr val="bg1"/>
                </a:solidFill>
              </a:rPr>
              <a:t> δηλαδή ο τόπος που παράγεται το ξενοδοχειακού προϊόν είναι </a:t>
            </a:r>
            <a:r>
              <a:rPr lang="el-GR" b="1" dirty="0" smtClean="0">
                <a:solidFill>
                  <a:schemeClr val="bg1"/>
                </a:solidFill>
              </a:rPr>
              <a:t>ό ίδιος </a:t>
            </a:r>
            <a:r>
              <a:rPr lang="el-GR" dirty="0" smtClean="0">
                <a:solidFill>
                  <a:schemeClr val="bg1"/>
                </a:solidFill>
              </a:rPr>
              <a:t>με το τόπο εγκατάστασης της ξενοδοχειακής μονάδας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el-GR" sz="2200" dirty="0" smtClean="0"/>
              <a:t>Η τοποθεσία εγκατάστασης της ξενοδοχειακής επιχείρηση</a:t>
            </a:r>
            <a:r>
              <a:rPr lang="el-GR" sz="2700" dirty="0" smtClean="0"/>
              <a:t>ς 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b="1" dirty="0" smtClean="0">
                <a:solidFill>
                  <a:schemeClr val="bg1"/>
                </a:solidFill>
              </a:rPr>
              <a:t> </a:t>
            </a:r>
            <a:r>
              <a:rPr lang="el-GR" sz="2600" b="1" dirty="0" smtClean="0">
                <a:solidFill>
                  <a:schemeClr val="bg1"/>
                </a:solidFill>
              </a:rPr>
              <a:t>Πλεονεκτήματα </a:t>
            </a:r>
            <a:r>
              <a:rPr lang="el-GR" sz="2600" dirty="0" smtClean="0">
                <a:solidFill>
                  <a:schemeClr val="bg1"/>
                </a:solidFill>
              </a:rPr>
              <a:t>μιας περιοχής προκειμένου να εγκατασταθεί </a:t>
            </a:r>
          </a:p>
          <a:p>
            <a:pPr>
              <a:buNone/>
            </a:pPr>
            <a:r>
              <a:rPr lang="el-GR" sz="2600" dirty="0" smtClean="0">
                <a:solidFill>
                  <a:schemeClr val="bg1"/>
                </a:solidFill>
              </a:rPr>
              <a:t> μια ξενοδοχειακή μονάδα είναι</a:t>
            </a:r>
            <a:r>
              <a:rPr lang="en-US" sz="2600" dirty="0" smtClean="0">
                <a:solidFill>
                  <a:schemeClr val="bg1"/>
                </a:solidFill>
              </a:rPr>
              <a:t>:</a:t>
            </a:r>
            <a:r>
              <a:rPr lang="el-GR" sz="2600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 Το φυσικό κάλλος 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 Το κατάλληλο κλίμα 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 Η εύκολη πρόσβαση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 Οι αρχαιότητες,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 τα μνημεία, 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οι εκκλησίες με ιστορικό ενδιαφέρον και άλλα πολιτιστικά στοιχεία 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Η οικονομική, πολιτική και στρατιωτική σταθερότητα  Η αρτιότητα του οδικού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Δομή και οργάνωση των ξενοδοχειακών επιχειρήσεων (1/2)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>
                <a:solidFill>
                  <a:schemeClr val="bg1"/>
                </a:solidFill>
              </a:rPr>
              <a:t>Τα στάδια οργάνωσης μιας ξενοδοχειακής μονάδας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>
              <a:buNone/>
            </a:pPr>
            <a:endParaRPr lang="el-GR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Καθορίζονται οι στόχοι (τι θέλει)‏</a:t>
            </a:r>
          </a:p>
          <a:p>
            <a:pPr>
              <a:buNone/>
            </a:pPr>
            <a:endParaRPr lang="el-GR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 Προσδιορίζονται οι τρόποι με τους οποίους θα πραγματοποιηθούν οι στόχοι (πως θα το πετύχει)</a:t>
            </a:r>
          </a:p>
          <a:p>
            <a:pPr>
              <a:buNone/>
            </a:pPr>
            <a:r>
              <a:rPr lang="el-GR" dirty="0" smtClean="0">
                <a:solidFill>
                  <a:schemeClr val="bg1"/>
                </a:solidFill>
              </a:rPr>
              <a:t>‏ 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 Ταξινομούνται οι διάφορες δραστηριότητες (βάζει σε τάξη τους τρόπους που θα το πετύχει)‏</a:t>
            </a:r>
          </a:p>
          <a:p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Δομή και οργάνωση των ξενοδοχειακών επιχειρήσεων (2/2)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Κατανέμονται οι δραστηριότητες στα διάφορα τμήματα (διαχωρίζει ποιος θα κάνει τι)‏ </a:t>
            </a:r>
          </a:p>
          <a:p>
            <a:pPr>
              <a:buNone/>
            </a:pPr>
            <a:endParaRPr lang="el-GR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Διαχωρίζονται οι αρμοδιότητες και οι υπευθυνότητες στα στελέχη (διαχωρίζει ποιος θα κάνει τι)‏</a:t>
            </a:r>
          </a:p>
          <a:p>
            <a:pPr>
              <a:buNone/>
            </a:pPr>
            <a:endParaRPr lang="el-GR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 Καθορίζεται ο συντονισμός και ο έλεγχος των δραστηριοτήτων (αποφασίζει πως θα ελέγχει)</a:t>
            </a:r>
          </a:p>
          <a:p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Εργαζόμενοι και ιδιαιτερότητες εργασίας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>
                <a:solidFill>
                  <a:schemeClr val="bg1"/>
                </a:solidFill>
              </a:rPr>
              <a:t>Εργαζόμενοι 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Χρειάζεται  σημαντικός αριθμός εργαζομένων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Διαφορετικών ειδικοτήτων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Διαφορετικών βαθμίδων  εκπ/σης. Επειδή οι υπηρεσίες που προσφέρονται του φέρνει σε άμεση επαφή με τους πελάτες σημαντικό ρόλο παίζουν 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Ο χαρακτήρας </a:t>
            </a:r>
            <a:endParaRPr lang="en-US" dirty="0" smtClean="0">
              <a:solidFill>
                <a:schemeClr val="bg1"/>
              </a:solidFill>
              <a:sym typeface="Symbol"/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Η συμπεριφορά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Η ευχέρεια στις διαπροσωπικές σχέσεις</a:t>
            </a:r>
          </a:p>
          <a:p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Διακρίσεις ξενοδοχειακών επιχειρήσεων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1368152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l-GR" sz="7300" b="1" dirty="0" smtClean="0">
                <a:solidFill>
                  <a:schemeClr val="bg1"/>
                </a:solidFill>
              </a:rPr>
              <a:t>Κύρια</a:t>
            </a:r>
            <a:r>
              <a:rPr lang="el-GR" sz="7300" dirty="0" smtClean="0">
                <a:solidFill>
                  <a:schemeClr val="bg1"/>
                </a:solidFill>
              </a:rPr>
              <a:t> ξενοδοχειακά καταλύματα </a:t>
            </a:r>
            <a:endParaRPr lang="en-US" sz="73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sz="7300" b="1" dirty="0" smtClean="0">
                <a:solidFill>
                  <a:schemeClr val="bg1"/>
                </a:solidFill>
              </a:rPr>
              <a:t>Μη κύρια </a:t>
            </a:r>
            <a:r>
              <a:rPr lang="el-GR" sz="7300" dirty="0" smtClean="0">
                <a:solidFill>
                  <a:schemeClr val="bg1"/>
                </a:solidFill>
              </a:rPr>
              <a:t>ξενοδοχειακά καταλύματα</a:t>
            </a:r>
          </a:p>
          <a:p>
            <a:endParaRPr lang="el-GR" sz="4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l-GR" dirty="0" err="1" smtClean="0"/>
              <a:t>διαιτερότητες</a:t>
            </a:r>
            <a:r>
              <a:rPr lang="el-GR" dirty="0" smtClean="0"/>
              <a:t> εργασίας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Εργαζόμενοι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 Εποχικότητα 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 Ωράριο εργασίας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 smtClean="0"/>
              <a:t>Προσφερόμενα αγαθά και παρεχόμενες υπηρεσίες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>
                <a:solidFill>
                  <a:schemeClr val="bg1"/>
                </a:solidFill>
              </a:rPr>
              <a:t> </a:t>
            </a:r>
            <a:r>
              <a:rPr lang="el-GR" sz="3200" dirty="0" smtClean="0">
                <a:solidFill>
                  <a:schemeClr val="bg1"/>
                </a:solidFill>
              </a:rPr>
              <a:t>Ανάλογα με τα προσφερόμενα αγαθά και τις 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παρεχόμενες υπηρεσίες που προσφέρουν οι 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ξενοδοχειακές μονάδας διακρίνονται σε</a:t>
            </a:r>
            <a:r>
              <a:rPr lang="en-US" sz="3200" dirty="0" smtClean="0">
                <a:solidFill>
                  <a:schemeClr val="bg1"/>
                </a:solidFill>
              </a:rPr>
              <a:t>:</a:t>
            </a:r>
            <a:r>
              <a:rPr lang="el-GR" sz="3200" dirty="0" smtClean="0">
                <a:solidFill>
                  <a:schemeClr val="bg1"/>
                </a:solidFill>
              </a:rPr>
              <a:t> 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b="1" dirty="0" smtClean="0">
                <a:solidFill>
                  <a:schemeClr val="bg1"/>
                </a:solidFill>
              </a:rPr>
              <a:t>Απλής εκμετάλλευσης </a:t>
            </a:r>
            <a:r>
              <a:rPr lang="el-GR" dirty="0" smtClean="0">
                <a:solidFill>
                  <a:schemeClr val="bg1"/>
                </a:solidFill>
              </a:rPr>
              <a:t>(μόνο για ύπνο)‏ 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b="1" dirty="0" smtClean="0">
                <a:solidFill>
                  <a:schemeClr val="bg1"/>
                </a:solidFill>
              </a:rPr>
              <a:t>Σύνθετης εκμετάλλευσης </a:t>
            </a:r>
            <a:r>
              <a:rPr lang="el-GR" dirty="0" smtClean="0">
                <a:solidFill>
                  <a:schemeClr val="bg1"/>
                </a:solidFill>
              </a:rPr>
              <a:t>(ύπνος &amp; φαγητό)‏ 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b="1" dirty="0" smtClean="0">
                <a:solidFill>
                  <a:schemeClr val="bg1"/>
                </a:solidFill>
              </a:rPr>
              <a:t>Πολυσύνθετης εκμετάλλευσης </a:t>
            </a:r>
            <a:r>
              <a:rPr lang="el-GR" dirty="0" smtClean="0">
                <a:solidFill>
                  <a:schemeClr val="bg1"/>
                </a:solidFill>
              </a:rPr>
              <a:t>(πλήθος προϊόντων &amp;υπηρεσιών)‏</a:t>
            </a:r>
          </a:p>
          <a:p>
            <a:pPr>
              <a:buNone/>
            </a:pP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Πελάτες Ξενοδοχείου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>
                <a:solidFill>
                  <a:schemeClr val="bg1"/>
                </a:solidFill>
              </a:rPr>
              <a:t>Οι πελάτες στα ξενοδοχεία πρέπει να αντιμετωπίζονται </a:t>
            </a:r>
          </a:p>
          <a:p>
            <a:pPr>
              <a:buNone/>
            </a:pPr>
            <a:r>
              <a:rPr lang="el-GR" dirty="0" smtClean="0">
                <a:solidFill>
                  <a:schemeClr val="bg1"/>
                </a:solidFill>
              </a:rPr>
              <a:t>ως 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el-GR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Φιλοξενούμενοι </a:t>
            </a:r>
            <a:endParaRPr lang="el-GR" dirty="0" smtClean="0">
              <a:solidFill>
                <a:schemeClr val="bg1"/>
              </a:solidFill>
              <a:sym typeface="Symbol"/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 Με ευγένεια και σεβασμό </a:t>
            </a:r>
          </a:p>
          <a:p>
            <a:pPr>
              <a:buNone/>
            </a:pPr>
            <a:endParaRPr lang="el-GR" dirty="0" smtClean="0">
              <a:solidFill>
                <a:schemeClr val="bg1"/>
              </a:solidFill>
              <a:sym typeface="Symbol"/>
            </a:endParaRPr>
          </a:p>
          <a:p>
            <a:pPr>
              <a:buNone/>
            </a:pPr>
            <a:r>
              <a:rPr lang="el-GR" dirty="0" smtClean="0">
                <a:solidFill>
                  <a:schemeClr val="bg1"/>
                </a:solidFill>
              </a:rPr>
              <a:t> Έτσι δημιουργείται μια ευχάριστη ατμόσφαιρα </a:t>
            </a:r>
          </a:p>
          <a:p>
            <a:pPr>
              <a:buNone/>
            </a:pPr>
            <a:r>
              <a:rPr lang="el-GR" dirty="0" smtClean="0">
                <a:solidFill>
                  <a:schemeClr val="bg1"/>
                </a:solidFill>
              </a:rPr>
              <a:t>φιλοξενίας, η οποία τελικά ανταποκρίνεται στις </a:t>
            </a:r>
          </a:p>
          <a:p>
            <a:pPr>
              <a:buNone/>
            </a:pPr>
            <a:r>
              <a:rPr lang="el-GR" dirty="0" smtClean="0">
                <a:solidFill>
                  <a:schemeClr val="bg1"/>
                </a:solidFill>
              </a:rPr>
              <a:t>προσδοκίες τους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 smtClean="0"/>
              <a:t>Προϋποθέσεις- απαιτήσεις για έγκριση λειτουργίας ξενοδοχείου</a:t>
            </a:r>
            <a:r>
              <a:rPr lang="en-US" sz="3600" dirty="0" smtClean="0"/>
              <a:t> (1/2)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 fontAlgn="base">
              <a:buFont typeface="Wingdings" pitchFamily="2" charset="2"/>
              <a:buChar char="Ø"/>
            </a:pPr>
            <a:r>
              <a:rPr lang="el-GR" sz="3100" dirty="0" smtClean="0">
                <a:solidFill>
                  <a:schemeClr val="bg1"/>
                </a:solidFill>
              </a:rPr>
              <a:t>Οι νόμοι που σχετίζονται με τα παραπάνω είναι ο </a:t>
            </a:r>
            <a:r>
              <a:rPr lang="el-GR" sz="3100" b="1" dirty="0" smtClean="0">
                <a:solidFill>
                  <a:schemeClr val="bg1"/>
                </a:solidFill>
              </a:rPr>
              <a:t>Ν. 4276/2014 </a:t>
            </a:r>
            <a:r>
              <a:rPr lang="el-GR" sz="3100" dirty="0" smtClean="0">
                <a:solidFill>
                  <a:schemeClr val="bg1"/>
                </a:solidFill>
              </a:rPr>
              <a:t>( ΦΕΚ 155Α 30-07-2014 ), ο οποίος αφορά την διαδικασία </a:t>
            </a:r>
            <a:r>
              <a:rPr lang="el-GR" sz="3100" dirty="0" err="1" smtClean="0">
                <a:solidFill>
                  <a:schemeClr val="bg1"/>
                </a:solidFill>
              </a:rPr>
              <a:t>αδειοδότησης</a:t>
            </a:r>
            <a:r>
              <a:rPr lang="el-GR" sz="3100" dirty="0" smtClean="0">
                <a:solidFill>
                  <a:schemeClr val="bg1"/>
                </a:solidFill>
              </a:rPr>
              <a:t>, το </a:t>
            </a:r>
            <a:r>
              <a:rPr lang="el-GR" sz="3100" b="1" dirty="0" smtClean="0">
                <a:solidFill>
                  <a:schemeClr val="bg1"/>
                </a:solidFill>
              </a:rPr>
              <a:t>ΦΕΚ 146Β 22-01-2015</a:t>
            </a:r>
            <a:r>
              <a:rPr lang="el-GR" sz="3100" dirty="0" smtClean="0">
                <a:solidFill>
                  <a:schemeClr val="bg1"/>
                </a:solidFill>
              </a:rPr>
              <a:t>, το οποίο αναγράφει τα δικαιολογητικά και τέλος το </a:t>
            </a:r>
            <a:r>
              <a:rPr lang="el-GR" sz="3100" b="1" dirty="0" smtClean="0">
                <a:solidFill>
                  <a:schemeClr val="bg1"/>
                </a:solidFill>
              </a:rPr>
              <a:t>ΦΕΚ 10Β 09-01-2015</a:t>
            </a:r>
            <a:r>
              <a:rPr lang="el-GR" sz="3100" dirty="0" smtClean="0">
                <a:solidFill>
                  <a:schemeClr val="bg1"/>
                </a:solidFill>
              </a:rPr>
              <a:t>, που αναγράφονται τα κριτήρια κατάταξης αστεριών των διαφόρων ξενοδοχειακών μονάδων.</a:t>
            </a:r>
          </a:p>
          <a:p>
            <a:pPr algn="just" fontAlgn="base">
              <a:buFont typeface="Wingdings" pitchFamily="2" charset="2"/>
              <a:buChar char="Ø"/>
            </a:pPr>
            <a:endParaRPr lang="el-GR" dirty="0" smtClean="0">
              <a:solidFill>
                <a:schemeClr val="bg1"/>
              </a:solidFill>
            </a:endParaRPr>
          </a:p>
          <a:p>
            <a:pPr algn="just" fontAlgn="base">
              <a:buFont typeface="Wingdings" pitchFamily="2" charset="2"/>
              <a:buChar char="Ø"/>
            </a:pPr>
            <a:r>
              <a:rPr lang="el-GR" sz="3100" dirty="0" smtClean="0">
                <a:solidFill>
                  <a:schemeClr val="bg1"/>
                </a:solidFill>
              </a:rPr>
              <a:t>Περιληπτικά η διαδικασία έκδοσης άδειας ή ειδικού σήματος λειτουργίας όπως λέγεται η Άδεια Λειτουργίας για τα Τουριστικά Καταλύματα είναι η εξής : κατάθεση φάκελου με δικαιολογητικά στις κατά τόπους αρμόδιες Π.Υ.Τ( Περιφερειακή Υπηρεσία Τουρισμού ), ο φάκελος ελέγχεται για την πληρότητα του, εκδίδεται το σήμα και στη συνέχεια γίνεται επιτόπια αυτοψία από την Δ/ση Υγιεινής, η οποία ελέγχει αν όντως το Τουριστικό Κατάλυμα (ξενοδοχείο) </a:t>
            </a:r>
            <a:r>
              <a:rPr lang="el-GR" sz="3100" dirty="0" err="1" smtClean="0">
                <a:solidFill>
                  <a:schemeClr val="bg1"/>
                </a:solidFill>
              </a:rPr>
              <a:t>πληρεί</a:t>
            </a:r>
            <a:r>
              <a:rPr lang="el-GR" sz="3100" dirty="0" smtClean="0">
                <a:solidFill>
                  <a:schemeClr val="bg1"/>
                </a:solidFill>
              </a:rPr>
              <a:t> τις προδιαγραφές της νομοθεσίας</a:t>
            </a:r>
            <a:r>
              <a:rPr lang="el-GR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 smtClean="0"/>
              <a:t>Προϋποθέσεις- απαιτήσεις για έγκριση λειτουργίας ξενοδοχείου</a:t>
            </a:r>
            <a:r>
              <a:rPr lang="en-US" sz="3600" dirty="0" smtClean="0"/>
              <a:t> (2/2)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/>
              <a:t> </a:t>
            </a:r>
            <a:r>
              <a:rPr lang="el-GR" dirty="0" smtClean="0">
                <a:solidFill>
                  <a:schemeClr val="bg1"/>
                </a:solidFill>
              </a:rPr>
              <a:t>Προκειμένου να χορηγήσει άδεια λειτουργίας και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κατάταξη σε κατηγορία αστέρων λαμβάνει </a:t>
            </a:r>
            <a:r>
              <a:rPr lang="el-GR" dirty="0" err="1" smtClean="0">
                <a:solidFill>
                  <a:schemeClr val="bg1"/>
                </a:solidFill>
              </a:rPr>
              <a:t>υπ’όψιν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του τις εξής προϋποθέσεις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el-GR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 Τη θέση του ξενοδοχείου, από πλευρά μόλυνσης, υγιεινής κ.α.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 Συγκεκριμένα χαρακτηριστικά σχετικά με το κτίριο (πρόσοψη, την εσωτερική και εξωτερική εικόνα κ.α.)‏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 Τα υπνοδωμάτια (μέγεθος, ύψος από το έδαφος, φωτισμός, αερισμός κ.α.)‏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 smtClean="0"/>
              <a:t>(Π.Υ.Τ</a:t>
            </a:r>
            <a:r>
              <a:rPr lang="el-GR" sz="4400" dirty="0" smtClean="0"/>
              <a:t>.)</a:t>
            </a:r>
            <a:r>
              <a:rPr lang="en-US" sz="4400" dirty="0" smtClean="0"/>
              <a:t>-</a:t>
            </a:r>
            <a:r>
              <a:rPr lang="el-GR" sz="4400" dirty="0" smtClean="0"/>
              <a:t> </a:t>
            </a:r>
            <a:r>
              <a:rPr lang="el-GR" sz="4400" dirty="0" smtClean="0"/>
              <a:t>(Ε.Υ.Π.ΑΤ.Ε</a:t>
            </a:r>
            <a:r>
              <a:rPr lang="el-GR" sz="4400" dirty="0" smtClean="0"/>
              <a:t>.</a:t>
            </a:r>
            <a:r>
              <a:rPr lang="en-US" sz="4400" dirty="0" smtClean="0"/>
              <a:t>)</a:t>
            </a:r>
            <a:endParaRPr lang="el-GR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indent="-341313">
              <a:lnSpc>
                <a:spcPct val="8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1800" b="1" dirty="0">
                <a:solidFill>
                  <a:schemeClr val="bg1"/>
                </a:solidFill>
              </a:rPr>
              <a:t>Με έναρξη ισχύος του ΠΔ 112/2014 (ΦΕΚ 179/Α) μεταφέρονται από </a:t>
            </a:r>
            <a:r>
              <a:rPr lang="el-GR" sz="1800" b="1" dirty="0" smtClean="0">
                <a:solidFill>
                  <a:schemeClr val="bg1"/>
                </a:solidFill>
              </a:rPr>
              <a:t>τον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</a:p>
          <a:p>
            <a:pPr indent="-341313">
              <a:lnSpc>
                <a:spcPct val="8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1800" b="1" dirty="0" err="1" smtClean="0">
                <a:solidFill>
                  <a:schemeClr val="bg1"/>
                </a:solidFill>
              </a:rPr>
              <a:t>ΕλληνικόΟργανισμό</a:t>
            </a:r>
            <a:r>
              <a:rPr lang="el-GR" sz="1800" b="1" dirty="0" smtClean="0">
                <a:solidFill>
                  <a:schemeClr val="bg1"/>
                </a:solidFill>
              </a:rPr>
              <a:t> </a:t>
            </a:r>
            <a:r>
              <a:rPr lang="el-GR" sz="1800" b="1" dirty="0">
                <a:solidFill>
                  <a:schemeClr val="bg1"/>
                </a:solidFill>
              </a:rPr>
              <a:t>Τουρισμού (Ε.Ο.Τ.) στο Υπουργείο Τουρισμού:</a:t>
            </a:r>
          </a:p>
          <a:p>
            <a:pPr marL="341313" indent="-339725">
              <a:lnSpc>
                <a:spcPct val="80000"/>
              </a:lnSpc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</a:rPr>
              <a:t>  </a:t>
            </a:r>
            <a:r>
              <a:rPr lang="el-GR" sz="1800" b="1" dirty="0" smtClean="0">
                <a:solidFill>
                  <a:schemeClr val="bg1"/>
                </a:solidFill>
              </a:rPr>
              <a:t>οι </a:t>
            </a:r>
            <a:r>
              <a:rPr lang="el-GR" sz="1800" b="1" dirty="0">
                <a:solidFill>
                  <a:schemeClr val="bg1"/>
                </a:solidFill>
              </a:rPr>
              <a:t>Περιφερειακές Υπηρεσίες Τουρισμού (Π.Υ.Τ.) και </a:t>
            </a:r>
            <a:r>
              <a:rPr lang="el-GR" sz="1800" b="1" dirty="0" smtClean="0">
                <a:solidFill>
                  <a:schemeClr val="bg1"/>
                </a:solidFill>
              </a:rPr>
              <a:t>η </a:t>
            </a:r>
            <a:r>
              <a:rPr lang="el-GR" sz="1800" b="1" dirty="0">
                <a:solidFill>
                  <a:schemeClr val="bg1"/>
                </a:solidFill>
              </a:rPr>
              <a:t>Ειδική </a:t>
            </a:r>
            <a:r>
              <a:rPr lang="el-GR" sz="1800" b="1" dirty="0" smtClean="0">
                <a:solidFill>
                  <a:schemeClr val="bg1"/>
                </a:solidFill>
              </a:rPr>
              <a:t>Υπηρεσία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marL="341313" indent="-339725">
              <a:lnSpc>
                <a:spcPct val="80000"/>
              </a:lnSpc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</a:rPr>
              <a:t>   </a:t>
            </a:r>
            <a:r>
              <a:rPr lang="el-GR" sz="1800" b="1" dirty="0" smtClean="0">
                <a:solidFill>
                  <a:schemeClr val="bg1"/>
                </a:solidFill>
              </a:rPr>
              <a:t>Προώθησης </a:t>
            </a:r>
            <a:r>
              <a:rPr lang="el-GR" sz="1800" b="1" dirty="0" err="1">
                <a:solidFill>
                  <a:schemeClr val="bg1"/>
                </a:solidFill>
              </a:rPr>
              <a:t>Αδειοδότησης</a:t>
            </a:r>
            <a:r>
              <a:rPr lang="el-GR" sz="1800" b="1" dirty="0">
                <a:solidFill>
                  <a:schemeClr val="bg1"/>
                </a:solidFill>
              </a:rPr>
              <a:t> Τουριστικών Επενδύσεων (Ε.Υ.Π.ΑΤ.Ε.).».</a:t>
            </a:r>
          </a:p>
          <a:p>
            <a:pPr indent="-341313">
              <a:lnSpc>
                <a:spcPct val="8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1800" dirty="0">
                <a:solidFill>
                  <a:schemeClr val="bg1"/>
                </a:solidFill>
              </a:rPr>
              <a:t> </a:t>
            </a:r>
          </a:p>
          <a:p>
            <a:pPr indent="-341313">
              <a:lnSpc>
                <a:spcPct val="8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1800" dirty="0">
                <a:solidFill>
                  <a:schemeClr val="bg1"/>
                </a:solidFill>
              </a:rPr>
              <a:t>Ο ΕΟΤ διά των Περιφερειακών Γραφείων του παρέχει πλήρως </a:t>
            </a:r>
            <a:r>
              <a:rPr lang="el-GR" sz="1800" dirty="0" smtClean="0">
                <a:solidFill>
                  <a:schemeClr val="bg1"/>
                </a:solidFill>
              </a:rPr>
              <a:t>αποκεντρωμένες</a:t>
            </a:r>
            <a:endParaRPr lang="en-US" sz="1800" dirty="0" smtClean="0">
              <a:solidFill>
                <a:schemeClr val="bg1"/>
              </a:solidFill>
            </a:endParaRPr>
          </a:p>
          <a:p>
            <a:pPr indent="-341313">
              <a:lnSpc>
                <a:spcPct val="8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1800" dirty="0" err="1" smtClean="0">
                <a:solidFill>
                  <a:schemeClr val="bg1"/>
                </a:solidFill>
              </a:rPr>
              <a:t>υπηρεσίεςστους</a:t>
            </a:r>
            <a:r>
              <a:rPr lang="el-GR" sz="1800" dirty="0" smtClean="0">
                <a:solidFill>
                  <a:schemeClr val="bg1"/>
                </a:solidFill>
              </a:rPr>
              <a:t> </a:t>
            </a:r>
            <a:r>
              <a:rPr lang="el-GR" sz="1800" dirty="0">
                <a:solidFill>
                  <a:schemeClr val="bg1"/>
                </a:solidFill>
              </a:rPr>
              <a:t>επιχειρηματίες του Τουρισμού.</a:t>
            </a:r>
          </a:p>
          <a:p>
            <a:pPr indent="-341313">
              <a:lnSpc>
                <a:spcPct val="8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1800" dirty="0" smtClean="0">
                <a:solidFill>
                  <a:schemeClr val="bg1"/>
                </a:solidFill>
              </a:rPr>
              <a:t>Κάθε </a:t>
            </a:r>
            <a:r>
              <a:rPr lang="el-GR" sz="1800" dirty="0">
                <a:solidFill>
                  <a:schemeClr val="bg1"/>
                </a:solidFill>
              </a:rPr>
              <a:t>επιχείρηση που υπάγεται στην αρμοδιότητα του ΕΟΤ (ξενοδοχεία, </a:t>
            </a:r>
            <a:endParaRPr lang="en-US" sz="1800" dirty="0" smtClean="0">
              <a:solidFill>
                <a:schemeClr val="bg1"/>
              </a:solidFill>
            </a:endParaRPr>
          </a:p>
          <a:p>
            <a:pPr indent="-341313">
              <a:lnSpc>
                <a:spcPct val="8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1800" dirty="0" smtClean="0">
                <a:solidFill>
                  <a:schemeClr val="bg1"/>
                </a:solidFill>
              </a:rPr>
              <a:t>ενοικιαζόμενα Δωμάτια</a:t>
            </a:r>
            <a:r>
              <a:rPr lang="el-GR" sz="1800" dirty="0">
                <a:solidFill>
                  <a:schemeClr val="bg1"/>
                </a:solidFill>
              </a:rPr>
              <a:t>, </a:t>
            </a:r>
            <a:r>
              <a:rPr lang="el-GR" sz="1800" dirty="0" err="1">
                <a:solidFill>
                  <a:schemeClr val="bg1"/>
                </a:solidFill>
              </a:rPr>
              <a:t>campings</a:t>
            </a:r>
            <a:r>
              <a:rPr lang="el-GR" sz="1800" dirty="0">
                <a:solidFill>
                  <a:schemeClr val="bg1"/>
                </a:solidFill>
              </a:rPr>
              <a:t>, τουριστικά γραφεία, ΤΕΟΜ, </a:t>
            </a:r>
            <a:r>
              <a:rPr lang="el-GR" sz="1800" dirty="0" smtClean="0">
                <a:solidFill>
                  <a:schemeClr val="bg1"/>
                </a:solidFill>
              </a:rPr>
              <a:t>γραφεία</a:t>
            </a:r>
            <a:endParaRPr lang="en-US" sz="1800" dirty="0" smtClean="0">
              <a:solidFill>
                <a:schemeClr val="bg1"/>
              </a:solidFill>
            </a:endParaRPr>
          </a:p>
          <a:p>
            <a:pPr indent="-341313">
              <a:lnSpc>
                <a:spcPct val="8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1800" dirty="0" smtClean="0">
                <a:solidFill>
                  <a:schemeClr val="bg1"/>
                </a:solidFill>
              </a:rPr>
              <a:t>ενοικιάσεως </a:t>
            </a:r>
            <a:r>
              <a:rPr lang="el-GR" sz="1800" dirty="0">
                <a:solidFill>
                  <a:schemeClr val="bg1"/>
                </a:solidFill>
              </a:rPr>
              <a:t>αυτοκινήτων και </a:t>
            </a:r>
            <a:r>
              <a:rPr lang="el-GR" sz="1800" dirty="0" smtClean="0">
                <a:solidFill>
                  <a:schemeClr val="bg1"/>
                </a:solidFill>
              </a:rPr>
              <a:t>μοτοσικλετών </a:t>
            </a:r>
            <a:r>
              <a:rPr lang="el-GR" sz="1800" dirty="0">
                <a:solidFill>
                  <a:schemeClr val="bg1"/>
                </a:solidFill>
              </a:rPr>
              <a:t>κτλ.) μπορεί να απευθύνεται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l-GR" sz="1800" b="1" dirty="0">
                <a:solidFill>
                  <a:schemeClr val="bg1"/>
                </a:solidFill>
              </a:rPr>
              <a:t>ανάλογα 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indent="-341313">
              <a:lnSpc>
                <a:spcPct val="8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1800" b="1" dirty="0" smtClean="0">
                <a:solidFill>
                  <a:schemeClr val="bg1"/>
                </a:solidFill>
              </a:rPr>
              <a:t>με </a:t>
            </a:r>
            <a:r>
              <a:rPr lang="el-GR" sz="1800" b="1" dirty="0">
                <a:solidFill>
                  <a:schemeClr val="bg1"/>
                </a:solidFill>
              </a:rPr>
              <a:t>την περιοχή της έδρας της</a:t>
            </a:r>
            <a:r>
              <a:rPr lang="el-GR" sz="1800" dirty="0">
                <a:solidFill>
                  <a:schemeClr val="bg1"/>
                </a:solidFill>
              </a:rPr>
              <a:t> στα κατά </a:t>
            </a:r>
            <a:r>
              <a:rPr lang="el-GR" sz="1800" dirty="0" smtClean="0">
                <a:solidFill>
                  <a:schemeClr val="bg1"/>
                </a:solidFill>
              </a:rPr>
              <a:t>τόπους </a:t>
            </a:r>
            <a:r>
              <a:rPr lang="el-GR" sz="1800" dirty="0">
                <a:solidFill>
                  <a:schemeClr val="bg1"/>
                </a:solidFill>
              </a:rPr>
              <a:t>γραφεία του ΕΟΤ για κάθε υπόθεσή </a:t>
            </a:r>
            <a:endParaRPr lang="en-US" sz="1800" dirty="0" smtClean="0">
              <a:solidFill>
                <a:schemeClr val="bg1"/>
              </a:solidFill>
            </a:endParaRPr>
          </a:p>
          <a:p>
            <a:pPr indent="-341313">
              <a:lnSpc>
                <a:spcPct val="8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1800" dirty="0" smtClean="0">
                <a:solidFill>
                  <a:schemeClr val="bg1"/>
                </a:solidFill>
              </a:rPr>
              <a:t>της </a:t>
            </a:r>
            <a:r>
              <a:rPr lang="el-GR" sz="1800" dirty="0">
                <a:solidFill>
                  <a:schemeClr val="bg1"/>
                </a:solidFill>
              </a:rPr>
              <a:t>(αδειοδότηση, χορήγηση βεβαιώσεων κτλ.).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Π.Υ.Τ (ΠΕΡΙΦΕΡΕΙΑΚΕΣ ΥΠΗΡΕΣΙΕΣ ΤΟΥΡΙΣΜΟΥ)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>
                <a:solidFill>
                  <a:schemeClr val="bg1"/>
                </a:solidFill>
              </a:rPr>
              <a:t>Οι Περιφερειακές Υπηρεσίες Τουρισμού </a:t>
            </a:r>
            <a:r>
              <a:rPr lang="el-GR" b="1" dirty="0" smtClean="0">
                <a:solidFill>
                  <a:schemeClr val="bg1"/>
                </a:solidFill>
              </a:rPr>
              <a:t>(Π.Υ.Τ.) </a:t>
            </a:r>
            <a:r>
              <a:rPr lang="el-GR" dirty="0" smtClean="0">
                <a:solidFill>
                  <a:schemeClr val="bg1"/>
                </a:solidFill>
              </a:rPr>
              <a:t>είναι </a:t>
            </a:r>
          </a:p>
          <a:p>
            <a:pPr>
              <a:buNone/>
            </a:pPr>
            <a:r>
              <a:rPr lang="el-GR" dirty="0" smtClean="0">
                <a:solidFill>
                  <a:schemeClr val="bg1"/>
                </a:solidFill>
              </a:rPr>
              <a:t>ο αρμόδιος φορέας για την αδειοδότηση τους. Όμως </a:t>
            </a:r>
          </a:p>
          <a:p>
            <a:pPr>
              <a:buNone/>
            </a:pPr>
            <a:r>
              <a:rPr lang="el-GR" dirty="0" smtClean="0">
                <a:solidFill>
                  <a:schemeClr val="bg1"/>
                </a:solidFill>
              </a:rPr>
              <a:t>για την αδειοδότηση </a:t>
            </a:r>
            <a:r>
              <a:rPr lang="el-GR" b="1" u="sng" dirty="0" smtClean="0">
                <a:solidFill>
                  <a:schemeClr val="bg1"/>
                </a:solidFill>
              </a:rPr>
              <a:t>ξενοδοχείων 4 ή 5 αστέρων </a:t>
            </a:r>
          </a:p>
          <a:p>
            <a:pPr>
              <a:buNone/>
            </a:pPr>
            <a:r>
              <a:rPr lang="el-GR" dirty="0" smtClean="0">
                <a:solidFill>
                  <a:schemeClr val="bg1"/>
                </a:solidFill>
              </a:rPr>
              <a:t>δυναμικότητας </a:t>
            </a:r>
            <a:r>
              <a:rPr lang="el-GR" b="1" u="sng" dirty="0" smtClean="0">
                <a:solidFill>
                  <a:schemeClr val="bg1"/>
                </a:solidFill>
              </a:rPr>
              <a:t>άνω των 300 κλινών </a:t>
            </a:r>
            <a:r>
              <a:rPr lang="el-GR" dirty="0" smtClean="0">
                <a:solidFill>
                  <a:schemeClr val="bg1"/>
                </a:solidFill>
              </a:rPr>
              <a:t>υπεύθυνη είναι η </a:t>
            </a:r>
          </a:p>
          <a:p>
            <a:pPr>
              <a:buNone/>
            </a:pPr>
            <a:r>
              <a:rPr lang="el-GR" dirty="0" smtClean="0">
                <a:solidFill>
                  <a:schemeClr val="bg1"/>
                </a:solidFill>
              </a:rPr>
              <a:t>Ειδική Υπηρεσία Προώθησης και Αδειοδότηση </a:t>
            </a:r>
          </a:p>
          <a:p>
            <a:pPr>
              <a:buNone/>
            </a:pPr>
            <a:r>
              <a:rPr lang="el-GR" dirty="0" smtClean="0">
                <a:solidFill>
                  <a:schemeClr val="bg1"/>
                </a:solidFill>
              </a:rPr>
              <a:t>Τουριστικών Επενδύσεων </a:t>
            </a:r>
            <a:r>
              <a:rPr lang="el-GR" b="1" dirty="0" smtClean="0">
                <a:solidFill>
                  <a:schemeClr val="bg1"/>
                </a:solidFill>
              </a:rPr>
              <a:t>(Ε.Υ.Π.Α.Τ.Ε.).</a:t>
            </a:r>
            <a:r>
              <a:rPr lang="el-GR" dirty="0" smtClean="0"/>
              <a:t> </a:t>
            </a:r>
            <a:endParaRPr lang="el-G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Βήματα </a:t>
            </a:r>
            <a:r>
              <a:rPr lang="el-GR" dirty="0" err="1" smtClean="0">
                <a:solidFill>
                  <a:schemeClr val="bg1"/>
                </a:solidFill>
              </a:rPr>
              <a:t>αδειοδότησης</a:t>
            </a:r>
            <a:r>
              <a:rPr lang="el-GR" dirty="0" smtClean="0">
                <a:solidFill>
                  <a:schemeClr val="bg1"/>
                </a:solidFill>
              </a:rPr>
              <a:t/>
            </a:r>
            <a:br>
              <a:rPr lang="el-GR" dirty="0" smtClean="0">
                <a:solidFill>
                  <a:schemeClr val="bg1"/>
                </a:solidFill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Έλεγχος καταλληλότητας οικοπέδου και έγκριση αρχιτεκτονικής μελέτης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Χορήγηση ειδικού σήματος λειτουργίας (Ε.Σ.Λ)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err="1" smtClean="0"/>
              <a:t>Εκδοση</a:t>
            </a:r>
            <a:r>
              <a:rPr lang="el-GR" sz="3200" dirty="0" smtClean="0"/>
              <a:t> ειδικού σήματος λειτουργίας κύριων τουριστικών καταλυμάτων (Ε.Σ.Λ)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Αίτηση – Υπεύθυνη Δήλωση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Απλή φωτοτυπία ταυτότητας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Οικοδομική άδεια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Πιστοποιητικό πυρασφάλειας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Βεβαίωση καλής λειτουργίας του αποχετευτικού συστήματος του καταλύματος ή βεβαίωση σύνδεσης με το αποχετευτικό δίκτυο του δήμου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Έγκριση περιβαλλοντικών όρων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Βεβαίωση από το Ξενοδοχειακό Επιμελητήριο Ελλάδας (ΞΕΕ) περί ενημερότητας των προς αυτό υποχρεώσεων με αναφορά στη νομική μορφή της επιχείρησης.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Δικαιολογητικά για την έκδοση απόφασης ορισμού διευθυντή, για τα οποία υπάρχει διαφοροποίηση αναλόγως την κατηγορία του καταλύματος.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Συμβόλαιο ιδιοκτησίας ή συμφωνητικό επαγγελματικής μίσθωσης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</a:t>
            </a:r>
            <a:r>
              <a:rPr lang="el-GR" dirty="0" err="1" smtClean="0"/>
              <a:t>κδοση</a:t>
            </a:r>
            <a:r>
              <a:rPr lang="el-GR" dirty="0" smtClean="0"/>
              <a:t> Άδειας Λειτουργίας ( ΣΗΜΑ ΕΟΤ ) από τις ΠΥΤ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b="1" dirty="0" smtClean="0">
                <a:solidFill>
                  <a:schemeClr val="bg1"/>
                </a:solidFill>
              </a:rPr>
              <a:t>Τα κύρια ξενοδοχειακά καταλύματα διαχωρίζονται στις εξής κατηγορίες:</a:t>
            </a:r>
            <a:r>
              <a:rPr lang="el-GR" dirty="0" smtClean="0">
                <a:solidFill>
                  <a:schemeClr val="bg1"/>
                </a:solidFill>
              </a:rPr>
              <a:t/>
            </a:r>
            <a:br>
              <a:rPr lang="el-GR" dirty="0" smtClean="0">
                <a:solidFill>
                  <a:schemeClr val="bg1"/>
                </a:solidFill>
              </a:rPr>
            </a:br>
            <a:r>
              <a:rPr lang="el-GR" dirty="0" smtClean="0">
                <a:solidFill>
                  <a:schemeClr val="bg1"/>
                </a:solidFill>
              </a:rPr>
              <a:t/>
            </a:r>
            <a:br>
              <a:rPr lang="el-GR" dirty="0" smtClean="0">
                <a:solidFill>
                  <a:schemeClr val="bg1"/>
                </a:solidFill>
              </a:rPr>
            </a:br>
            <a:r>
              <a:rPr lang="el-GR" dirty="0" smtClean="0">
                <a:solidFill>
                  <a:schemeClr val="bg1"/>
                </a:solidFill>
              </a:rPr>
              <a:t>Α. Ξενοδοχείο κλασσικού τύπου</a:t>
            </a:r>
            <a:br>
              <a:rPr lang="el-GR" dirty="0" smtClean="0">
                <a:solidFill>
                  <a:schemeClr val="bg1"/>
                </a:solidFill>
              </a:rPr>
            </a:br>
            <a:r>
              <a:rPr lang="el-GR" dirty="0" smtClean="0">
                <a:solidFill>
                  <a:schemeClr val="bg1"/>
                </a:solidFill>
              </a:rPr>
              <a:t>Β. Ξενοδοχείο τύπου μοτέλ</a:t>
            </a:r>
            <a:br>
              <a:rPr lang="el-GR" dirty="0" smtClean="0">
                <a:solidFill>
                  <a:schemeClr val="bg1"/>
                </a:solidFill>
              </a:rPr>
            </a:br>
            <a:r>
              <a:rPr lang="el-GR" dirty="0" smtClean="0">
                <a:solidFill>
                  <a:schemeClr val="bg1"/>
                </a:solidFill>
              </a:rPr>
              <a:t>Γ. Ξενοδοχείο κλασσικού τύπου και τύπου επιπλωμένων διαμερισμάτων</a:t>
            </a:r>
            <a:br>
              <a:rPr lang="el-GR" dirty="0" smtClean="0">
                <a:solidFill>
                  <a:schemeClr val="bg1"/>
                </a:solidFill>
              </a:rPr>
            </a:br>
            <a:r>
              <a:rPr lang="el-GR" dirty="0" smtClean="0">
                <a:solidFill>
                  <a:schemeClr val="bg1"/>
                </a:solidFill>
              </a:rPr>
              <a:t>Δ. Ξενοδοχείο τύπου  επιπλωμένων διαμερισμάτων</a:t>
            </a:r>
            <a:br>
              <a:rPr lang="el-GR" dirty="0" smtClean="0">
                <a:solidFill>
                  <a:schemeClr val="bg1"/>
                </a:solidFill>
              </a:rPr>
            </a:br>
            <a:r>
              <a:rPr lang="el-GR" dirty="0" smtClean="0">
                <a:solidFill>
                  <a:schemeClr val="bg1"/>
                </a:solidFill>
              </a:rPr>
              <a:t>Ε. Παραδοσιακά καταλύματα</a:t>
            </a:r>
            <a:br>
              <a:rPr lang="el-GR" dirty="0" smtClean="0">
                <a:solidFill>
                  <a:schemeClr val="bg1"/>
                </a:solidFill>
              </a:rPr>
            </a:br>
            <a:r>
              <a:rPr lang="el-GR" dirty="0" smtClean="0">
                <a:solidFill>
                  <a:schemeClr val="bg1"/>
                </a:solidFill>
              </a:rPr>
              <a:t>ΣΤ. Οργανωμένες τουριστικές κατασκηνώσεις με ή χωρίς οικίσκους  (CAMPING).</a:t>
            </a:r>
            <a:br>
              <a:rPr lang="el-GR" dirty="0" smtClean="0">
                <a:solidFill>
                  <a:schemeClr val="bg1"/>
                </a:solidFill>
              </a:rPr>
            </a:br>
            <a:r>
              <a:rPr lang="el-GR" dirty="0" smtClean="0">
                <a:solidFill>
                  <a:schemeClr val="bg1"/>
                </a:solidFill>
              </a:rPr>
              <a:t/>
            </a:r>
            <a:br>
              <a:rPr lang="el-GR" dirty="0" smtClean="0">
                <a:solidFill>
                  <a:schemeClr val="bg1"/>
                </a:solidFill>
              </a:rPr>
            </a:br>
            <a:r>
              <a:rPr lang="el-GR" dirty="0" smtClean="0">
                <a:solidFill>
                  <a:schemeClr val="bg1"/>
                </a:solidFill>
              </a:rPr>
              <a:t>Η άδεια λειτουργίας ( σήμα EOT) έχει 2 στάδια . 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Το 1ο στάδιο περιλαμβάνει τον έλεγχο καταλληλότητας οικοπέδου και την έγκριση των αρχιτεκτονικών σχεδίων 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Το 2ο στάδιο την διαδικασία έκδοσης σήματος ΕΟΤ με την κατάθεση λοιπών δικαιολογητικών, παράβολών και τον τελικό έλεγχο από επιθεωρητή του ΕΟΤ (ΠΥΤ).  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Κύρια ξενοδοχειακά καταλύματα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 smtClean="0">
                <a:solidFill>
                  <a:schemeClr val="bg1"/>
                </a:solidFill>
                <a:sym typeface="Symbol"/>
              </a:rPr>
              <a:t>   Τα </a:t>
            </a:r>
            <a:r>
              <a:rPr lang="el-GR" dirty="0" smtClean="0">
                <a:solidFill>
                  <a:schemeClr val="bg1"/>
                </a:solidFill>
              </a:rPr>
              <a:t>ξενοδοχεία  διακρίνονται σε 5 κατηγορίες αστέρων. Η διάκριση αυτή καθορίζεται από τον ΕΟΤ (Π.Δ. 43/2002) με βάση ορισμένα </a:t>
            </a:r>
            <a:r>
              <a:rPr lang="el-GR" b="1" dirty="0" smtClean="0">
                <a:solidFill>
                  <a:schemeClr val="bg1"/>
                </a:solidFill>
              </a:rPr>
              <a:t>κριτήρια</a:t>
            </a:r>
            <a:r>
              <a:rPr lang="el-GR" dirty="0" smtClean="0">
                <a:solidFill>
                  <a:schemeClr val="bg1"/>
                </a:solidFill>
              </a:rPr>
              <a:t> που αφορούν τα εξής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el-GR" dirty="0" smtClean="0">
              <a:solidFill>
                <a:schemeClr val="bg1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Κτίριο (μέγεθος κτιρίου, χώρων υποδοχής, διαστάσεις υπνοδωματίων)‏</a:t>
            </a:r>
          </a:p>
          <a:p>
            <a:pPr lvl="0"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Επίπλωση </a:t>
            </a:r>
            <a:endParaRPr lang="en-US" dirty="0" smtClean="0">
              <a:solidFill>
                <a:schemeClr val="bg1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 Ποσότητα και ποιότητα εξοπλισμού </a:t>
            </a:r>
          </a:p>
          <a:p>
            <a:pPr lvl="0"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Επιπρόσθετες ανέσεις (κλιματισμός, πισίνα, κ.α)‏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Παραξενοδοχεία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algn="just">
              <a:buNone/>
            </a:pPr>
            <a:r>
              <a:rPr lang="el-GR" sz="3200" dirty="0" smtClean="0">
                <a:solidFill>
                  <a:schemeClr val="bg1"/>
                </a:solidFill>
              </a:rPr>
              <a:t>Εννοούμε το σύνολο των καταλυμάτων που </a:t>
            </a:r>
          </a:p>
          <a:p>
            <a:pPr algn="just">
              <a:buNone/>
            </a:pPr>
            <a:r>
              <a:rPr lang="el-GR" sz="3200" dirty="0" smtClean="0">
                <a:solidFill>
                  <a:schemeClr val="bg1"/>
                </a:solidFill>
              </a:rPr>
              <a:t>λειτουργούν Χωρίς άδεια λειτουργίας από το </a:t>
            </a:r>
          </a:p>
          <a:p>
            <a:pPr algn="just">
              <a:buNone/>
            </a:pPr>
            <a:r>
              <a:rPr lang="el-GR" sz="3200" dirty="0" smtClean="0">
                <a:solidFill>
                  <a:schemeClr val="bg1"/>
                </a:solidFill>
              </a:rPr>
              <a:t> Υπουργείο Τουρισμού (Π.Υ.Τ.) </a:t>
            </a:r>
          </a:p>
          <a:p>
            <a:pPr algn="just">
              <a:buNone/>
            </a:pPr>
            <a:r>
              <a:rPr lang="el-GR" sz="3200" dirty="0" smtClean="0">
                <a:solidFill>
                  <a:schemeClr val="bg1"/>
                </a:solidFill>
              </a:rPr>
              <a:t>Άρα δεν ακολουθούν τους κανόνες λειτουργίας </a:t>
            </a:r>
          </a:p>
          <a:p>
            <a:pPr algn="just">
              <a:buNone/>
            </a:pPr>
            <a:r>
              <a:rPr lang="el-GR" sz="3200" dirty="0" smtClean="0">
                <a:solidFill>
                  <a:schemeClr val="bg1"/>
                </a:solidFill>
              </a:rPr>
              <a:t>που επιβάλλει η νομοθεσία και δεν παρέχουν </a:t>
            </a:r>
          </a:p>
          <a:p>
            <a:pPr algn="just">
              <a:buNone/>
            </a:pPr>
            <a:r>
              <a:rPr lang="el-GR" sz="3200" dirty="0" smtClean="0">
                <a:solidFill>
                  <a:schemeClr val="bg1"/>
                </a:solidFill>
              </a:rPr>
              <a:t>υπηρεσίες με νόμιμο τρόπο.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Αρνητικές επιπτώσεις της </a:t>
            </a:r>
            <a:r>
              <a:rPr lang="el-GR" dirty="0" err="1" smtClean="0"/>
              <a:t>παραξενοδοχίας</a:t>
            </a:r>
            <a:r>
              <a:rPr lang="el-GR" dirty="0" smtClean="0"/>
              <a:t> (1/2)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2420888"/>
            <a:ext cx="8229600" cy="26928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b="1" u="sng" dirty="0" smtClean="0">
                <a:solidFill>
                  <a:schemeClr val="bg1"/>
                </a:solidFill>
              </a:rPr>
              <a:t>Σε επίπεδο πελατών</a:t>
            </a:r>
            <a:r>
              <a:rPr lang="en-US" b="1" u="sng" dirty="0" smtClean="0">
                <a:solidFill>
                  <a:schemeClr val="bg1"/>
                </a:solidFill>
              </a:rPr>
              <a:t>:</a:t>
            </a:r>
            <a:endParaRPr lang="el-GR" b="1" u="sng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Μείωση των προσδοκιών των τουριστών για το</a:t>
            </a:r>
          </a:p>
          <a:p>
            <a:pPr>
              <a:buNone/>
            </a:pPr>
            <a:r>
              <a:rPr lang="el-GR" dirty="0" smtClean="0">
                <a:solidFill>
                  <a:schemeClr val="bg1"/>
                </a:solidFill>
              </a:rPr>
              <a:t>     ξενοδοχειακό προϊόν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Δυσφήμιση του προορισμού </a:t>
            </a:r>
          </a:p>
          <a:p>
            <a:pPr>
              <a:buNone/>
            </a:pPr>
            <a:endParaRPr lang="en-US" b="1" u="sng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l-GR" dirty="0" smtClean="0">
              <a:solidFill>
                <a:schemeClr val="bg1"/>
              </a:solidFill>
            </a:endParaRPr>
          </a:p>
          <a:p>
            <a:endParaRPr lang="el-G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Αρνητικές επιπτώσεις της </a:t>
            </a:r>
            <a:r>
              <a:rPr lang="el-GR" dirty="0" err="1" smtClean="0"/>
              <a:t>παραξενοδοχίας</a:t>
            </a:r>
            <a:r>
              <a:rPr lang="el-GR" dirty="0" smtClean="0"/>
              <a:t> (2/2)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b="1" u="sng" dirty="0" smtClean="0">
                <a:solidFill>
                  <a:schemeClr val="bg1"/>
                </a:solidFill>
              </a:rPr>
              <a:t>Σε επίπεδο Τουρισμού</a:t>
            </a:r>
            <a:r>
              <a:rPr lang="en-US" b="1" u="sng" dirty="0" smtClean="0">
                <a:solidFill>
                  <a:schemeClr val="bg1"/>
                </a:solidFill>
              </a:rPr>
              <a:t>:</a:t>
            </a:r>
            <a:endParaRPr lang="el-GR" b="1" u="sng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Μείωση των πελατών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Αλλοίωση του Ξενοδοχειακού προϊόντος 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Μείωση των θέσεων εργασίας 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Αύξηση της Ανεργίας </a:t>
            </a:r>
          </a:p>
          <a:p>
            <a:pPr>
              <a:buNone/>
            </a:pPr>
            <a:endParaRPr lang="el-GR" b="1" u="sng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Ξενοδοχεία επιπλωμένων διαμερισμάτων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817440"/>
            <a:ext cx="8964488" cy="50405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600" b="1" dirty="0" smtClean="0">
                <a:solidFill>
                  <a:schemeClr val="bg1"/>
                </a:solidFill>
              </a:rPr>
              <a:t>Ξενοδοχεία επιπλωμένων διαμερισμάτων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l-GR" sz="2600" dirty="0" smtClean="0">
                <a:solidFill>
                  <a:schemeClr val="bg1"/>
                </a:solidFill>
              </a:rPr>
              <a:t>(τουλάχιστον 2 δωματίων εξοπλισμένα με κουζίνα)‏</a:t>
            </a:r>
            <a:endParaRPr lang="en-US" sz="26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l-GR" sz="2600" b="1" dirty="0" smtClean="0">
                <a:solidFill>
                  <a:schemeClr val="bg1"/>
                </a:solidFill>
              </a:rPr>
              <a:t>Ξενοδοχεία μικτού τύπου </a:t>
            </a:r>
            <a:r>
              <a:rPr lang="el-GR" sz="2600" dirty="0" smtClean="0">
                <a:solidFill>
                  <a:schemeClr val="bg1"/>
                </a:solidFill>
              </a:rPr>
              <a:t>(προϋπόθεση για να χαρακτηριστεί ένα ξενοδοχείου μικτού τύπου είναι να έχει δυναμικότητα τουλάχιστον 300 κλινών)‏ </a:t>
            </a:r>
            <a:endParaRPr lang="en-US" sz="26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sz="2600" b="1" dirty="0" smtClean="0">
                <a:solidFill>
                  <a:schemeClr val="bg1"/>
                </a:solidFill>
              </a:rPr>
              <a:t>Μοτέλς</a:t>
            </a:r>
            <a:r>
              <a:rPr lang="el-GR" sz="2600" dirty="0" smtClean="0">
                <a:solidFill>
                  <a:schemeClr val="bg1"/>
                </a:solidFill>
              </a:rPr>
              <a:t> βρίσκονται εκτός κατοικημένων περιοχών σε οδικές αρτηρίες μεγάλης κυκλοφορίας / διαθέτουν χώρο για τη στάθμευση, τον εφοδιασμό και την επισκευή οχημάτων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Ξενοδοχεία ιαματικών πηγών και Υδροθεραπευτήρια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chemeClr val="bg1"/>
                </a:solidFill>
              </a:rPr>
              <a:t>E</a:t>
            </a:r>
            <a:r>
              <a:rPr lang="el-GR" dirty="0" smtClean="0">
                <a:solidFill>
                  <a:schemeClr val="bg1"/>
                </a:solidFill>
              </a:rPr>
              <a:t>ξυπηρετούν πελάτες που ακολουθούν θεραπευτική αγωγή </a:t>
            </a:r>
            <a:r>
              <a:rPr lang="el-GR" dirty="0" smtClean="0">
                <a:solidFill>
                  <a:schemeClr val="bg1"/>
                </a:solidFill>
                <a:sym typeface="Symbol"/>
              </a:rPr>
              <a:t></a:t>
            </a:r>
            <a:r>
              <a:rPr lang="el-GR" dirty="0" smtClean="0">
                <a:solidFill>
                  <a:schemeClr val="bg1"/>
                </a:solidFill>
              </a:rPr>
              <a:t> έχουν εγκαταστάσεις που μπορούν να φέρουν το ιαματικό νερό στο μπάνιο του κάθε δωματίου ή διαθέτουν πισίνα με θεραπευτικό νερό</a:t>
            </a:r>
            <a:endParaRPr lang="en-US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l-GR" b="1" dirty="0" smtClean="0">
                <a:solidFill>
                  <a:schemeClr val="bg1"/>
                </a:solidFill>
              </a:rPr>
              <a:t>Ορεινά ξενοδοχεία </a:t>
            </a:r>
            <a:r>
              <a:rPr lang="el-GR" dirty="0" smtClean="0">
                <a:solidFill>
                  <a:schemeClr val="bg1"/>
                </a:solidFill>
              </a:rPr>
              <a:t>ή χιονοδρομικά κέντρα </a:t>
            </a:r>
            <a:endParaRPr lang="en-US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l-GR" b="1" dirty="0" smtClean="0">
                <a:solidFill>
                  <a:schemeClr val="bg1"/>
                </a:solidFill>
              </a:rPr>
              <a:t>Ξενώνες</a:t>
            </a:r>
            <a:r>
              <a:rPr lang="el-GR" dirty="0" smtClean="0">
                <a:solidFill>
                  <a:schemeClr val="bg1"/>
                </a:solidFill>
              </a:rPr>
              <a:t> (διαθέτουν δωμάτια και παρέχουν υπηρεσίες παρόλο που αρχικά δεν είχαν κτιστεί για να λειτουργήσουν με τη μορφή ξενοδοχείου)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/>
          <a:lstStyle/>
          <a:p>
            <a:r>
              <a:rPr lang="el-GR" dirty="0" smtClean="0"/>
              <a:t>Bungalows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2564904"/>
            <a:ext cx="8532440" cy="208823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l-GR" dirty="0" smtClean="0"/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Συγκροτήματα  ανεξάρτητων διαμερισμάτων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 smtClean="0">
                <a:solidFill>
                  <a:schemeClr val="bg1"/>
                </a:solidFill>
              </a:rPr>
              <a:t>και </a:t>
            </a:r>
          </a:p>
          <a:p>
            <a:pPr algn="just">
              <a:buNone/>
            </a:pPr>
            <a:r>
              <a:rPr lang="el-GR" sz="3200" dirty="0" smtClean="0">
                <a:solidFill>
                  <a:schemeClr val="bg1"/>
                </a:solidFill>
              </a:rPr>
              <a:t> διαθέτουν ένα κεντρικό κτήριο όπου στεγάζονται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l-GR" sz="3200" dirty="0" smtClean="0">
                <a:solidFill>
                  <a:schemeClr val="bg1"/>
                </a:solidFill>
              </a:rPr>
              <a:t> οι υπηρεσίες και οι κοινόχρηστοι χώροι.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Λοιπές κατηγορίες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Ξενοδοχεία αεροδρομίων</a:t>
            </a:r>
            <a:endParaRPr lang="en-US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Ξενοδοχεία σε μαρίνες </a:t>
            </a:r>
            <a:endParaRPr lang="en-US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Ξενοδοχεία μακράς διαμονής (φοιτητές)‏ </a:t>
            </a:r>
            <a:endParaRPr lang="en-US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Κέντρα παραθερισμού γυμνιστών </a:t>
            </a:r>
            <a:endParaRPr lang="en-US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Ξενοδοχεία club (με έμφαση στους τομείς ψυχαγωγίας και άθλησης)‏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 βάση τον χρόνο Λειτουργίας και το Τόπο εγκατάστασης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sz="2800" dirty="0" smtClean="0">
                <a:solidFill>
                  <a:schemeClr val="bg1"/>
                </a:solidFill>
              </a:rPr>
              <a:t>Τα ξενοδοχεία ανάλογα με το </a:t>
            </a:r>
            <a:r>
              <a:rPr lang="el-GR" sz="2800" b="1" dirty="0" smtClean="0">
                <a:solidFill>
                  <a:schemeClr val="bg1"/>
                </a:solidFill>
              </a:rPr>
              <a:t>χρόνο λειτουργίας </a:t>
            </a:r>
            <a:r>
              <a:rPr lang="el-GR" sz="2800" dirty="0" smtClean="0">
                <a:solidFill>
                  <a:schemeClr val="bg1"/>
                </a:solidFill>
              </a:rPr>
              <a:t>τους </a:t>
            </a:r>
          </a:p>
          <a:p>
            <a:pPr>
              <a:buNone/>
            </a:pPr>
            <a:r>
              <a:rPr lang="el-GR" sz="2800" dirty="0" smtClean="0">
                <a:solidFill>
                  <a:schemeClr val="bg1"/>
                </a:solidFill>
              </a:rPr>
              <a:t>διακρίνονται</a:t>
            </a:r>
            <a:r>
              <a:rPr lang="en-US" sz="2800" dirty="0" smtClean="0">
                <a:solidFill>
                  <a:schemeClr val="bg1"/>
                </a:solidFill>
              </a:rPr>
              <a:t>:</a:t>
            </a:r>
            <a:endParaRPr lang="el-GR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bg1"/>
                </a:solidFill>
              </a:rPr>
              <a:t> Εποχιακά </a:t>
            </a:r>
            <a:r>
              <a:rPr lang="en-US" sz="2800" dirty="0" smtClean="0">
                <a:solidFill>
                  <a:schemeClr val="bg1"/>
                </a:solidFill>
              </a:rPr>
              <a:t>(Saison)</a:t>
            </a:r>
            <a:r>
              <a:rPr lang="el-GR" sz="2800" dirty="0" smtClean="0">
                <a:solidFill>
                  <a:schemeClr val="bg1"/>
                </a:solidFill>
              </a:rPr>
              <a:t>  </a:t>
            </a:r>
          </a:p>
          <a:p>
            <a:pPr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bg1"/>
                </a:solidFill>
              </a:rPr>
              <a:t>Διαρκούς λειτουργίας (12μηνης)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l-GR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sz="2800" dirty="0" smtClean="0">
                <a:solidFill>
                  <a:schemeClr val="bg1"/>
                </a:solidFill>
              </a:rPr>
              <a:t>Τα ξενοδοχεία ανάλογα με το </a:t>
            </a:r>
            <a:r>
              <a:rPr lang="el-GR" sz="2800" b="1" dirty="0" smtClean="0">
                <a:solidFill>
                  <a:schemeClr val="bg1"/>
                </a:solidFill>
              </a:rPr>
              <a:t>τόπο εγκατάστασής</a:t>
            </a:r>
            <a:r>
              <a:rPr lang="el-GR" sz="2800" dirty="0" smtClean="0">
                <a:solidFill>
                  <a:schemeClr val="bg1"/>
                </a:solidFill>
              </a:rPr>
              <a:t> τους </a:t>
            </a:r>
          </a:p>
          <a:p>
            <a:pPr>
              <a:buNone/>
            </a:pPr>
            <a:r>
              <a:rPr lang="el-GR" sz="2800" dirty="0" smtClean="0">
                <a:solidFill>
                  <a:schemeClr val="bg1"/>
                </a:solidFill>
              </a:rPr>
              <a:t>διακρίνονται</a:t>
            </a:r>
            <a:r>
              <a:rPr lang="en-US" sz="2800" dirty="0" smtClean="0">
                <a:solidFill>
                  <a:schemeClr val="bg1"/>
                </a:solidFill>
              </a:rPr>
              <a:t>:</a:t>
            </a:r>
            <a:endParaRPr lang="el-GR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bg1"/>
                </a:solidFill>
              </a:rPr>
              <a:t>Αστικά</a:t>
            </a:r>
          </a:p>
          <a:p>
            <a:pPr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bg1"/>
                </a:solidFill>
              </a:rPr>
              <a:t>Παραθεριστικά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bg1"/>
                </a:solidFill>
              </a:rPr>
              <a:t>Ορεινά </a:t>
            </a:r>
          </a:p>
          <a:p>
            <a:pPr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bg1"/>
                </a:solidFill>
              </a:rPr>
              <a:t>Παραθαλάσσια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492</TotalTime>
  <Words>1727</Words>
  <Application>Microsoft Office PowerPoint</Application>
  <PresentationFormat>Προβολή στην οθόνη (4:3)</PresentationFormat>
  <Paragraphs>337</Paragraphs>
  <Slides>42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42</vt:i4>
      </vt:variant>
    </vt:vector>
  </HeadingPairs>
  <TitlesOfParts>
    <vt:vector size="43" baseType="lpstr">
      <vt:lpstr>Αποκορύφωμα</vt:lpstr>
      <vt:lpstr>ΔΙΑΚΡΙΣΗ ΞΕΝΟΔΟΧΕΙΑΚΩΝ ΜΟΝΑΔΩΝ </vt:lpstr>
      <vt:lpstr>Ορισμός ξενοδοχειακού προϊόντος </vt:lpstr>
      <vt:lpstr>Διακρίσεις ξενοδοχειακών επιχειρήσεων </vt:lpstr>
      <vt:lpstr>Κύρια ξενοδοχειακά καταλύματα</vt:lpstr>
      <vt:lpstr>Ξενοδοχεία επιπλωμένων διαμερισμάτων</vt:lpstr>
      <vt:lpstr>Ξενοδοχεία ιαματικών πηγών και Υδροθεραπευτήρια </vt:lpstr>
      <vt:lpstr>Bungalows</vt:lpstr>
      <vt:lpstr>Λοιπές κατηγορίες </vt:lpstr>
      <vt:lpstr>Με βάση τον χρόνο Λειτουργίας και το Τόπο εγκατάστασης </vt:lpstr>
      <vt:lpstr>Μη κύρια ξενοδοχειακά καταλύματα </vt:lpstr>
      <vt:lpstr>Συνοπτική παρουσίαση  ξενοδοχειακών καταλυμάτων </vt:lpstr>
      <vt:lpstr> Ξενοδοχεία πόλης ή Business Hotels </vt:lpstr>
      <vt:lpstr> Ξενοδοχεία Αεροδρομίου </vt:lpstr>
      <vt:lpstr>Ξενοδοχεία Σουιτών (Suite Hotels)</vt:lpstr>
      <vt:lpstr>Ξενοδοχεία διακοπών ή μεγάλης διαμονής</vt:lpstr>
      <vt:lpstr>Ξενοδοχεία Κατοικιών</vt:lpstr>
      <vt:lpstr>Resort Hotels</vt:lpstr>
      <vt:lpstr>Bed and Breakfast</vt:lpstr>
      <vt:lpstr>Καταλύματα Χρονομεριστικής Μίσθωσης</vt:lpstr>
      <vt:lpstr>Καζίνο Ξενοδοχεία</vt:lpstr>
      <vt:lpstr>Ξενοδοχεία Συνεδριάσεων</vt:lpstr>
      <vt:lpstr>Boutique Hotels</vt:lpstr>
      <vt:lpstr>Theme Hotels (Θεματικά Ξενοδοχεία)</vt:lpstr>
      <vt:lpstr>Σημεία πώλησης του ξενοδοχειακού προϊόντος</vt:lpstr>
      <vt:lpstr>Περιορισμός όσον αφορά τον τόπο πώλησης του ξενοδοχειακού προϊόντος</vt:lpstr>
      <vt:lpstr>Η τοποθεσία εγκατάστασης της ξενοδοχειακής επιχείρησης  </vt:lpstr>
      <vt:lpstr>Δομή και οργάνωση των ξενοδοχειακών επιχειρήσεων (1/2)</vt:lpstr>
      <vt:lpstr>Δομή και οργάνωση των ξενοδοχειακών επιχειρήσεων (2/2)</vt:lpstr>
      <vt:lpstr>Εργαζόμενοι και ιδιαιτερότητες εργασίας</vt:lpstr>
      <vt:lpstr>Iδιαιτερότητες εργασίας</vt:lpstr>
      <vt:lpstr>Προσφερόμενα αγαθά και παρεχόμενες υπηρεσίες </vt:lpstr>
      <vt:lpstr>Πελάτες Ξενοδοχείου</vt:lpstr>
      <vt:lpstr>Προϋποθέσεις- απαιτήσεις για έγκριση λειτουργίας ξενοδοχείου (1/2) </vt:lpstr>
      <vt:lpstr>Προϋποθέσεις- απαιτήσεις για έγκριση λειτουργίας ξενοδοχείου (2/2) </vt:lpstr>
      <vt:lpstr>(Π.Υ.Τ.)- (Ε.Υ.Π.ΑΤ.Ε.)</vt:lpstr>
      <vt:lpstr>Π.Υ.Τ (ΠΕΡΙΦΕΡΕΙΑΚΕΣ ΥΠΗΡΕΣΙΕΣ ΤΟΥΡΙΣΜΟΥ)</vt:lpstr>
      <vt:lpstr>Βήματα αδειοδότησης </vt:lpstr>
      <vt:lpstr>Εκδοση ειδικού σήματος λειτουργίας κύριων τουριστικών καταλυμάτων (Ε.Σ.Λ)</vt:lpstr>
      <vt:lpstr>Eκδοση Άδειας Λειτουργίας ( ΣΗΜΑ ΕΟΤ ) από τις ΠΥΤ </vt:lpstr>
      <vt:lpstr>Παραξενοδοχεία</vt:lpstr>
      <vt:lpstr>Αρνητικές επιπτώσεις της παραξενοδοχίας (1/2)</vt:lpstr>
      <vt:lpstr>Αρνητικές επιπτώσεις της παραξενοδοχίας (2/2)</vt:lpstr>
    </vt:vector>
  </TitlesOfParts>
  <Company>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Λιθογραφία - Offset</dc:title>
  <dc:creator>OWNER</dc:creator>
  <cp:lastModifiedBy>Riggas</cp:lastModifiedBy>
  <cp:revision>75</cp:revision>
  <dcterms:created xsi:type="dcterms:W3CDTF">2014-11-09T10:17:43Z</dcterms:created>
  <dcterms:modified xsi:type="dcterms:W3CDTF">2020-12-12T21:32:18Z</dcterms:modified>
</cp:coreProperties>
</file>