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- Τίτλος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28" name="27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4A2B7-8568-4C63-BA03-BA83A25595D8}" type="datetimeFigureOut">
              <a:rPr lang="el-GR" smtClean="0"/>
              <a:t>24/11/2020</a:t>
            </a:fld>
            <a:endParaRPr lang="el-GR"/>
          </a:p>
        </p:txBody>
      </p:sp>
      <p:sp>
        <p:nvSpPr>
          <p:cNvPr id="17" name="16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29" name="2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44C5F-96F9-49C7-906C-392FBB3EEBFC}" type="slidenum">
              <a:rPr lang="el-GR" smtClean="0"/>
              <a:t>‹#›</a:t>
            </a:fld>
            <a:endParaRPr lang="el-GR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4A2B7-8568-4C63-BA03-BA83A25595D8}" type="datetimeFigureOut">
              <a:rPr lang="el-GR" smtClean="0"/>
              <a:t>24/11/2020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44C5F-96F9-49C7-906C-392FBB3EEBFC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4A2B7-8568-4C63-BA03-BA83A25595D8}" type="datetimeFigureOut">
              <a:rPr lang="el-GR" smtClean="0"/>
              <a:t>24/11/2020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44C5F-96F9-49C7-906C-392FBB3EEBFC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4A2B7-8568-4C63-BA03-BA83A25595D8}" type="datetimeFigureOut">
              <a:rPr lang="el-GR" smtClean="0"/>
              <a:t>24/11/2020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44C5F-96F9-49C7-906C-392FBB3EEBFC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4A2B7-8568-4C63-BA03-BA83A25595D8}" type="datetimeFigureOut">
              <a:rPr lang="el-GR" smtClean="0"/>
              <a:t>24/11/2020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64044C5F-96F9-49C7-906C-392FBB3EEBFC}" type="slidenum">
              <a:rPr lang="el-GR" smtClean="0"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4A2B7-8568-4C63-BA03-BA83A25595D8}" type="datetimeFigureOut">
              <a:rPr lang="el-GR" smtClean="0"/>
              <a:t>24/11/2020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44C5F-96F9-49C7-906C-392FBB3EEBFC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4A2B7-8568-4C63-BA03-BA83A25595D8}" type="datetimeFigureOut">
              <a:rPr lang="el-GR" smtClean="0"/>
              <a:t>24/11/2020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44C5F-96F9-49C7-906C-392FBB3EEBFC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4A2B7-8568-4C63-BA03-BA83A25595D8}" type="datetimeFigureOut">
              <a:rPr lang="el-GR" smtClean="0"/>
              <a:t>24/11/2020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44C5F-96F9-49C7-906C-392FBB3EEBFC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4A2B7-8568-4C63-BA03-BA83A25595D8}" type="datetimeFigureOut">
              <a:rPr lang="el-GR" smtClean="0"/>
              <a:t>24/11/2020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44C5F-96F9-49C7-906C-392FBB3EEBFC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4A2B7-8568-4C63-BA03-BA83A25595D8}" type="datetimeFigureOut">
              <a:rPr lang="el-GR" smtClean="0"/>
              <a:t>24/11/2020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44C5F-96F9-49C7-906C-392FBB3EEBFC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l-GR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Κάντε κλικ στο εικονίδιο για να προσθέσετε μια εικόνα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4A2B7-8568-4C63-BA03-BA83A25595D8}" type="datetimeFigureOut">
              <a:rPr lang="el-GR" smtClean="0"/>
              <a:t>24/11/2020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44C5F-96F9-49C7-906C-392FBB3EEBFC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3" name="1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4" name="1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A74A2B7-8568-4C63-BA03-BA83A25595D8}" type="datetimeFigureOut">
              <a:rPr lang="el-GR" smtClean="0"/>
              <a:t>24/11/2020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23" name="22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4044C5F-96F9-49C7-906C-392FBB3EEBFC}" type="slidenum">
              <a:rPr lang="el-GR" smtClean="0"/>
              <a:t>‹#›</a:t>
            </a:fld>
            <a:endParaRPr lang="el-G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11560" y="285293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l-GR" sz="4000" spc="-20" dirty="0" smtClean="0">
                <a:solidFill>
                  <a:srgbClr val="FFFFFF"/>
                </a:solidFill>
                <a:cs typeface="Arial"/>
              </a:rPr>
              <a:t>ΒΑΣΙΚΕΣ ΕΝΝΟΙΕΣ </a:t>
            </a:r>
            <a:br>
              <a:rPr lang="el-GR" sz="4000" spc="-20" dirty="0" smtClean="0">
                <a:solidFill>
                  <a:srgbClr val="FFFFFF"/>
                </a:solidFill>
                <a:cs typeface="Arial"/>
              </a:rPr>
            </a:br>
            <a:r>
              <a:rPr lang="el-GR" sz="4000" spc="-20" dirty="0" smtClean="0">
                <a:solidFill>
                  <a:srgbClr val="FFFFFF"/>
                </a:solidFill>
                <a:cs typeface="Arial"/>
              </a:rPr>
              <a:t>ΤΟΥΡΙΣΜΟΥ </a:t>
            </a:r>
            <a:r>
              <a:rPr lang="el-GR" sz="4000" dirty="0">
                <a:cs typeface="Arial"/>
              </a:rPr>
              <a:t/>
            </a:r>
            <a:br>
              <a:rPr lang="el-GR" sz="4000" dirty="0">
                <a:cs typeface="Arial"/>
              </a:rPr>
            </a:br>
            <a:endParaRPr lang="el-G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-3833348" y="299004"/>
            <a:ext cx="13907031" cy="755328"/>
          </a:xfrm>
          <a:prstGeom prst="rect">
            <a:avLst/>
          </a:prstGeom>
        </p:spPr>
        <p:txBody>
          <a:bodyPr vert="horz" wrap="square" lIns="0" tIns="198453" rIns="0" bIns="0" rtlCol="0">
            <a:spAutoFit/>
          </a:bodyPr>
          <a:lstStyle/>
          <a:p>
            <a:pPr marL="4344479" marR="5092" indent="-1393212">
              <a:spcBef>
                <a:spcPts val="95"/>
              </a:spcBef>
            </a:pPr>
            <a:r>
              <a:rPr sz="3600" spc="-10" dirty="0"/>
              <a:t>Ιδιαιτερότητες Τουριστικών  Υπηρεσιών</a:t>
            </a:r>
          </a:p>
        </p:txBody>
      </p:sp>
      <p:sp>
        <p:nvSpPr>
          <p:cNvPr id="34" name="object 34"/>
          <p:cNvSpPr txBox="1">
            <a:spLocks noGrp="1"/>
          </p:cNvSpPr>
          <p:nvPr>
            <p:ph type="sldNum" sz="quarter" idx="12"/>
          </p:nvPr>
        </p:nvSpPr>
        <p:spPr>
          <a:xfrm>
            <a:off x="6553200" y="6436320"/>
            <a:ext cx="2133600" cy="20518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37475">
              <a:lnSpc>
                <a:spcPts val="1649"/>
              </a:lnSpc>
            </a:pPr>
            <a:fld id="{81D60167-4931-47E6-BA6A-407CBD079E47}" type="slidenum">
              <a:rPr spc="-5" dirty="0"/>
              <a:pPr marL="137475">
                <a:lnSpc>
                  <a:spcPts val="1649"/>
                </a:lnSpc>
              </a:pPr>
              <a:t>10</a:t>
            </a:fld>
            <a:endParaRPr spc="-5" dirty="0"/>
          </a:p>
        </p:txBody>
      </p:sp>
      <p:grpSp>
        <p:nvGrpSpPr>
          <p:cNvPr id="3" name="object 3"/>
          <p:cNvGrpSpPr/>
          <p:nvPr/>
        </p:nvGrpSpPr>
        <p:grpSpPr>
          <a:xfrm>
            <a:off x="3143995" y="1520467"/>
            <a:ext cx="5362230" cy="2745488"/>
            <a:chOff x="3135261" y="1517651"/>
            <a:chExt cx="5347335" cy="2740404"/>
          </a:xfrm>
        </p:grpSpPr>
        <p:sp>
          <p:nvSpPr>
            <p:cNvPr id="4" name="object 4"/>
            <p:cNvSpPr/>
            <p:nvPr/>
          </p:nvSpPr>
          <p:spPr>
            <a:xfrm>
              <a:off x="3135261" y="3365245"/>
              <a:ext cx="5347335" cy="892810"/>
            </a:xfrm>
            <a:custGeom>
              <a:avLst/>
              <a:gdLst/>
              <a:ahLst/>
              <a:cxnLst/>
              <a:rect l="l" t="t" r="r" b="b"/>
              <a:pathLst>
                <a:path w="5347334" h="892810">
                  <a:moveTo>
                    <a:pt x="5346954" y="892301"/>
                  </a:moveTo>
                  <a:lnTo>
                    <a:pt x="4010405" y="892301"/>
                  </a:lnTo>
                  <a:lnTo>
                    <a:pt x="4010405" y="0"/>
                  </a:lnTo>
                  <a:lnTo>
                    <a:pt x="2673857" y="0"/>
                  </a:lnTo>
                </a:path>
                <a:path w="5347334" h="892810">
                  <a:moveTo>
                    <a:pt x="4278630" y="892301"/>
                  </a:moveTo>
                  <a:lnTo>
                    <a:pt x="3476244" y="892301"/>
                  </a:lnTo>
                  <a:lnTo>
                    <a:pt x="3476244" y="0"/>
                  </a:lnTo>
                  <a:lnTo>
                    <a:pt x="2673857" y="0"/>
                  </a:lnTo>
                </a:path>
                <a:path w="5347334" h="892810">
                  <a:moveTo>
                    <a:pt x="3208781" y="892301"/>
                  </a:moveTo>
                  <a:lnTo>
                    <a:pt x="2941320" y="892301"/>
                  </a:lnTo>
                  <a:lnTo>
                    <a:pt x="2941320" y="0"/>
                  </a:lnTo>
                  <a:lnTo>
                    <a:pt x="2673857" y="0"/>
                  </a:lnTo>
                </a:path>
                <a:path w="5347334" h="892810">
                  <a:moveTo>
                    <a:pt x="2140458" y="892301"/>
                  </a:moveTo>
                  <a:lnTo>
                    <a:pt x="2407145" y="892301"/>
                  </a:lnTo>
                  <a:lnTo>
                    <a:pt x="2407145" y="0"/>
                  </a:lnTo>
                  <a:lnTo>
                    <a:pt x="2673857" y="0"/>
                  </a:lnTo>
                </a:path>
                <a:path w="5347334" h="892810">
                  <a:moveTo>
                    <a:pt x="1069848" y="892302"/>
                  </a:moveTo>
                  <a:lnTo>
                    <a:pt x="1871472" y="892302"/>
                  </a:lnTo>
                  <a:lnTo>
                    <a:pt x="1871472" y="0"/>
                  </a:lnTo>
                  <a:lnTo>
                    <a:pt x="2673857" y="0"/>
                  </a:lnTo>
                </a:path>
                <a:path w="5347334" h="892810">
                  <a:moveTo>
                    <a:pt x="0" y="892302"/>
                  </a:moveTo>
                  <a:lnTo>
                    <a:pt x="1336548" y="892302"/>
                  </a:lnTo>
                  <a:lnTo>
                    <a:pt x="1336548" y="0"/>
                  </a:lnTo>
                  <a:lnTo>
                    <a:pt x="2673857" y="0"/>
                  </a:lnTo>
                </a:path>
              </a:pathLst>
            </a:custGeom>
            <a:ln w="2843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5349633" y="1579117"/>
              <a:ext cx="918210" cy="1786255"/>
            </a:xfrm>
            <a:custGeom>
              <a:avLst/>
              <a:gdLst/>
              <a:ahLst/>
              <a:cxnLst/>
              <a:rect l="l" t="t" r="r" b="b"/>
              <a:pathLst>
                <a:path w="918210" h="1786254">
                  <a:moveTo>
                    <a:pt x="918209" y="1632965"/>
                  </a:moveTo>
                  <a:lnTo>
                    <a:pt x="918209" y="153162"/>
                  </a:lnTo>
                  <a:lnTo>
                    <a:pt x="910399" y="104753"/>
                  </a:lnTo>
                  <a:lnTo>
                    <a:pt x="888652" y="62709"/>
                  </a:lnTo>
                  <a:lnTo>
                    <a:pt x="855494" y="29553"/>
                  </a:lnTo>
                  <a:lnTo>
                    <a:pt x="813451" y="7808"/>
                  </a:lnTo>
                  <a:lnTo>
                    <a:pt x="765048" y="0"/>
                  </a:lnTo>
                  <a:lnTo>
                    <a:pt x="153149" y="0"/>
                  </a:lnTo>
                  <a:lnTo>
                    <a:pt x="104747" y="7808"/>
                  </a:lnTo>
                  <a:lnTo>
                    <a:pt x="62706" y="29553"/>
                  </a:lnTo>
                  <a:lnTo>
                    <a:pt x="29552" y="62709"/>
                  </a:lnTo>
                  <a:lnTo>
                    <a:pt x="7808" y="104753"/>
                  </a:lnTo>
                  <a:lnTo>
                    <a:pt x="0" y="153162"/>
                  </a:lnTo>
                  <a:lnTo>
                    <a:pt x="0" y="1632965"/>
                  </a:lnTo>
                  <a:lnTo>
                    <a:pt x="7808" y="1681374"/>
                  </a:lnTo>
                  <a:lnTo>
                    <a:pt x="29552" y="1723418"/>
                  </a:lnTo>
                  <a:lnTo>
                    <a:pt x="62706" y="1756574"/>
                  </a:lnTo>
                  <a:lnTo>
                    <a:pt x="104747" y="1778319"/>
                  </a:lnTo>
                  <a:lnTo>
                    <a:pt x="153149" y="1786127"/>
                  </a:lnTo>
                  <a:lnTo>
                    <a:pt x="765048" y="1786127"/>
                  </a:lnTo>
                  <a:lnTo>
                    <a:pt x="813451" y="1778319"/>
                  </a:lnTo>
                  <a:lnTo>
                    <a:pt x="855494" y="1756574"/>
                  </a:lnTo>
                  <a:lnTo>
                    <a:pt x="888652" y="1723418"/>
                  </a:lnTo>
                  <a:lnTo>
                    <a:pt x="910399" y="1681374"/>
                  </a:lnTo>
                  <a:lnTo>
                    <a:pt x="918209" y="1632965"/>
                  </a:lnTo>
                  <a:close/>
                </a:path>
              </a:pathLst>
            </a:custGeom>
            <a:solidFill>
              <a:srgbClr val="00CC8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5168900" y="1517651"/>
              <a:ext cx="1295400" cy="1828799"/>
            </a:xfrm>
            <a:custGeom>
              <a:avLst/>
              <a:gdLst/>
              <a:ahLst/>
              <a:cxnLst/>
              <a:rect l="l" t="t" r="r" b="b"/>
              <a:pathLst>
                <a:path w="918210" h="1786254">
                  <a:moveTo>
                    <a:pt x="153149" y="0"/>
                  </a:moveTo>
                  <a:lnTo>
                    <a:pt x="104747" y="7808"/>
                  </a:lnTo>
                  <a:lnTo>
                    <a:pt x="62706" y="29553"/>
                  </a:lnTo>
                  <a:lnTo>
                    <a:pt x="29552" y="62709"/>
                  </a:lnTo>
                  <a:lnTo>
                    <a:pt x="7808" y="104753"/>
                  </a:lnTo>
                  <a:lnTo>
                    <a:pt x="0" y="153162"/>
                  </a:lnTo>
                  <a:lnTo>
                    <a:pt x="0" y="1632965"/>
                  </a:lnTo>
                  <a:lnTo>
                    <a:pt x="7808" y="1681374"/>
                  </a:lnTo>
                  <a:lnTo>
                    <a:pt x="29552" y="1723418"/>
                  </a:lnTo>
                  <a:lnTo>
                    <a:pt x="62706" y="1756574"/>
                  </a:lnTo>
                  <a:lnTo>
                    <a:pt x="104747" y="1778319"/>
                  </a:lnTo>
                  <a:lnTo>
                    <a:pt x="153149" y="1786127"/>
                  </a:lnTo>
                  <a:lnTo>
                    <a:pt x="765048" y="1786127"/>
                  </a:lnTo>
                  <a:lnTo>
                    <a:pt x="813451" y="1778319"/>
                  </a:lnTo>
                  <a:lnTo>
                    <a:pt x="855494" y="1756574"/>
                  </a:lnTo>
                  <a:lnTo>
                    <a:pt x="888652" y="1723418"/>
                  </a:lnTo>
                  <a:lnTo>
                    <a:pt x="910399" y="1681374"/>
                  </a:lnTo>
                  <a:lnTo>
                    <a:pt x="918209" y="1632965"/>
                  </a:lnTo>
                  <a:lnTo>
                    <a:pt x="918209" y="153162"/>
                  </a:lnTo>
                  <a:lnTo>
                    <a:pt x="910399" y="104753"/>
                  </a:lnTo>
                  <a:lnTo>
                    <a:pt x="888652" y="62709"/>
                  </a:lnTo>
                  <a:lnTo>
                    <a:pt x="855494" y="29553"/>
                  </a:lnTo>
                  <a:lnTo>
                    <a:pt x="813451" y="7808"/>
                  </a:lnTo>
                  <a:lnTo>
                    <a:pt x="765048" y="0"/>
                  </a:lnTo>
                  <a:lnTo>
                    <a:pt x="153149" y="0"/>
                  </a:lnTo>
                  <a:close/>
                </a:path>
              </a:pathLst>
            </a:custGeom>
            <a:ln w="9359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/>
          <p:nvPr/>
        </p:nvSpPr>
        <p:spPr>
          <a:xfrm>
            <a:off x="5336123" y="2207538"/>
            <a:ext cx="956426" cy="575105"/>
          </a:xfrm>
          <a:prstGeom prst="rect">
            <a:avLst/>
          </a:prstGeom>
        </p:spPr>
        <p:txBody>
          <a:bodyPr vert="horz" wrap="square" lIns="0" tIns="12729" rIns="0" bIns="0" rtlCol="0">
            <a:spAutoFit/>
          </a:bodyPr>
          <a:lstStyle/>
          <a:p>
            <a:pPr marL="78285" marR="5092" indent="-66192" algn="just">
              <a:spcBef>
                <a:spcPts val="100"/>
              </a:spcBef>
            </a:pPr>
            <a:r>
              <a:rPr lang="en-US" sz="11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dirty="0" err="1">
                <a:solidFill>
                  <a:srgbClr val="FFFFFF"/>
                </a:solidFill>
                <a:latin typeface="Arial"/>
                <a:cs typeface="Arial"/>
              </a:rPr>
              <a:t>Ι</a:t>
            </a:r>
            <a:r>
              <a:rPr sz="1100" spc="-10" dirty="0" err="1">
                <a:solidFill>
                  <a:srgbClr val="FFFFFF"/>
                </a:solidFill>
                <a:latin typeface="Arial"/>
                <a:cs typeface="Arial"/>
              </a:rPr>
              <a:t>δ</a:t>
            </a:r>
            <a:r>
              <a:rPr sz="1100" dirty="0" err="1">
                <a:solidFill>
                  <a:srgbClr val="FFFFFF"/>
                </a:solidFill>
                <a:latin typeface="Arial"/>
                <a:cs typeface="Arial"/>
              </a:rPr>
              <a:t>ιαιτερότ</a:t>
            </a:r>
            <a:r>
              <a:rPr sz="1100" spc="-10" dirty="0" err="1">
                <a:solidFill>
                  <a:srgbClr val="FFFFFF"/>
                </a:solidFill>
                <a:latin typeface="Arial"/>
                <a:cs typeface="Arial"/>
              </a:rPr>
              <a:t>η</a:t>
            </a:r>
            <a:r>
              <a:rPr sz="1100" spc="-5" dirty="0" err="1">
                <a:solidFill>
                  <a:srgbClr val="FFFFFF"/>
                </a:solidFill>
                <a:latin typeface="Arial"/>
                <a:cs typeface="Arial"/>
              </a:rPr>
              <a:t>τ</a:t>
            </a:r>
            <a:r>
              <a:rPr sz="1100" dirty="0" err="1">
                <a:solidFill>
                  <a:srgbClr val="FFFFFF"/>
                </a:solidFill>
                <a:latin typeface="Arial"/>
                <a:cs typeface="Arial"/>
              </a:rPr>
              <a:t>ες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  </a:t>
            </a:r>
            <a:r>
              <a:rPr sz="1200" spc="-5" dirty="0">
                <a:solidFill>
                  <a:srgbClr val="FFFFFF"/>
                </a:solidFill>
                <a:latin typeface="Arial"/>
                <a:cs typeface="Arial"/>
              </a:rPr>
              <a:t>Τουριστικών  Υπηρεσιών</a:t>
            </a:r>
            <a:endParaRPr sz="1200" dirty="0">
              <a:latin typeface="Arial"/>
              <a:cs typeface="Arial"/>
            </a:endParaRPr>
          </a:p>
        </p:txBody>
      </p:sp>
      <p:grpSp>
        <p:nvGrpSpPr>
          <p:cNvPr id="8" name="object 8"/>
          <p:cNvGrpSpPr/>
          <p:nvPr/>
        </p:nvGrpSpPr>
        <p:grpSpPr>
          <a:xfrm>
            <a:off x="2679217" y="4260675"/>
            <a:ext cx="929682" cy="1799112"/>
            <a:chOff x="2671775" y="4252785"/>
            <a:chExt cx="927100" cy="1795780"/>
          </a:xfrm>
        </p:grpSpPr>
        <p:sp>
          <p:nvSpPr>
            <p:cNvPr id="9" name="object 9"/>
            <p:cNvSpPr/>
            <p:nvPr/>
          </p:nvSpPr>
          <p:spPr>
            <a:xfrm>
              <a:off x="2676537" y="4257547"/>
              <a:ext cx="917575" cy="1786255"/>
            </a:xfrm>
            <a:custGeom>
              <a:avLst/>
              <a:gdLst/>
              <a:ahLst/>
              <a:cxnLst/>
              <a:rect l="l" t="t" r="r" b="b"/>
              <a:pathLst>
                <a:path w="917575" h="1786254">
                  <a:moveTo>
                    <a:pt x="917448" y="1632965"/>
                  </a:moveTo>
                  <a:lnTo>
                    <a:pt x="917448" y="152400"/>
                  </a:lnTo>
                  <a:lnTo>
                    <a:pt x="909645" y="104363"/>
                  </a:lnTo>
                  <a:lnTo>
                    <a:pt x="887943" y="62544"/>
                  </a:lnTo>
                  <a:lnTo>
                    <a:pt x="854903" y="29504"/>
                  </a:lnTo>
                  <a:lnTo>
                    <a:pt x="813084" y="7802"/>
                  </a:lnTo>
                  <a:lnTo>
                    <a:pt x="765048" y="0"/>
                  </a:lnTo>
                  <a:lnTo>
                    <a:pt x="153162" y="0"/>
                  </a:lnTo>
                  <a:lnTo>
                    <a:pt x="104753" y="7802"/>
                  </a:lnTo>
                  <a:lnTo>
                    <a:pt x="62709" y="29504"/>
                  </a:lnTo>
                  <a:lnTo>
                    <a:pt x="29553" y="62544"/>
                  </a:lnTo>
                  <a:lnTo>
                    <a:pt x="7808" y="104363"/>
                  </a:lnTo>
                  <a:lnTo>
                    <a:pt x="0" y="152400"/>
                  </a:lnTo>
                  <a:lnTo>
                    <a:pt x="0" y="1632965"/>
                  </a:lnTo>
                  <a:lnTo>
                    <a:pt x="7808" y="1681374"/>
                  </a:lnTo>
                  <a:lnTo>
                    <a:pt x="29553" y="1723418"/>
                  </a:lnTo>
                  <a:lnTo>
                    <a:pt x="62709" y="1756574"/>
                  </a:lnTo>
                  <a:lnTo>
                    <a:pt x="104753" y="1778319"/>
                  </a:lnTo>
                  <a:lnTo>
                    <a:pt x="153162" y="1786127"/>
                  </a:lnTo>
                  <a:lnTo>
                    <a:pt x="765048" y="1786127"/>
                  </a:lnTo>
                  <a:lnTo>
                    <a:pt x="813084" y="1778319"/>
                  </a:lnTo>
                  <a:lnTo>
                    <a:pt x="854903" y="1756574"/>
                  </a:lnTo>
                  <a:lnTo>
                    <a:pt x="887943" y="1723418"/>
                  </a:lnTo>
                  <a:lnTo>
                    <a:pt x="909645" y="1681374"/>
                  </a:lnTo>
                  <a:lnTo>
                    <a:pt x="917448" y="1632965"/>
                  </a:lnTo>
                  <a:close/>
                </a:path>
              </a:pathLst>
            </a:custGeom>
            <a:solidFill>
              <a:srgbClr val="00CC8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2676537" y="4257547"/>
              <a:ext cx="917575" cy="1786255"/>
            </a:xfrm>
            <a:custGeom>
              <a:avLst/>
              <a:gdLst/>
              <a:ahLst/>
              <a:cxnLst/>
              <a:rect l="l" t="t" r="r" b="b"/>
              <a:pathLst>
                <a:path w="917575" h="1786254">
                  <a:moveTo>
                    <a:pt x="153162" y="0"/>
                  </a:moveTo>
                  <a:lnTo>
                    <a:pt x="104753" y="7802"/>
                  </a:lnTo>
                  <a:lnTo>
                    <a:pt x="62709" y="29504"/>
                  </a:lnTo>
                  <a:lnTo>
                    <a:pt x="29553" y="62544"/>
                  </a:lnTo>
                  <a:lnTo>
                    <a:pt x="7808" y="104363"/>
                  </a:lnTo>
                  <a:lnTo>
                    <a:pt x="0" y="152400"/>
                  </a:lnTo>
                  <a:lnTo>
                    <a:pt x="0" y="1632965"/>
                  </a:lnTo>
                  <a:lnTo>
                    <a:pt x="7808" y="1681374"/>
                  </a:lnTo>
                  <a:lnTo>
                    <a:pt x="29553" y="1723418"/>
                  </a:lnTo>
                  <a:lnTo>
                    <a:pt x="62709" y="1756574"/>
                  </a:lnTo>
                  <a:lnTo>
                    <a:pt x="104753" y="1778319"/>
                  </a:lnTo>
                  <a:lnTo>
                    <a:pt x="153162" y="1786127"/>
                  </a:lnTo>
                  <a:lnTo>
                    <a:pt x="765048" y="1786127"/>
                  </a:lnTo>
                  <a:lnTo>
                    <a:pt x="813084" y="1778319"/>
                  </a:lnTo>
                  <a:lnTo>
                    <a:pt x="854903" y="1756574"/>
                  </a:lnTo>
                  <a:lnTo>
                    <a:pt x="887943" y="1723418"/>
                  </a:lnTo>
                  <a:lnTo>
                    <a:pt x="909645" y="1681374"/>
                  </a:lnTo>
                  <a:lnTo>
                    <a:pt x="917448" y="1632965"/>
                  </a:lnTo>
                  <a:lnTo>
                    <a:pt x="917448" y="152400"/>
                  </a:lnTo>
                  <a:lnTo>
                    <a:pt x="909645" y="104363"/>
                  </a:lnTo>
                  <a:lnTo>
                    <a:pt x="887943" y="62544"/>
                  </a:lnTo>
                  <a:lnTo>
                    <a:pt x="854903" y="29504"/>
                  </a:lnTo>
                  <a:lnTo>
                    <a:pt x="813084" y="7802"/>
                  </a:lnTo>
                  <a:lnTo>
                    <a:pt x="765048" y="0"/>
                  </a:lnTo>
                  <a:lnTo>
                    <a:pt x="153162" y="0"/>
                  </a:lnTo>
                  <a:close/>
                </a:path>
              </a:pathLst>
            </a:custGeom>
            <a:ln w="9359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 txBox="1"/>
          <p:nvPr/>
        </p:nvSpPr>
        <p:spPr>
          <a:xfrm>
            <a:off x="2862282" y="5019191"/>
            <a:ext cx="562904" cy="259075"/>
          </a:xfrm>
          <a:prstGeom prst="rect">
            <a:avLst/>
          </a:prstGeom>
        </p:spPr>
        <p:txBody>
          <a:bodyPr vert="horz" wrap="square" lIns="0" tIns="12729" rIns="0" bIns="0" rtlCol="0">
            <a:spAutoFit/>
          </a:bodyPr>
          <a:lstStyle/>
          <a:p>
            <a:pPr marL="12729">
              <a:spcBef>
                <a:spcPts val="100"/>
              </a:spcBef>
            </a:pPr>
            <a:r>
              <a:rPr sz="1600" spc="-5" dirty="0">
                <a:solidFill>
                  <a:srgbClr val="FFFFFF"/>
                </a:solidFill>
                <a:latin typeface="Arial"/>
                <a:cs typeface="Arial"/>
              </a:rPr>
              <a:t>Αϋλες</a:t>
            </a:r>
            <a:endParaRPr sz="1600" dirty="0">
              <a:latin typeface="Arial"/>
              <a:cs typeface="Arial"/>
            </a:endParaRPr>
          </a:p>
        </p:txBody>
      </p:sp>
      <p:grpSp>
        <p:nvGrpSpPr>
          <p:cNvPr id="12" name="object 12"/>
          <p:cNvGrpSpPr/>
          <p:nvPr/>
        </p:nvGrpSpPr>
        <p:grpSpPr>
          <a:xfrm>
            <a:off x="3752046" y="4260675"/>
            <a:ext cx="929682" cy="1799112"/>
            <a:chOff x="3741623" y="4252785"/>
            <a:chExt cx="927100" cy="1795780"/>
          </a:xfrm>
        </p:grpSpPr>
        <p:sp>
          <p:nvSpPr>
            <p:cNvPr id="13" name="object 13"/>
            <p:cNvSpPr/>
            <p:nvPr/>
          </p:nvSpPr>
          <p:spPr>
            <a:xfrm>
              <a:off x="3746385" y="4257547"/>
              <a:ext cx="917575" cy="1786255"/>
            </a:xfrm>
            <a:custGeom>
              <a:avLst/>
              <a:gdLst/>
              <a:ahLst/>
              <a:cxnLst/>
              <a:rect l="l" t="t" r="r" b="b"/>
              <a:pathLst>
                <a:path w="917575" h="1786254">
                  <a:moveTo>
                    <a:pt x="917448" y="1632965"/>
                  </a:moveTo>
                  <a:lnTo>
                    <a:pt x="917448" y="152400"/>
                  </a:lnTo>
                  <a:lnTo>
                    <a:pt x="909718" y="104363"/>
                  </a:lnTo>
                  <a:lnTo>
                    <a:pt x="888162" y="62544"/>
                  </a:lnTo>
                  <a:lnTo>
                    <a:pt x="855232" y="29504"/>
                  </a:lnTo>
                  <a:lnTo>
                    <a:pt x="813377" y="7802"/>
                  </a:lnTo>
                  <a:lnTo>
                    <a:pt x="765048" y="0"/>
                  </a:lnTo>
                  <a:lnTo>
                    <a:pt x="153162" y="0"/>
                  </a:lnTo>
                  <a:lnTo>
                    <a:pt x="104753" y="7802"/>
                  </a:lnTo>
                  <a:lnTo>
                    <a:pt x="62709" y="29504"/>
                  </a:lnTo>
                  <a:lnTo>
                    <a:pt x="29553" y="62544"/>
                  </a:lnTo>
                  <a:lnTo>
                    <a:pt x="7808" y="104363"/>
                  </a:lnTo>
                  <a:lnTo>
                    <a:pt x="0" y="152400"/>
                  </a:lnTo>
                  <a:lnTo>
                    <a:pt x="0" y="1632965"/>
                  </a:lnTo>
                  <a:lnTo>
                    <a:pt x="7808" y="1681374"/>
                  </a:lnTo>
                  <a:lnTo>
                    <a:pt x="29553" y="1723418"/>
                  </a:lnTo>
                  <a:lnTo>
                    <a:pt x="62709" y="1756574"/>
                  </a:lnTo>
                  <a:lnTo>
                    <a:pt x="104753" y="1778319"/>
                  </a:lnTo>
                  <a:lnTo>
                    <a:pt x="153162" y="1786127"/>
                  </a:lnTo>
                  <a:lnTo>
                    <a:pt x="765048" y="1786127"/>
                  </a:lnTo>
                  <a:lnTo>
                    <a:pt x="813377" y="1778319"/>
                  </a:lnTo>
                  <a:lnTo>
                    <a:pt x="855232" y="1756574"/>
                  </a:lnTo>
                  <a:lnTo>
                    <a:pt x="888162" y="1723418"/>
                  </a:lnTo>
                  <a:lnTo>
                    <a:pt x="909718" y="1681374"/>
                  </a:lnTo>
                  <a:lnTo>
                    <a:pt x="917448" y="1632965"/>
                  </a:lnTo>
                  <a:close/>
                </a:path>
              </a:pathLst>
            </a:custGeom>
            <a:solidFill>
              <a:srgbClr val="00CC8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3746385" y="4257547"/>
              <a:ext cx="917575" cy="1786255"/>
            </a:xfrm>
            <a:custGeom>
              <a:avLst/>
              <a:gdLst/>
              <a:ahLst/>
              <a:cxnLst/>
              <a:rect l="l" t="t" r="r" b="b"/>
              <a:pathLst>
                <a:path w="917575" h="1786254">
                  <a:moveTo>
                    <a:pt x="153162" y="0"/>
                  </a:moveTo>
                  <a:lnTo>
                    <a:pt x="104753" y="7802"/>
                  </a:lnTo>
                  <a:lnTo>
                    <a:pt x="62709" y="29504"/>
                  </a:lnTo>
                  <a:lnTo>
                    <a:pt x="29553" y="62544"/>
                  </a:lnTo>
                  <a:lnTo>
                    <a:pt x="7808" y="104363"/>
                  </a:lnTo>
                  <a:lnTo>
                    <a:pt x="0" y="152400"/>
                  </a:lnTo>
                  <a:lnTo>
                    <a:pt x="0" y="1632965"/>
                  </a:lnTo>
                  <a:lnTo>
                    <a:pt x="7808" y="1681374"/>
                  </a:lnTo>
                  <a:lnTo>
                    <a:pt x="29553" y="1723418"/>
                  </a:lnTo>
                  <a:lnTo>
                    <a:pt x="62709" y="1756574"/>
                  </a:lnTo>
                  <a:lnTo>
                    <a:pt x="104753" y="1778319"/>
                  </a:lnTo>
                  <a:lnTo>
                    <a:pt x="153162" y="1786127"/>
                  </a:lnTo>
                  <a:lnTo>
                    <a:pt x="765048" y="1786127"/>
                  </a:lnTo>
                  <a:lnTo>
                    <a:pt x="813377" y="1778319"/>
                  </a:lnTo>
                  <a:lnTo>
                    <a:pt x="855232" y="1756574"/>
                  </a:lnTo>
                  <a:lnTo>
                    <a:pt x="888162" y="1723418"/>
                  </a:lnTo>
                  <a:lnTo>
                    <a:pt x="909718" y="1681374"/>
                  </a:lnTo>
                  <a:lnTo>
                    <a:pt x="917448" y="1632965"/>
                  </a:lnTo>
                  <a:lnTo>
                    <a:pt x="917448" y="152400"/>
                  </a:lnTo>
                  <a:lnTo>
                    <a:pt x="909718" y="104363"/>
                  </a:lnTo>
                  <a:lnTo>
                    <a:pt x="888162" y="62544"/>
                  </a:lnTo>
                  <a:lnTo>
                    <a:pt x="855232" y="29504"/>
                  </a:lnTo>
                  <a:lnTo>
                    <a:pt x="813377" y="7802"/>
                  </a:lnTo>
                  <a:lnTo>
                    <a:pt x="765048" y="0"/>
                  </a:lnTo>
                  <a:lnTo>
                    <a:pt x="153162" y="0"/>
                  </a:lnTo>
                  <a:close/>
                </a:path>
              </a:pathLst>
            </a:custGeom>
            <a:ln w="9359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5" name="object 15"/>
          <p:cNvSpPr txBox="1"/>
          <p:nvPr/>
        </p:nvSpPr>
        <p:spPr>
          <a:xfrm>
            <a:off x="3737967" y="5033695"/>
            <a:ext cx="956426" cy="227655"/>
          </a:xfrm>
          <a:prstGeom prst="rect">
            <a:avLst/>
          </a:prstGeom>
        </p:spPr>
        <p:txBody>
          <a:bodyPr vert="horz" wrap="square" lIns="0" tIns="12093" rIns="0" bIns="0" rtlCol="0">
            <a:spAutoFit/>
          </a:bodyPr>
          <a:lstStyle/>
          <a:p>
            <a:pPr marL="12729">
              <a:spcBef>
                <a:spcPts val="95"/>
              </a:spcBef>
            </a:pPr>
            <a:r>
              <a:rPr sz="1400" spc="-10" dirty="0">
                <a:solidFill>
                  <a:srgbClr val="FFFFFF"/>
                </a:solidFill>
                <a:latin typeface="Arial"/>
                <a:cs typeface="Arial"/>
              </a:rPr>
              <a:t>Ετερογενείς</a:t>
            </a:r>
            <a:endParaRPr sz="1400" dirty="0">
              <a:latin typeface="Arial"/>
              <a:cs typeface="Arial"/>
            </a:endParaRPr>
          </a:p>
        </p:txBody>
      </p:sp>
      <p:grpSp>
        <p:nvGrpSpPr>
          <p:cNvPr id="16" name="object 16"/>
          <p:cNvGrpSpPr/>
          <p:nvPr/>
        </p:nvGrpSpPr>
        <p:grpSpPr>
          <a:xfrm>
            <a:off x="4824874" y="4260675"/>
            <a:ext cx="930319" cy="1799112"/>
            <a:chOff x="4811471" y="4252785"/>
            <a:chExt cx="927735" cy="1795780"/>
          </a:xfrm>
        </p:grpSpPr>
        <p:sp>
          <p:nvSpPr>
            <p:cNvPr id="17" name="object 17"/>
            <p:cNvSpPr/>
            <p:nvPr/>
          </p:nvSpPr>
          <p:spPr>
            <a:xfrm>
              <a:off x="4816233" y="4257547"/>
              <a:ext cx="918210" cy="1786255"/>
            </a:xfrm>
            <a:custGeom>
              <a:avLst/>
              <a:gdLst/>
              <a:ahLst/>
              <a:cxnLst/>
              <a:rect l="l" t="t" r="r" b="b"/>
              <a:pathLst>
                <a:path w="918210" h="1786254">
                  <a:moveTo>
                    <a:pt x="918209" y="1632965"/>
                  </a:moveTo>
                  <a:lnTo>
                    <a:pt x="918209" y="152400"/>
                  </a:lnTo>
                  <a:lnTo>
                    <a:pt x="910399" y="104363"/>
                  </a:lnTo>
                  <a:lnTo>
                    <a:pt x="888652" y="62544"/>
                  </a:lnTo>
                  <a:lnTo>
                    <a:pt x="855494" y="29504"/>
                  </a:lnTo>
                  <a:lnTo>
                    <a:pt x="813451" y="7802"/>
                  </a:lnTo>
                  <a:lnTo>
                    <a:pt x="765048" y="0"/>
                  </a:lnTo>
                  <a:lnTo>
                    <a:pt x="153162" y="0"/>
                  </a:lnTo>
                  <a:lnTo>
                    <a:pt x="104753" y="7802"/>
                  </a:lnTo>
                  <a:lnTo>
                    <a:pt x="62709" y="29504"/>
                  </a:lnTo>
                  <a:lnTo>
                    <a:pt x="29553" y="62544"/>
                  </a:lnTo>
                  <a:lnTo>
                    <a:pt x="7808" y="104363"/>
                  </a:lnTo>
                  <a:lnTo>
                    <a:pt x="0" y="152400"/>
                  </a:lnTo>
                  <a:lnTo>
                    <a:pt x="0" y="1632966"/>
                  </a:lnTo>
                  <a:lnTo>
                    <a:pt x="7808" y="1681374"/>
                  </a:lnTo>
                  <a:lnTo>
                    <a:pt x="29553" y="1723418"/>
                  </a:lnTo>
                  <a:lnTo>
                    <a:pt x="62709" y="1756574"/>
                  </a:lnTo>
                  <a:lnTo>
                    <a:pt x="104753" y="1778319"/>
                  </a:lnTo>
                  <a:lnTo>
                    <a:pt x="153162" y="1786128"/>
                  </a:lnTo>
                  <a:lnTo>
                    <a:pt x="765048" y="1786127"/>
                  </a:lnTo>
                  <a:lnTo>
                    <a:pt x="813451" y="1778319"/>
                  </a:lnTo>
                  <a:lnTo>
                    <a:pt x="855494" y="1756574"/>
                  </a:lnTo>
                  <a:lnTo>
                    <a:pt x="888652" y="1723418"/>
                  </a:lnTo>
                  <a:lnTo>
                    <a:pt x="910399" y="1681374"/>
                  </a:lnTo>
                  <a:lnTo>
                    <a:pt x="918209" y="1632965"/>
                  </a:lnTo>
                  <a:close/>
                </a:path>
              </a:pathLst>
            </a:custGeom>
            <a:solidFill>
              <a:srgbClr val="00CC8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4816233" y="4257547"/>
              <a:ext cx="918210" cy="1786255"/>
            </a:xfrm>
            <a:custGeom>
              <a:avLst/>
              <a:gdLst/>
              <a:ahLst/>
              <a:cxnLst/>
              <a:rect l="l" t="t" r="r" b="b"/>
              <a:pathLst>
                <a:path w="918210" h="1786254">
                  <a:moveTo>
                    <a:pt x="153162" y="0"/>
                  </a:moveTo>
                  <a:lnTo>
                    <a:pt x="104753" y="7802"/>
                  </a:lnTo>
                  <a:lnTo>
                    <a:pt x="62709" y="29504"/>
                  </a:lnTo>
                  <a:lnTo>
                    <a:pt x="29553" y="62544"/>
                  </a:lnTo>
                  <a:lnTo>
                    <a:pt x="7808" y="104363"/>
                  </a:lnTo>
                  <a:lnTo>
                    <a:pt x="0" y="152400"/>
                  </a:lnTo>
                  <a:lnTo>
                    <a:pt x="0" y="1632966"/>
                  </a:lnTo>
                  <a:lnTo>
                    <a:pt x="7808" y="1681374"/>
                  </a:lnTo>
                  <a:lnTo>
                    <a:pt x="29553" y="1723418"/>
                  </a:lnTo>
                  <a:lnTo>
                    <a:pt x="62709" y="1756574"/>
                  </a:lnTo>
                  <a:lnTo>
                    <a:pt x="104753" y="1778319"/>
                  </a:lnTo>
                  <a:lnTo>
                    <a:pt x="153162" y="1786128"/>
                  </a:lnTo>
                  <a:lnTo>
                    <a:pt x="765048" y="1786127"/>
                  </a:lnTo>
                  <a:lnTo>
                    <a:pt x="813451" y="1778319"/>
                  </a:lnTo>
                  <a:lnTo>
                    <a:pt x="855494" y="1756574"/>
                  </a:lnTo>
                  <a:lnTo>
                    <a:pt x="888652" y="1723418"/>
                  </a:lnTo>
                  <a:lnTo>
                    <a:pt x="910399" y="1681374"/>
                  </a:lnTo>
                  <a:lnTo>
                    <a:pt x="918209" y="1632965"/>
                  </a:lnTo>
                  <a:lnTo>
                    <a:pt x="918209" y="152400"/>
                  </a:lnTo>
                  <a:lnTo>
                    <a:pt x="910399" y="104363"/>
                  </a:lnTo>
                  <a:lnTo>
                    <a:pt x="888652" y="62544"/>
                  </a:lnTo>
                  <a:lnTo>
                    <a:pt x="855494" y="29504"/>
                  </a:lnTo>
                  <a:lnTo>
                    <a:pt x="813451" y="7802"/>
                  </a:lnTo>
                  <a:lnTo>
                    <a:pt x="765048" y="0"/>
                  </a:lnTo>
                  <a:lnTo>
                    <a:pt x="153162" y="0"/>
                  </a:lnTo>
                  <a:close/>
                </a:path>
              </a:pathLst>
            </a:custGeom>
            <a:ln w="9359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9" name="object 19"/>
          <p:cNvSpPr txBox="1"/>
          <p:nvPr/>
        </p:nvSpPr>
        <p:spPr>
          <a:xfrm>
            <a:off x="4847472" y="5052781"/>
            <a:ext cx="882562" cy="197519"/>
          </a:xfrm>
          <a:prstGeom prst="rect">
            <a:avLst/>
          </a:prstGeom>
        </p:spPr>
        <p:txBody>
          <a:bodyPr vert="horz" wrap="square" lIns="0" tIns="12729" rIns="0" bIns="0" rtlCol="0">
            <a:spAutoFit/>
          </a:bodyPr>
          <a:lstStyle/>
          <a:p>
            <a:pPr marL="12729">
              <a:spcBef>
                <a:spcPts val="100"/>
              </a:spcBef>
            </a:pPr>
            <a:r>
              <a:rPr sz="1200" spc="-5" dirty="0">
                <a:solidFill>
                  <a:srgbClr val="FFFFFF"/>
                </a:solidFill>
                <a:latin typeface="Arial"/>
                <a:cs typeface="Arial"/>
              </a:rPr>
              <a:t>Εποχικότητα</a:t>
            </a:r>
            <a:endParaRPr sz="1200" dirty="0">
              <a:latin typeface="Arial"/>
              <a:cs typeface="Arial"/>
            </a:endParaRPr>
          </a:p>
        </p:txBody>
      </p:sp>
      <p:grpSp>
        <p:nvGrpSpPr>
          <p:cNvPr id="20" name="object 20"/>
          <p:cNvGrpSpPr/>
          <p:nvPr/>
        </p:nvGrpSpPr>
        <p:grpSpPr>
          <a:xfrm>
            <a:off x="5898466" y="4260675"/>
            <a:ext cx="928409" cy="1799112"/>
            <a:chOff x="5882081" y="4252785"/>
            <a:chExt cx="925830" cy="1795780"/>
          </a:xfrm>
        </p:grpSpPr>
        <p:sp>
          <p:nvSpPr>
            <p:cNvPr id="21" name="object 21"/>
            <p:cNvSpPr/>
            <p:nvPr/>
          </p:nvSpPr>
          <p:spPr>
            <a:xfrm>
              <a:off x="5886843" y="4257547"/>
              <a:ext cx="916305" cy="1786255"/>
            </a:xfrm>
            <a:custGeom>
              <a:avLst/>
              <a:gdLst/>
              <a:ahLst/>
              <a:cxnLst/>
              <a:rect l="l" t="t" r="r" b="b"/>
              <a:pathLst>
                <a:path w="916304" h="1786254">
                  <a:moveTo>
                    <a:pt x="915924" y="1632965"/>
                  </a:moveTo>
                  <a:lnTo>
                    <a:pt x="915924" y="152400"/>
                  </a:lnTo>
                  <a:lnTo>
                    <a:pt x="908113" y="104363"/>
                  </a:lnTo>
                  <a:lnTo>
                    <a:pt x="886366" y="62544"/>
                  </a:lnTo>
                  <a:lnTo>
                    <a:pt x="853208" y="29504"/>
                  </a:lnTo>
                  <a:lnTo>
                    <a:pt x="811165" y="7802"/>
                  </a:lnTo>
                  <a:lnTo>
                    <a:pt x="762762" y="0"/>
                  </a:lnTo>
                  <a:lnTo>
                    <a:pt x="152400" y="0"/>
                  </a:lnTo>
                  <a:lnTo>
                    <a:pt x="104066" y="7802"/>
                  </a:lnTo>
                  <a:lnTo>
                    <a:pt x="62210" y="29504"/>
                  </a:lnTo>
                  <a:lnTo>
                    <a:pt x="29281" y="62544"/>
                  </a:lnTo>
                  <a:lnTo>
                    <a:pt x="7728" y="104363"/>
                  </a:lnTo>
                  <a:lnTo>
                    <a:pt x="0" y="152400"/>
                  </a:lnTo>
                  <a:lnTo>
                    <a:pt x="0" y="1632965"/>
                  </a:lnTo>
                  <a:lnTo>
                    <a:pt x="7728" y="1681374"/>
                  </a:lnTo>
                  <a:lnTo>
                    <a:pt x="29281" y="1723418"/>
                  </a:lnTo>
                  <a:lnTo>
                    <a:pt x="62210" y="1756574"/>
                  </a:lnTo>
                  <a:lnTo>
                    <a:pt x="104066" y="1778319"/>
                  </a:lnTo>
                  <a:lnTo>
                    <a:pt x="152400" y="1786127"/>
                  </a:lnTo>
                  <a:lnTo>
                    <a:pt x="762762" y="1786127"/>
                  </a:lnTo>
                  <a:lnTo>
                    <a:pt x="811165" y="1778319"/>
                  </a:lnTo>
                  <a:lnTo>
                    <a:pt x="853208" y="1756574"/>
                  </a:lnTo>
                  <a:lnTo>
                    <a:pt x="886366" y="1723418"/>
                  </a:lnTo>
                  <a:lnTo>
                    <a:pt x="908113" y="1681374"/>
                  </a:lnTo>
                  <a:lnTo>
                    <a:pt x="915924" y="1632965"/>
                  </a:lnTo>
                  <a:close/>
                </a:path>
              </a:pathLst>
            </a:custGeom>
            <a:solidFill>
              <a:srgbClr val="00CC8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5886843" y="4257547"/>
              <a:ext cx="916305" cy="1786255"/>
            </a:xfrm>
            <a:custGeom>
              <a:avLst/>
              <a:gdLst/>
              <a:ahLst/>
              <a:cxnLst/>
              <a:rect l="l" t="t" r="r" b="b"/>
              <a:pathLst>
                <a:path w="916304" h="1786254">
                  <a:moveTo>
                    <a:pt x="152400" y="0"/>
                  </a:moveTo>
                  <a:lnTo>
                    <a:pt x="104066" y="7802"/>
                  </a:lnTo>
                  <a:lnTo>
                    <a:pt x="62210" y="29504"/>
                  </a:lnTo>
                  <a:lnTo>
                    <a:pt x="29281" y="62544"/>
                  </a:lnTo>
                  <a:lnTo>
                    <a:pt x="7728" y="104363"/>
                  </a:lnTo>
                  <a:lnTo>
                    <a:pt x="0" y="152400"/>
                  </a:lnTo>
                  <a:lnTo>
                    <a:pt x="0" y="1632965"/>
                  </a:lnTo>
                  <a:lnTo>
                    <a:pt x="7728" y="1681374"/>
                  </a:lnTo>
                  <a:lnTo>
                    <a:pt x="29281" y="1723418"/>
                  </a:lnTo>
                  <a:lnTo>
                    <a:pt x="62210" y="1756574"/>
                  </a:lnTo>
                  <a:lnTo>
                    <a:pt x="104066" y="1778319"/>
                  </a:lnTo>
                  <a:lnTo>
                    <a:pt x="152400" y="1786127"/>
                  </a:lnTo>
                  <a:lnTo>
                    <a:pt x="762762" y="1786127"/>
                  </a:lnTo>
                  <a:lnTo>
                    <a:pt x="811165" y="1778319"/>
                  </a:lnTo>
                  <a:lnTo>
                    <a:pt x="853208" y="1756574"/>
                  </a:lnTo>
                  <a:lnTo>
                    <a:pt x="886366" y="1723418"/>
                  </a:lnTo>
                  <a:lnTo>
                    <a:pt x="908113" y="1681374"/>
                  </a:lnTo>
                  <a:lnTo>
                    <a:pt x="915924" y="1632965"/>
                  </a:lnTo>
                  <a:lnTo>
                    <a:pt x="915924" y="152400"/>
                  </a:lnTo>
                  <a:lnTo>
                    <a:pt x="908113" y="104363"/>
                  </a:lnTo>
                  <a:lnTo>
                    <a:pt x="886366" y="62544"/>
                  </a:lnTo>
                  <a:lnTo>
                    <a:pt x="853208" y="29504"/>
                  </a:lnTo>
                  <a:lnTo>
                    <a:pt x="811165" y="7802"/>
                  </a:lnTo>
                  <a:lnTo>
                    <a:pt x="762762" y="0"/>
                  </a:lnTo>
                  <a:lnTo>
                    <a:pt x="152400" y="0"/>
                  </a:lnTo>
                  <a:close/>
                </a:path>
              </a:pathLst>
            </a:custGeom>
            <a:ln w="9359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3" name="object 23"/>
          <p:cNvSpPr txBox="1"/>
          <p:nvPr/>
        </p:nvSpPr>
        <p:spPr>
          <a:xfrm>
            <a:off x="5915716" y="5052781"/>
            <a:ext cx="892749" cy="197519"/>
          </a:xfrm>
          <a:prstGeom prst="rect">
            <a:avLst/>
          </a:prstGeom>
        </p:spPr>
        <p:txBody>
          <a:bodyPr vert="horz" wrap="square" lIns="0" tIns="12729" rIns="0" bIns="0" rtlCol="0">
            <a:spAutoFit/>
          </a:bodyPr>
          <a:lstStyle/>
          <a:p>
            <a:pPr marL="12729">
              <a:spcBef>
                <a:spcPts val="100"/>
              </a:spcBef>
            </a:pPr>
            <a:r>
              <a:rPr sz="1200" spc="-10" dirty="0">
                <a:solidFill>
                  <a:srgbClr val="FFFFFF"/>
                </a:solidFill>
                <a:latin typeface="Arial"/>
                <a:cs typeface="Arial"/>
              </a:rPr>
              <a:t>Αδιαχώριστο</a:t>
            </a:r>
            <a:endParaRPr sz="1200" dirty="0">
              <a:latin typeface="Arial"/>
              <a:cs typeface="Arial"/>
            </a:endParaRPr>
          </a:p>
        </p:txBody>
      </p:sp>
      <p:grpSp>
        <p:nvGrpSpPr>
          <p:cNvPr id="24" name="object 24"/>
          <p:cNvGrpSpPr/>
          <p:nvPr/>
        </p:nvGrpSpPr>
        <p:grpSpPr>
          <a:xfrm>
            <a:off x="6969766" y="4260675"/>
            <a:ext cx="929682" cy="1799112"/>
            <a:chOff x="6950405" y="4252785"/>
            <a:chExt cx="927100" cy="1795780"/>
          </a:xfrm>
        </p:grpSpPr>
        <p:sp>
          <p:nvSpPr>
            <p:cNvPr id="25" name="object 25"/>
            <p:cNvSpPr/>
            <p:nvPr/>
          </p:nvSpPr>
          <p:spPr>
            <a:xfrm>
              <a:off x="6955167" y="4257547"/>
              <a:ext cx="917575" cy="1786255"/>
            </a:xfrm>
            <a:custGeom>
              <a:avLst/>
              <a:gdLst/>
              <a:ahLst/>
              <a:cxnLst/>
              <a:rect l="l" t="t" r="r" b="b"/>
              <a:pathLst>
                <a:path w="917575" h="1786254">
                  <a:moveTo>
                    <a:pt x="917448" y="1632965"/>
                  </a:moveTo>
                  <a:lnTo>
                    <a:pt x="917448" y="152400"/>
                  </a:lnTo>
                  <a:lnTo>
                    <a:pt x="909637" y="104363"/>
                  </a:lnTo>
                  <a:lnTo>
                    <a:pt x="887890" y="62544"/>
                  </a:lnTo>
                  <a:lnTo>
                    <a:pt x="854732" y="29504"/>
                  </a:lnTo>
                  <a:lnTo>
                    <a:pt x="812689" y="7802"/>
                  </a:lnTo>
                  <a:lnTo>
                    <a:pt x="764286" y="0"/>
                  </a:lnTo>
                  <a:lnTo>
                    <a:pt x="152400" y="0"/>
                  </a:lnTo>
                  <a:lnTo>
                    <a:pt x="104363" y="7802"/>
                  </a:lnTo>
                  <a:lnTo>
                    <a:pt x="62544" y="29504"/>
                  </a:lnTo>
                  <a:lnTo>
                    <a:pt x="29504" y="62544"/>
                  </a:lnTo>
                  <a:lnTo>
                    <a:pt x="7802" y="104363"/>
                  </a:lnTo>
                  <a:lnTo>
                    <a:pt x="0" y="152400"/>
                  </a:lnTo>
                  <a:lnTo>
                    <a:pt x="0" y="1632965"/>
                  </a:lnTo>
                  <a:lnTo>
                    <a:pt x="7802" y="1681374"/>
                  </a:lnTo>
                  <a:lnTo>
                    <a:pt x="29504" y="1723418"/>
                  </a:lnTo>
                  <a:lnTo>
                    <a:pt x="62544" y="1756574"/>
                  </a:lnTo>
                  <a:lnTo>
                    <a:pt x="104363" y="1778319"/>
                  </a:lnTo>
                  <a:lnTo>
                    <a:pt x="152400" y="1786127"/>
                  </a:lnTo>
                  <a:lnTo>
                    <a:pt x="764286" y="1786127"/>
                  </a:lnTo>
                  <a:lnTo>
                    <a:pt x="812689" y="1778319"/>
                  </a:lnTo>
                  <a:lnTo>
                    <a:pt x="854732" y="1756574"/>
                  </a:lnTo>
                  <a:lnTo>
                    <a:pt x="887890" y="1723418"/>
                  </a:lnTo>
                  <a:lnTo>
                    <a:pt x="909637" y="1681374"/>
                  </a:lnTo>
                  <a:lnTo>
                    <a:pt x="917448" y="1632965"/>
                  </a:lnTo>
                  <a:close/>
                </a:path>
              </a:pathLst>
            </a:custGeom>
            <a:solidFill>
              <a:srgbClr val="00CC8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6955167" y="4257547"/>
              <a:ext cx="917575" cy="1786255"/>
            </a:xfrm>
            <a:custGeom>
              <a:avLst/>
              <a:gdLst/>
              <a:ahLst/>
              <a:cxnLst/>
              <a:rect l="l" t="t" r="r" b="b"/>
              <a:pathLst>
                <a:path w="917575" h="1786254">
                  <a:moveTo>
                    <a:pt x="152400" y="0"/>
                  </a:moveTo>
                  <a:lnTo>
                    <a:pt x="104363" y="7802"/>
                  </a:lnTo>
                  <a:lnTo>
                    <a:pt x="62544" y="29504"/>
                  </a:lnTo>
                  <a:lnTo>
                    <a:pt x="29504" y="62544"/>
                  </a:lnTo>
                  <a:lnTo>
                    <a:pt x="7802" y="104363"/>
                  </a:lnTo>
                  <a:lnTo>
                    <a:pt x="0" y="152400"/>
                  </a:lnTo>
                  <a:lnTo>
                    <a:pt x="0" y="1632965"/>
                  </a:lnTo>
                  <a:lnTo>
                    <a:pt x="7802" y="1681374"/>
                  </a:lnTo>
                  <a:lnTo>
                    <a:pt x="29504" y="1723418"/>
                  </a:lnTo>
                  <a:lnTo>
                    <a:pt x="62544" y="1756574"/>
                  </a:lnTo>
                  <a:lnTo>
                    <a:pt x="104363" y="1778319"/>
                  </a:lnTo>
                  <a:lnTo>
                    <a:pt x="152400" y="1786127"/>
                  </a:lnTo>
                  <a:lnTo>
                    <a:pt x="764286" y="1786127"/>
                  </a:lnTo>
                  <a:lnTo>
                    <a:pt x="812689" y="1778319"/>
                  </a:lnTo>
                  <a:lnTo>
                    <a:pt x="854732" y="1756574"/>
                  </a:lnTo>
                  <a:lnTo>
                    <a:pt x="887890" y="1723418"/>
                  </a:lnTo>
                  <a:lnTo>
                    <a:pt x="909637" y="1681374"/>
                  </a:lnTo>
                  <a:lnTo>
                    <a:pt x="917448" y="1632965"/>
                  </a:lnTo>
                  <a:lnTo>
                    <a:pt x="917448" y="152400"/>
                  </a:lnTo>
                  <a:lnTo>
                    <a:pt x="909637" y="104363"/>
                  </a:lnTo>
                  <a:lnTo>
                    <a:pt x="887890" y="62544"/>
                  </a:lnTo>
                  <a:lnTo>
                    <a:pt x="854732" y="29504"/>
                  </a:lnTo>
                  <a:lnTo>
                    <a:pt x="812689" y="7802"/>
                  </a:lnTo>
                  <a:lnTo>
                    <a:pt x="764286" y="0"/>
                  </a:lnTo>
                  <a:lnTo>
                    <a:pt x="152400" y="0"/>
                  </a:lnTo>
                  <a:close/>
                </a:path>
              </a:pathLst>
            </a:custGeom>
            <a:ln w="9359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7" name="object 27"/>
          <p:cNvSpPr txBox="1"/>
          <p:nvPr/>
        </p:nvSpPr>
        <p:spPr>
          <a:xfrm>
            <a:off x="7074890" y="4960407"/>
            <a:ext cx="717638" cy="391250"/>
          </a:xfrm>
          <a:prstGeom prst="rect">
            <a:avLst/>
          </a:prstGeom>
        </p:spPr>
        <p:txBody>
          <a:bodyPr vert="horz" wrap="square" lIns="0" tIns="12729" rIns="0" bIns="0" rtlCol="0">
            <a:spAutoFit/>
          </a:bodyPr>
          <a:lstStyle/>
          <a:p>
            <a:pPr marL="37551" marR="5092" indent="-25458">
              <a:spcBef>
                <a:spcPts val="100"/>
              </a:spcBef>
            </a:pPr>
            <a:r>
              <a:rPr sz="1200" spc="-5" dirty="0">
                <a:solidFill>
                  <a:srgbClr val="FFFFFF"/>
                </a:solidFill>
                <a:latin typeface="Arial"/>
                <a:cs typeface="Arial"/>
              </a:rPr>
              <a:t>Αλληλεξ</a:t>
            </a:r>
            <a:r>
              <a:rPr sz="1200" spc="5" dirty="0">
                <a:solidFill>
                  <a:srgbClr val="FFFFFF"/>
                </a:solidFill>
                <a:latin typeface="Arial"/>
                <a:cs typeface="Arial"/>
              </a:rPr>
              <a:t>α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-  </a:t>
            </a:r>
            <a:r>
              <a:rPr sz="1200" spc="-5" dirty="0">
                <a:solidFill>
                  <a:srgbClr val="FFFFFF"/>
                </a:solidFill>
                <a:latin typeface="Arial"/>
                <a:cs typeface="Arial"/>
              </a:rPr>
              <a:t>ρτώμενες</a:t>
            </a:r>
            <a:endParaRPr sz="1200" dirty="0">
              <a:latin typeface="Arial"/>
              <a:cs typeface="Arial"/>
            </a:endParaRPr>
          </a:p>
        </p:txBody>
      </p:sp>
      <p:grpSp>
        <p:nvGrpSpPr>
          <p:cNvPr id="28" name="object 28"/>
          <p:cNvGrpSpPr/>
          <p:nvPr/>
        </p:nvGrpSpPr>
        <p:grpSpPr>
          <a:xfrm>
            <a:off x="8042677" y="4260757"/>
            <a:ext cx="928409" cy="1799112"/>
            <a:chOff x="8020336" y="4252867"/>
            <a:chExt cx="925830" cy="1795780"/>
          </a:xfrm>
        </p:grpSpPr>
        <p:sp>
          <p:nvSpPr>
            <p:cNvPr id="29" name="object 29"/>
            <p:cNvSpPr/>
            <p:nvPr/>
          </p:nvSpPr>
          <p:spPr>
            <a:xfrm>
              <a:off x="8025015" y="4257547"/>
              <a:ext cx="916305" cy="1786255"/>
            </a:xfrm>
            <a:custGeom>
              <a:avLst/>
              <a:gdLst/>
              <a:ahLst/>
              <a:cxnLst/>
              <a:rect l="l" t="t" r="r" b="b"/>
              <a:pathLst>
                <a:path w="916304" h="1786254">
                  <a:moveTo>
                    <a:pt x="915911" y="1632965"/>
                  </a:moveTo>
                  <a:lnTo>
                    <a:pt x="915911" y="152400"/>
                  </a:lnTo>
                  <a:lnTo>
                    <a:pt x="908108" y="104363"/>
                  </a:lnTo>
                  <a:lnTo>
                    <a:pt x="886406" y="62544"/>
                  </a:lnTo>
                  <a:lnTo>
                    <a:pt x="853366" y="29504"/>
                  </a:lnTo>
                  <a:lnTo>
                    <a:pt x="811547" y="7802"/>
                  </a:lnTo>
                  <a:lnTo>
                    <a:pt x="763511" y="0"/>
                  </a:lnTo>
                  <a:lnTo>
                    <a:pt x="152400" y="0"/>
                  </a:lnTo>
                  <a:lnTo>
                    <a:pt x="104363" y="7802"/>
                  </a:lnTo>
                  <a:lnTo>
                    <a:pt x="62544" y="29504"/>
                  </a:lnTo>
                  <a:lnTo>
                    <a:pt x="29504" y="62544"/>
                  </a:lnTo>
                  <a:lnTo>
                    <a:pt x="7802" y="104363"/>
                  </a:lnTo>
                  <a:lnTo>
                    <a:pt x="0" y="152400"/>
                  </a:lnTo>
                  <a:lnTo>
                    <a:pt x="0" y="1632965"/>
                  </a:lnTo>
                  <a:lnTo>
                    <a:pt x="7802" y="1681374"/>
                  </a:lnTo>
                  <a:lnTo>
                    <a:pt x="29504" y="1723418"/>
                  </a:lnTo>
                  <a:lnTo>
                    <a:pt x="62544" y="1756574"/>
                  </a:lnTo>
                  <a:lnTo>
                    <a:pt x="104363" y="1778319"/>
                  </a:lnTo>
                  <a:lnTo>
                    <a:pt x="152400" y="1786127"/>
                  </a:lnTo>
                  <a:lnTo>
                    <a:pt x="763511" y="1786127"/>
                  </a:lnTo>
                  <a:lnTo>
                    <a:pt x="811547" y="1778319"/>
                  </a:lnTo>
                  <a:lnTo>
                    <a:pt x="853366" y="1756574"/>
                  </a:lnTo>
                  <a:lnTo>
                    <a:pt x="886406" y="1723418"/>
                  </a:lnTo>
                  <a:lnTo>
                    <a:pt x="908108" y="1681374"/>
                  </a:lnTo>
                  <a:lnTo>
                    <a:pt x="915911" y="1632965"/>
                  </a:lnTo>
                  <a:close/>
                </a:path>
              </a:pathLst>
            </a:custGeom>
            <a:solidFill>
              <a:srgbClr val="00CC8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8025015" y="4257547"/>
              <a:ext cx="916305" cy="1786255"/>
            </a:xfrm>
            <a:custGeom>
              <a:avLst/>
              <a:gdLst/>
              <a:ahLst/>
              <a:cxnLst/>
              <a:rect l="l" t="t" r="r" b="b"/>
              <a:pathLst>
                <a:path w="916304" h="1786254">
                  <a:moveTo>
                    <a:pt x="152400" y="0"/>
                  </a:moveTo>
                  <a:lnTo>
                    <a:pt x="104363" y="7802"/>
                  </a:lnTo>
                  <a:lnTo>
                    <a:pt x="62544" y="29504"/>
                  </a:lnTo>
                  <a:lnTo>
                    <a:pt x="29504" y="62544"/>
                  </a:lnTo>
                  <a:lnTo>
                    <a:pt x="7802" y="104363"/>
                  </a:lnTo>
                  <a:lnTo>
                    <a:pt x="0" y="152400"/>
                  </a:lnTo>
                  <a:lnTo>
                    <a:pt x="0" y="1632965"/>
                  </a:lnTo>
                  <a:lnTo>
                    <a:pt x="7802" y="1681374"/>
                  </a:lnTo>
                  <a:lnTo>
                    <a:pt x="29504" y="1723418"/>
                  </a:lnTo>
                  <a:lnTo>
                    <a:pt x="62544" y="1756574"/>
                  </a:lnTo>
                  <a:lnTo>
                    <a:pt x="104363" y="1778319"/>
                  </a:lnTo>
                  <a:lnTo>
                    <a:pt x="152400" y="1786127"/>
                  </a:lnTo>
                  <a:lnTo>
                    <a:pt x="763511" y="1786127"/>
                  </a:lnTo>
                  <a:lnTo>
                    <a:pt x="811547" y="1778319"/>
                  </a:lnTo>
                  <a:lnTo>
                    <a:pt x="853366" y="1756574"/>
                  </a:lnTo>
                  <a:lnTo>
                    <a:pt x="886406" y="1723418"/>
                  </a:lnTo>
                  <a:lnTo>
                    <a:pt x="908108" y="1681374"/>
                  </a:lnTo>
                  <a:lnTo>
                    <a:pt x="915911" y="1632965"/>
                  </a:lnTo>
                  <a:lnTo>
                    <a:pt x="915911" y="152400"/>
                  </a:lnTo>
                  <a:lnTo>
                    <a:pt x="908108" y="104363"/>
                  </a:lnTo>
                  <a:lnTo>
                    <a:pt x="886406" y="62544"/>
                  </a:lnTo>
                  <a:lnTo>
                    <a:pt x="853366" y="29504"/>
                  </a:lnTo>
                  <a:lnTo>
                    <a:pt x="811547" y="7802"/>
                  </a:lnTo>
                  <a:lnTo>
                    <a:pt x="763511" y="0"/>
                  </a:lnTo>
                  <a:lnTo>
                    <a:pt x="152400" y="0"/>
                  </a:lnTo>
                  <a:close/>
                </a:path>
              </a:pathLst>
            </a:custGeom>
            <a:ln w="9359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1" name="object 31"/>
          <p:cNvSpPr txBox="1"/>
          <p:nvPr/>
        </p:nvSpPr>
        <p:spPr>
          <a:xfrm>
            <a:off x="8090408" y="4869562"/>
            <a:ext cx="831620" cy="574469"/>
          </a:xfrm>
          <a:prstGeom prst="rect">
            <a:avLst/>
          </a:prstGeom>
        </p:spPr>
        <p:txBody>
          <a:bodyPr vert="horz" wrap="square" lIns="0" tIns="12729" rIns="0" bIns="0" rtlCol="0">
            <a:spAutoFit/>
          </a:bodyPr>
          <a:lstStyle/>
          <a:p>
            <a:pPr marL="12729" marR="5092" indent="-42006" algn="ctr">
              <a:spcBef>
                <a:spcPts val="100"/>
              </a:spcBef>
            </a:pPr>
            <a:r>
              <a:rPr sz="1200" spc="-5" dirty="0">
                <a:solidFill>
                  <a:srgbClr val="FFFFFF"/>
                </a:solidFill>
                <a:latin typeface="Arial"/>
                <a:cs typeface="Arial"/>
              </a:rPr>
              <a:t>Υψηλό  Κόστος  Πα</a:t>
            </a:r>
            <a:r>
              <a:rPr sz="1200" spc="5" dirty="0">
                <a:solidFill>
                  <a:srgbClr val="FFFFFF"/>
                </a:solidFill>
                <a:latin typeface="Arial"/>
                <a:cs typeface="Arial"/>
              </a:rPr>
              <a:t>ρ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α</a:t>
            </a:r>
            <a:r>
              <a:rPr sz="1200" spc="-5" dirty="0">
                <a:solidFill>
                  <a:srgbClr val="FFFFFF"/>
                </a:solidFill>
                <a:latin typeface="Arial"/>
                <a:cs typeface="Arial"/>
              </a:rPr>
              <a:t>γωγής</a:t>
            </a:r>
            <a:endParaRPr sz="12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80625" y="200162"/>
            <a:ext cx="4861481" cy="689320"/>
          </a:xfrm>
          <a:prstGeom prst="rect">
            <a:avLst/>
          </a:prstGeom>
        </p:spPr>
        <p:txBody>
          <a:bodyPr vert="horz" wrap="square" lIns="0" tIns="12093" rIns="0" bIns="0" rtlCol="0">
            <a:spAutoFit/>
          </a:bodyPr>
          <a:lstStyle/>
          <a:p>
            <a:pPr marL="12729">
              <a:spcBef>
                <a:spcPts val="95"/>
              </a:spcBef>
            </a:pPr>
            <a:r>
              <a:rPr spc="-10" dirty="0"/>
              <a:t>Βασικές</a:t>
            </a:r>
            <a:r>
              <a:rPr spc="-45" dirty="0"/>
              <a:t> </a:t>
            </a:r>
            <a:r>
              <a:rPr spc="-5" dirty="0"/>
              <a:t>Έννοιες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12"/>
          </p:nvPr>
        </p:nvSpPr>
        <p:spPr>
          <a:xfrm>
            <a:off x="6553200" y="6436320"/>
            <a:ext cx="2133600" cy="20518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37475">
              <a:lnSpc>
                <a:spcPts val="1649"/>
              </a:lnSpc>
            </a:pPr>
            <a:fld id="{81D60167-4931-47E6-BA6A-407CBD079E47}" type="slidenum">
              <a:rPr spc="-5" dirty="0"/>
              <a:pPr marL="137475">
                <a:lnSpc>
                  <a:spcPts val="1649"/>
                </a:lnSpc>
              </a:pPr>
              <a:t>2</a:t>
            </a:fld>
            <a:endParaRPr spc="-5" dirty="0"/>
          </a:p>
        </p:txBody>
      </p:sp>
      <p:sp>
        <p:nvSpPr>
          <p:cNvPr id="3" name="object 3"/>
          <p:cNvSpPr txBox="1"/>
          <p:nvPr/>
        </p:nvSpPr>
        <p:spPr>
          <a:xfrm>
            <a:off x="751387" y="1138759"/>
            <a:ext cx="5776767" cy="3044112"/>
          </a:xfrm>
          <a:prstGeom prst="rect">
            <a:avLst/>
          </a:prstGeom>
        </p:spPr>
        <p:txBody>
          <a:bodyPr vert="horz" wrap="square" lIns="0" tIns="88468" rIns="0" bIns="0" rtlCol="0">
            <a:spAutoFit/>
          </a:bodyPr>
          <a:lstStyle/>
          <a:p>
            <a:pPr marL="12729">
              <a:spcBef>
                <a:spcPts val="697"/>
              </a:spcBef>
              <a:tabLst>
                <a:tab pos="353236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•	</a:t>
            </a:r>
            <a:r>
              <a:rPr sz="2400" u="heavy" spc="-5" dirty="0">
                <a:solidFill>
                  <a:srgbClr val="CCCCFF"/>
                </a:solidFill>
                <a:uFill>
                  <a:solidFill>
                    <a:srgbClr val="CCCCFF"/>
                  </a:solidFill>
                </a:uFill>
                <a:latin typeface="Arial"/>
                <a:cs typeface="Arial"/>
              </a:rPr>
              <a:t>Τι είναι </a:t>
            </a:r>
            <a:r>
              <a:rPr sz="2400" u="heavy" dirty="0">
                <a:solidFill>
                  <a:srgbClr val="CCCCFF"/>
                </a:solidFill>
                <a:uFill>
                  <a:solidFill>
                    <a:srgbClr val="CCCCFF"/>
                  </a:solidFill>
                </a:uFill>
                <a:latin typeface="Arial"/>
                <a:cs typeface="Arial"/>
              </a:rPr>
              <a:t>ο</a:t>
            </a:r>
            <a:r>
              <a:rPr sz="2400" u="heavy" spc="-10" dirty="0">
                <a:solidFill>
                  <a:srgbClr val="CCCCFF"/>
                </a:solidFill>
                <a:uFill>
                  <a:solidFill>
                    <a:srgbClr val="CCCCFF"/>
                  </a:solidFill>
                </a:uFill>
                <a:latin typeface="Arial"/>
                <a:cs typeface="Arial"/>
              </a:rPr>
              <a:t> </a:t>
            </a:r>
            <a:r>
              <a:rPr sz="2400" u="heavy" spc="-5" dirty="0">
                <a:solidFill>
                  <a:srgbClr val="CCCCFF"/>
                </a:solidFill>
                <a:uFill>
                  <a:solidFill>
                    <a:srgbClr val="CCCCFF"/>
                  </a:solidFill>
                </a:uFill>
                <a:latin typeface="Arial"/>
                <a:cs typeface="Arial"/>
              </a:rPr>
              <a:t>Τουρισμός;</a:t>
            </a:r>
            <a:endParaRPr sz="2400" dirty="0">
              <a:latin typeface="Arial"/>
              <a:cs typeface="Arial"/>
            </a:endParaRPr>
          </a:p>
          <a:p>
            <a:pPr marL="12729">
              <a:spcBef>
                <a:spcPts val="591"/>
              </a:spcBef>
              <a:tabLst>
                <a:tab pos="353236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•	</a:t>
            </a:r>
            <a:r>
              <a:rPr sz="2400" u="heavy" spc="-5" dirty="0">
                <a:solidFill>
                  <a:srgbClr val="CCCCFF"/>
                </a:solidFill>
                <a:uFill>
                  <a:solidFill>
                    <a:srgbClr val="CCCCFF"/>
                  </a:solidFill>
                </a:uFill>
                <a:latin typeface="Arial"/>
                <a:cs typeface="Arial"/>
              </a:rPr>
              <a:t>Τι είναι</a:t>
            </a:r>
            <a:r>
              <a:rPr sz="2400" u="heavy" spc="-10" dirty="0">
                <a:solidFill>
                  <a:srgbClr val="CCCCFF"/>
                </a:solidFill>
                <a:uFill>
                  <a:solidFill>
                    <a:srgbClr val="CCCCFF"/>
                  </a:solidFill>
                </a:uFill>
                <a:latin typeface="Arial"/>
                <a:cs typeface="Arial"/>
              </a:rPr>
              <a:t> </a:t>
            </a:r>
            <a:r>
              <a:rPr sz="2400" u="heavy" dirty="0">
                <a:solidFill>
                  <a:srgbClr val="CCCCFF"/>
                </a:solidFill>
                <a:uFill>
                  <a:solidFill>
                    <a:srgbClr val="CCCCFF"/>
                  </a:solidFill>
                </a:uFill>
                <a:latin typeface="Arial"/>
                <a:cs typeface="Arial"/>
              </a:rPr>
              <a:t>Τουρίστας;</a:t>
            </a:r>
            <a:endParaRPr sz="2400" dirty="0">
              <a:latin typeface="Arial"/>
              <a:cs typeface="Arial"/>
            </a:endParaRPr>
          </a:p>
          <a:p>
            <a:pPr marL="12729">
              <a:spcBef>
                <a:spcPts val="596"/>
              </a:spcBef>
              <a:tabLst>
                <a:tab pos="353236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•	</a:t>
            </a:r>
            <a:r>
              <a:rPr sz="2400" u="heavy" spc="-5" dirty="0">
                <a:solidFill>
                  <a:srgbClr val="CCCCFF"/>
                </a:solidFill>
                <a:uFill>
                  <a:solidFill>
                    <a:srgbClr val="CCCCFF"/>
                  </a:solidFill>
                </a:uFill>
                <a:latin typeface="Arial"/>
                <a:cs typeface="Arial"/>
              </a:rPr>
              <a:t>Τι </a:t>
            </a:r>
            <a:r>
              <a:rPr sz="2400" u="heavy" dirty="0">
                <a:solidFill>
                  <a:srgbClr val="CCCCFF"/>
                </a:solidFill>
                <a:uFill>
                  <a:solidFill>
                    <a:srgbClr val="CCCCFF"/>
                  </a:solidFill>
                </a:uFill>
                <a:latin typeface="Arial"/>
                <a:cs typeface="Arial"/>
              </a:rPr>
              <a:t>ονομάζεται </a:t>
            </a:r>
            <a:r>
              <a:rPr sz="2400" u="heavy" spc="-5" dirty="0">
                <a:solidFill>
                  <a:srgbClr val="CCCCFF"/>
                </a:solidFill>
                <a:uFill>
                  <a:solidFill>
                    <a:srgbClr val="CCCCFF"/>
                  </a:solidFill>
                </a:uFill>
                <a:latin typeface="Arial"/>
                <a:cs typeface="Arial"/>
              </a:rPr>
              <a:t>Τουριστική</a:t>
            </a:r>
            <a:r>
              <a:rPr sz="2400" u="heavy" spc="-35" dirty="0">
                <a:solidFill>
                  <a:srgbClr val="CCCCFF"/>
                </a:solidFill>
                <a:uFill>
                  <a:solidFill>
                    <a:srgbClr val="CCCCFF"/>
                  </a:solidFill>
                </a:uFill>
                <a:latin typeface="Arial"/>
                <a:cs typeface="Arial"/>
              </a:rPr>
              <a:t> </a:t>
            </a:r>
            <a:r>
              <a:rPr sz="2400" u="heavy" dirty="0">
                <a:solidFill>
                  <a:srgbClr val="CCCCFF"/>
                </a:solidFill>
                <a:uFill>
                  <a:solidFill>
                    <a:srgbClr val="CCCCFF"/>
                  </a:solidFill>
                </a:uFill>
                <a:latin typeface="Arial"/>
                <a:cs typeface="Arial"/>
              </a:rPr>
              <a:t>Υπηρεσία;</a:t>
            </a:r>
            <a:endParaRPr sz="2400" dirty="0">
              <a:latin typeface="Arial"/>
              <a:cs typeface="Arial"/>
            </a:endParaRPr>
          </a:p>
          <a:p>
            <a:pPr marL="12729">
              <a:spcBef>
                <a:spcPts val="596"/>
              </a:spcBef>
              <a:tabLst>
                <a:tab pos="353236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•	</a:t>
            </a:r>
            <a:r>
              <a:rPr sz="2400" u="heavy" spc="-5" dirty="0">
                <a:solidFill>
                  <a:srgbClr val="CCCCFF"/>
                </a:solidFill>
                <a:uFill>
                  <a:solidFill>
                    <a:srgbClr val="CCCCFF"/>
                  </a:solidFill>
                </a:uFill>
                <a:latin typeface="Arial"/>
                <a:cs typeface="Arial"/>
              </a:rPr>
              <a:t>Τι είναι </a:t>
            </a:r>
            <a:r>
              <a:rPr sz="2400" u="heavy" dirty="0">
                <a:solidFill>
                  <a:srgbClr val="CCCCFF"/>
                </a:solidFill>
                <a:uFill>
                  <a:solidFill>
                    <a:srgbClr val="CCCCFF"/>
                  </a:solidFill>
                </a:uFill>
                <a:latin typeface="Arial"/>
                <a:cs typeface="Arial"/>
              </a:rPr>
              <a:t>το </a:t>
            </a:r>
            <a:r>
              <a:rPr sz="2400" u="heavy" spc="-5" dirty="0">
                <a:solidFill>
                  <a:srgbClr val="CCCCFF"/>
                </a:solidFill>
                <a:uFill>
                  <a:solidFill>
                    <a:srgbClr val="CCCCFF"/>
                  </a:solidFill>
                </a:uFill>
                <a:latin typeface="Arial"/>
                <a:cs typeface="Arial"/>
              </a:rPr>
              <a:t>Τουριστικό</a:t>
            </a:r>
            <a:r>
              <a:rPr sz="2400" u="heavy" spc="-10" dirty="0">
                <a:solidFill>
                  <a:srgbClr val="CCCCFF"/>
                </a:solidFill>
                <a:uFill>
                  <a:solidFill>
                    <a:srgbClr val="CCCCFF"/>
                  </a:solidFill>
                </a:uFill>
                <a:latin typeface="Arial"/>
                <a:cs typeface="Arial"/>
              </a:rPr>
              <a:t> </a:t>
            </a:r>
            <a:r>
              <a:rPr sz="2400" u="heavy" dirty="0">
                <a:solidFill>
                  <a:srgbClr val="CCCCFF"/>
                </a:solidFill>
                <a:uFill>
                  <a:solidFill>
                    <a:srgbClr val="CCCCFF"/>
                  </a:solidFill>
                </a:uFill>
                <a:latin typeface="Arial"/>
                <a:cs typeface="Arial"/>
              </a:rPr>
              <a:t>Πακέτο;</a:t>
            </a:r>
            <a:endParaRPr sz="2400" dirty="0">
              <a:latin typeface="Arial"/>
              <a:cs typeface="Arial"/>
            </a:endParaRPr>
          </a:p>
          <a:p>
            <a:pPr marL="12729">
              <a:spcBef>
                <a:spcPts val="596"/>
              </a:spcBef>
              <a:tabLst>
                <a:tab pos="353236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•	Τι είναι το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Τουριστικό</a:t>
            </a:r>
            <a:r>
              <a:rPr sz="2400" spc="-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Γραφείο;</a:t>
            </a:r>
            <a:endParaRPr sz="2400" dirty="0">
              <a:latin typeface="Arial"/>
              <a:cs typeface="Arial"/>
            </a:endParaRPr>
          </a:p>
          <a:p>
            <a:pPr marL="353236" marR="5092" indent="-341143">
              <a:spcBef>
                <a:spcPts val="596"/>
              </a:spcBef>
              <a:tabLst>
                <a:tab pos="353236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•	Ποιες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είναι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οι κυριότερες λειτουργίες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του  Τουριστικού</a:t>
            </a:r>
            <a:r>
              <a:rPr sz="24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Γραφείου;</a:t>
            </a:r>
            <a:endParaRPr sz="24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22151" y="200162"/>
            <a:ext cx="5907692" cy="689320"/>
          </a:xfrm>
          <a:prstGeom prst="rect">
            <a:avLst/>
          </a:prstGeom>
        </p:spPr>
        <p:txBody>
          <a:bodyPr vert="horz" wrap="square" lIns="0" tIns="12093" rIns="0" bIns="0" rtlCol="0">
            <a:spAutoFit/>
          </a:bodyPr>
          <a:lstStyle/>
          <a:p>
            <a:pPr marL="12729">
              <a:spcBef>
                <a:spcPts val="95"/>
              </a:spcBef>
            </a:pPr>
            <a:r>
              <a:rPr spc="-5" dirty="0"/>
              <a:t>Τι καλείται</a:t>
            </a:r>
            <a:r>
              <a:rPr spc="-50" dirty="0"/>
              <a:t> </a:t>
            </a:r>
            <a:r>
              <a:rPr spc="-5" dirty="0"/>
              <a:t>Τουρισμός;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12"/>
          </p:nvPr>
        </p:nvSpPr>
        <p:spPr>
          <a:xfrm>
            <a:off x="6553200" y="6436320"/>
            <a:ext cx="2133600" cy="20518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37475">
              <a:lnSpc>
                <a:spcPts val="1649"/>
              </a:lnSpc>
            </a:pPr>
            <a:fld id="{81D60167-4931-47E6-BA6A-407CBD079E47}" type="slidenum">
              <a:rPr spc="-5" dirty="0"/>
              <a:pPr marL="137475">
                <a:lnSpc>
                  <a:spcPts val="1649"/>
                </a:lnSpc>
              </a:pPr>
              <a:t>3</a:t>
            </a:fld>
            <a:endParaRPr spc="-5" dirty="0"/>
          </a:p>
        </p:txBody>
      </p:sp>
      <p:sp>
        <p:nvSpPr>
          <p:cNvPr id="3" name="object 3"/>
          <p:cNvSpPr txBox="1"/>
          <p:nvPr/>
        </p:nvSpPr>
        <p:spPr>
          <a:xfrm>
            <a:off x="751388" y="1367784"/>
            <a:ext cx="6118711" cy="4373724"/>
          </a:xfrm>
          <a:prstGeom prst="rect">
            <a:avLst/>
          </a:prstGeom>
        </p:spPr>
        <p:txBody>
          <a:bodyPr vert="horz" wrap="square" lIns="0" tIns="12729" rIns="0" bIns="0" rtlCol="0">
            <a:spAutoFit/>
          </a:bodyPr>
          <a:lstStyle/>
          <a:p>
            <a:pPr marL="353236" marR="108835" indent="-341143">
              <a:spcBef>
                <a:spcPts val="100"/>
              </a:spcBef>
              <a:tabLst>
                <a:tab pos="353236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•	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Διαφορετικές προσεγγίσεις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ανάλογα με τη  σκοπιά του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κάθε</a:t>
            </a:r>
            <a:r>
              <a:rPr sz="2400" spc="-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μελετητή</a:t>
            </a:r>
            <a:endParaRPr sz="2400" dirty="0">
              <a:latin typeface="Arial"/>
              <a:cs typeface="Arial"/>
            </a:endParaRPr>
          </a:p>
          <a:p>
            <a:pPr marL="754206" marR="5092" indent="-283861">
              <a:spcBef>
                <a:spcPts val="516"/>
              </a:spcBef>
              <a:tabLst>
                <a:tab pos="754206" algn="l"/>
              </a:tabLst>
            </a:pP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–	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Τουρίστας: 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Αναζήτηση εμπειριών διασκέδασης,  αναψυχής, εκπαίδευσης κτλ.</a:t>
            </a:r>
            <a:endParaRPr sz="2000" dirty="0">
              <a:latin typeface="Arial"/>
              <a:cs typeface="Arial"/>
            </a:endParaRPr>
          </a:p>
          <a:p>
            <a:pPr marL="754206" marR="231034" indent="-283861">
              <a:spcBef>
                <a:spcPts val="496"/>
              </a:spcBef>
              <a:tabLst>
                <a:tab pos="754206" algn="l"/>
              </a:tabLst>
            </a:pP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–	Τουριστική Επιχείρηση: Ευκαιρία  </a:t>
            </a:r>
            <a:r>
              <a:rPr sz="2000" spc="-10" dirty="0">
                <a:solidFill>
                  <a:srgbClr val="FFFFFF"/>
                </a:solidFill>
                <a:latin typeface="Arial"/>
                <a:cs typeface="Arial"/>
              </a:rPr>
              <a:t>πραγματοποίησης 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κέδρους, </a:t>
            </a:r>
            <a:r>
              <a:rPr sz="2000" spc="-10" dirty="0">
                <a:solidFill>
                  <a:srgbClr val="FFFFFF"/>
                </a:solidFill>
                <a:latin typeface="Arial"/>
                <a:cs typeface="Arial"/>
              </a:rPr>
              <a:t>εφοδιασμός 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της  αγαθά και </a:t>
            </a:r>
            <a:r>
              <a:rPr sz="2000" spc="-10" dirty="0">
                <a:solidFill>
                  <a:srgbClr val="FFFFFF"/>
                </a:solidFill>
                <a:latin typeface="Arial"/>
                <a:cs typeface="Arial"/>
              </a:rPr>
              <a:t>υπηρεσίες 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που </a:t>
            </a:r>
            <a:r>
              <a:rPr sz="2000" spc="-10" dirty="0">
                <a:solidFill>
                  <a:srgbClr val="FFFFFF"/>
                </a:solidFill>
                <a:latin typeface="Arial"/>
                <a:cs typeface="Arial"/>
              </a:rPr>
              <a:t>ζητούν 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οι</a:t>
            </a:r>
            <a:r>
              <a:rPr sz="2000" spc="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τουρίστες</a:t>
            </a:r>
            <a:endParaRPr sz="2000" dirty="0">
              <a:latin typeface="Arial"/>
              <a:cs typeface="Arial"/>
            </a:endParaRPr>
          </a:p>
          <a:p>
            <a:pPr marL="754206" marR="38824" indent="-283861">
              <a:spcBef>
                <a:spcPts val="506"/>
              </a:spcBef>
              <a:tabLst>
                <a:tab pos="754206" algn="l"/>
              </a:tabLst>
            </a:pP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–	</a:t>
            </a:r>
            <a:r>
              <a:rPr sz="2000" spc="-10" dirty="0">
                <a:solidFill>
                  <a:srgbClr val="FFFFFF"/>
                </a:solidFill>
                <a:latin typeface="Arial"/>
                <a:cs typeface="Arial"/>
              </a:rPr>
              <a:t>Τόπος 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Φιλοξενίας: πολιτιστικός 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παράγοντας,  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δημιουργία νέων θέσεων εργασίας και 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εσόδων,  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παράγοντας ευημερίας και κοινωνικής</a:t>
            </a:r>
            <a:r>
              <a:rPr sz="2000" spc="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αλλαγής</a:t>
            </a:r>
            <a:endParaRPr sz="2000" dirty="0">
              <a:latin typeface="Arial"/>
              <a:cs typeface="Arial"/>
            </a:endParaRPr>
          </a:p>
          <a:p>
            <a:pPr marL="754206" marR="289590" indent="-283861">
              <a:spcBef>
                <a:spcPts val="501"/>
              </a:spcBef>
              <a:tabLst>
                <a:tab pos="754206" algn="l"/>
              </a:tabLst>
            </a:pP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–	Διοίκηση του Τουριστικού Προορισμού:  παράγοντας ανάπτυξης της οικονομίας με τις  </a:t>
            </a:r>
            <a:r>
              <a:rPr sz="2000" spc="-10" dirty="0">
                <a:solidFill>
                  <a:srgbClr val="FFFFFF"/>
                </a:solidFill>
                <a:latin typeface="Arial"/>
                <a:cs typeface="Arial"/>
              </a:rPr>
              <a:t>όποιες αρνητικές 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συνέπειες</a:t>
            </a:r>
            <a:r>
              <a:rPr sz="2000" spc="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spc="-10" dirty="0">
                <a:solidFill>
                  <a:srgbClr val="FFFFFF"/>
                </a:solidFill>
                <a:latin typeface="Arial"/>
                <a:cs typeface="Arial"/>
              </a:rPr>
              <a:t>επιφέρει</a:t>
            </a:r>
            <a:endParaRPr sz="20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22150" y="200162"/>
            <a:ext cx="6060517" cy="689320"/>
          </a:xfrm>
          <a:prstGeom prst="rect">
            <a:avLst/>
          </a:prstGeom>
        </p:spPr>
        <p:txBody>
          <a:bodyPr vert="horz" wrap="square" lIns="0" tIns="12093" rIns="0" bIns="0" rtlCol="0">
            <a:spAutoFit/>
          </a:bodyPr>
          <a:lstStyle/>
          <a:p>
            <a:pPr marL="12729">
              <a:spcBef>
                <a:spcPts val="95"/>
              </a:spcBef>
            </a:pPr>
            <a:r>
              <a:rPr spc="-5" dirty="0"/>
              <a:t>Τι καλείται</a:t>
            </a:r>
            <a:r>
              <a:rPr spc="-50" dirty="0"/>
              <a:t> </a:t>
            </a:r>
            <a:r>
              <a:rPr spc="-5" dirty="0"/>
              <a:t>Τουρισμός;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12"/>
          </p:nvPr>
        </p:nvSpPr>
        <p:spPr>
          <a:xfrm>
            <a:off x="6553200" y="6436320"/>
            <a:ext cx="2133600" cy="20518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37475">
              <a:lnSpc>
                <a:spcPts val="1649"/>
              </a:lnSpc>
            </a:pPr>
            <a:fld id="{81D60167-4931-47E6-BA6A-407CBD079E47}" type="slidenum">
              <a:rPr spc="-5" dirty="0"/>
              <a:pPr marL="137475">
                <a:lnSpc>
                  <a:spcPts val="1649"/>
                </a:lnSpc>
              </a:pPr>
              <a:t>4</a:t>
            </a:fld>
            <a:endParaRPr spc="-5" dirty="0"/>
          </a:p>
        </p:txBody>
      </p:sp>
      <p:sp>
        <p:nvSpPr>
          <p:cNvPr id="3" name="object 3"/>
          <p:cNvSpPr txBox="1"/>
          <p:nvPr/>
        </p:nvSpPr>
        <p:spPr>
          <a:xfrm>
            <a:off x="598563" y="1367783"/>
            <a:ext cx="6081779" cy="4408078"/>
          </a:xfrm>
          <a:prstGeom prst="rect">
            <a:avLst/>
          </a:prstGeom>
        </p:spPr>
        <p:txBody>
          <a:bodyPr vert="horz" wrap="square" lIns="0" tIns="88468" rIns="0" bIns="0" rtlCol="0">
            <a:spAutoFit/>
          </a:bodyPr>
          <a:lstStyle/>
          <a:p>
            <a:pPr marL="12729">
              <a:spcBef>
                <a:spcPts val="697"/>
              </a:spcBef>
              <a:tabLst>
                <a:tab pos="353236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•	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Αλληλοσυγκρουόμενοι</a:t>
            </a:r>
            <a:r>
              <a:rPr sz="24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Ορισμοί</a:t>
            </a:r>
            <a:endParaRPr sz="2400" dirty="0">
              <a:latin typeface="Arial"/>
              <a:cs typeface="Arial"/>
            </a:endParaRPr>
          </a:p>
          <a:p>
            <a:pPr marL="353236" marR="5092" indent="-341143">
              <a:spcBef>
                <a:spcPts val="591"/>
              </a:spcBef>
              <a:tabLst>
                <a:tab pos="353236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•	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Αδυναμία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απάντησης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των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ερωτήσεων: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Για 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να θεωρηθεί κάποιος</a:t>
            </a:r>
            <a:r>
              <a:rPr sz="24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τουρίστας</a:t>
            </a:r>
            <a:endParaRPr sz="2400" dirty="0">
              <a:latin typeface="Arial"/>
              <a:cs typeface="Arial"/>
            </a:endParaRPr>
          </a:p>
          <a:p>
            <a:pPr marL="754206" marR="542264" indent="-283861">
              <a:spcBef>
                <a:spcPts val="516"/>
              </a:spcBef>
              <a:tabLst>
                <a:tab pos="754206" algn="l"/>
              </a:tabLst>
            </a:pP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–	Ποια είναι η ελάχιστη απόσταση την οποία  </a:t>
            </a:r>
            <a:r>
              <a:rPr sz="2000" spc="-10" dirty="0">
                <a:solidFill>
                  <a:srgbClr val="FFFFFF"/>
                </a:solidFill>
                <a:latin typeface="Arial"/>
                <a:cs typeface="Arial"/>
              </a:rPr>
              <a:t>πρέπει 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να διανύσει;</a:t>
            </a:r>
            <a:endParaRPr sz="2000" dirty="0">
              <a:latin typeface="Arial"/>
              <a:cs typeface="Arial"/>
            </a:endParaRPr>
          </a:p>
          <a:p>
            <a:pPr marL="470981">
              <a:spcBef>
                <a:spcPts val="506"/>
              </a:spcBef>
              <a:tabLst>
                <a:tab pos="754206" algn="l"/>
              </a:tabLst>
            </a:pP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–	Ποια είναι η ελάχιστη</a:t>
            </a:r>
            <a:r>
              <a:rPr sz="2000" spc="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απόσταση;</a:t>
            </a:r>
            <a:endParaRPr sz="2000" dirty="0">
              <a:latin typeface="Arial"/>
              <a:cs typeface="Arial"/>
            </a:endParaRPr>
          </a:p>
          <a:p>
            <a:pPr marL="470981">
              <a:spcBef>
                <a:spcPts val="501"/>
              </a:spcBef>
              <a:tabLst>
                <a:tab pos="754206" algn="l"/>
              </a:tabLst>
            </a:pP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–	Ποιος είναι ο ελάχιστος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χρόνος;</a:t>
            </a:r>
            <a:endParaRPr sz="2000" dirty="0">
              <a:latin typeface="Arial"/>
              <a:cs typeface="Arial"/>
            </a:endParaRPr>
          </a:p>
          <a:p>
            <a:pPr marL="754206" marR="145749" indent="-283861">
              <a:spcBef>
                <a:spcPts val="496"/>
              </a:spcBef>
              <a:tabLst>
                <a:tab pos="754206" algn="l"/>
              </a:tabLst>
            </a:pP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–	Ποιοι σκοποί θεωρούνται τουριστικοί και ποιοι  όχι;</a:t>
            </a:r>
            <a:endParaRPr sz="2000" dirty="0">
              <a:latin typeface="Arial"/>
              <a:cs typeface="Arial"/>
            </a:endParaRPr>
          </a:p>
          <a:p>
            <a:pPr marL="754206" marR="331596" indent="-283861">
              <a:spcBef>
                <a:spcPts val="506"/>
              </a:spcBef>
              <a:tabLst>
                <a:tab pos="754206" algn="l"/>
              </a:tabLst>
            </a:pP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–	Πόσες επισκέψεις ενός προορισμού και άνω  καθιστούν ένα </a:t>
            </a:r>
            <a:r>
              <a:rPr sz="2000" spc="-10" dirty="0">
                <a:solidFill>
                  <a:srgbClr val="FFFFFF"/>
                </a:solidFill>
                <a:latin typeface="Arial"/>
                <a:cs typeface="Arial"/>
              </a:rPr>
              <a:t>επισκέπτη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 τουρίστα;</a:t>
            </a:r>
            <a:endParaRPr sz="2000" dirty="0">
              <a:latin typeface="Arial"/>
              <a:cs typeface="Arial"/>
            </a:endParaRPr>
          </a:p>
          <a:p>
            <a:pPr marL="470981">
              <a:spcBef>
                <a:spcPts val="501"/>
              </a:spcBef>
              <a:tabLst>
                <a:tab pos="754206" algn="l"/>
              </a:tabLst>
            </a:pP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–	</a:t>
            </a:r>
            <a:r>
              <a:rPr sz="2000" spc="-10" dirty="0">
                <a:solidFill>
                  <a:srgbClr val="FFFFFF"/>
                </a:solidFill>
                <a:latin typeface="Arial"/>
                <a:cs typeface="Arial"/>
              </a:rPr>
              <a:t>Κτλ</a:t>
            </a:r>
            <a:endParaRPr sz="20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0" y="429186"/>
            <a:ext cx="7411988" cy="689320"/>
          </a:xfrm>
          <a:prstGeom prst="rect">
            <a:avLst/>
          </a:prstGeom>
        </p:spPr>
        <p:txBody>
          <a:bodyPr vert="horz" wrap="square" lIns="0" tIns="12093" rIns="0" bIns="0" rtlCol="0">
            <a:spAutoFit/>
          </a:bodyPr>
          <a:lstStyle/>
          <a:p>
            <a:pPr marL="12729">
              <a:spcBef>
                <a:spcPts val="95"/>
              </a:spcBef>
            </a:pPr>
            <a:r>
              <a:rPr spc="-5" dirty="0"/>
              <a:t>Τι καλείται</a:t>
            </a:r>
            <a:r>
              <a:rPr spc="-50" dirty="0"/>
              <a:t> </a:t>
            </a:r>
            <a:r>
              <a:rPr spc="-5" dirty="0"/>
              <a:t>Τουρισμός;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12"/>
          </p:nvPr>
        </p:nvSpPr>
        <p:spPr>
          <a:xfrm>
            <a:off x="6553200" y="6436320"/>
            <a:ext cx="2133600" cy="20518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37475">
              <a:lnSpc>
                <a:spcPts val="1649"/>
              </a:lnSpc>
            </a:pPr>
            <a:fld id="{81D60167-4931-47E6-BA6A-407CBD079E47}" type="slidenum">
              <a:rPr spc="-5" dirty="0"/>
              <a:pPr marL="137475">
                <a:lnSpc>
                  <a:spcPts val="1649"/>
                </a:lnSpc>
              </a:pPr>
              <a:t>5</a:t>
            </a:fld>
            <a:endParaRPr spc="-5" dirty="0"/>
          </a:p>
        </p:txBody>
      </p:sp>
      <p:sp>
        <p:nvSpPr>
          <p:cNvPr id="3" name="object 3"/>
          <p:cNvSpPr txBox="1"/>
          <p:nvPr/>
        </p:nvSpPr>
        <p:spPr>
          <a:xfrm>
            <a:off x="1057037" y="1596807"/>
            <a:ext cx="6177294" cy="4681635"/>
          </a:xfrm>
          <a:prstGeom prst="rect">
            <a:avLst/>
          </a:prstGeom>
        </p:spPr>
        <p:txBody>
          <a:bodyPr vert="horz" wrap="square" lIns="0" tIns="12093" rIns="0" bIns="0" rtlCol="0">
            <a:spAutoFit/>
          </a:bodyPr>
          <a:lstStyle/>
          <a:p>
            <a:pPr marL="353236" marR="5092" indent="-341143">
              <a:spcBef>
                <a:spcPts val="95"/>
              </a:spcBef>
              <a:tabLst>
                <a:tab pos="352599" algn="l"/>
              </a:tabLst>
            </a:pP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•	</a:t>
            </a:r>
            <a:r>
              <a:rPr sz="2000" spc="-10" dirty="0">
                <a:solidFill>
                  <a:srgbClr val="FFFFFF"/>
                </a:solidFill>
                <a:latin typeface="Arial"/>
                <a:cs typeface="Arial"/>
              </a:rPr>
              <a:t>Γενικός Ορισμός 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Τουρισμού: 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η πρόσκαιρη  μετακίνηση ατόμων από τον τόπο της μόνιμης  διαμονής τους σε άλλον </a:t>
            </a:r>
            <a:r>
              <a:rPr sz="2000" spc="-10" dirty="0">
                <a:solidFill>
                  <a:srgbClr val="FFFFFF"/>
                </a:solidFill>
                <a:latin typeface="Arial"/>
                <a:cs typeface="Arial"/>
              </a:rPr>
              <a:t>με 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αποκλειστικό σκοπό την  ικανοποίηση των τουριστικών αναγκών 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τους,  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καθώς και η </a:t>
            </a:r>
            <a:r>
              <a:rPr sz="2000" spc="-10" dirty="0">
                <a:solidFill>
                  <a:srgbClr val="FFFFFF"/>
                </a:solidFill>
                <a:latin typeface="Arial"/>
                <a:cs typeface="Arial"/>
              </a:rPr>
              <a:t>οργανωμένη προσπάθεια 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για την  προσέλκυση, </a:t>
            </a:r>
            <a:r>
              <a:rPr sz="2000" spc="-10" dirty="0">
                <a:solidFill>
                  <a:srgbClr val="FFFFFF"/>
                </a:solidFill>
                <a:latin typeface="Arial"/>
                <a:cs typeface="Arial"/>
              </a:rPr>
              <a:t>υποδοχή 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και καλύτερη </a:t>
            </a:r>
            <a:r>
              <a:rPr sz="2000" spc="-10" dirty="0">
                <a:solidFill>
                  <a:srgbClr val="FFFFFF"/>
                </a:solidFill>
                <a:latin typeface="Arial"/>
                <a:cs typeface="Arial"/>
              </a:rPr>
              <a:t>εξυπηρέτησή  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τους</a:t>
            </a:r>
            <a:endParaRPr sz="2000" dirty="0">
              <a:latin typeface="Arial"/>
              <a:cs typeface="Arial"/>
            </a:endParaRPr>
          </a:p>
          <a:p>
            <a:pPr marL="353236" marR="14638" indent="-341143">
              <a:spcBef>
                <a:spcPts val="601"/>
              </a:spcBef>
              <a:tabLst>
                <a:tab pos="353236" algn="l"/>
              </a:tabLst>
            </a:pP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•	Ειδικός Ορισμός 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Τουρισμού: 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είναι το σύνολο των  σχέσεων και των </a:t>
            </a:r>
            <a:r>
              <a:rPr sz="2000" spc="-10" dirty="0">
                <a:solidFill>
                  <a:srgbClr val="FFFFFF"/>
                </a:solidFill>
                <a:latin typeface="Arial"/>
                <a:cs typeface="Arial"/>
              </a:rPr>
              <a:t>γεγονότων 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που δημιουργούνται  κατά τη διάρκεια της μετακίνησης και της  </a:t>
            </a:r>
            <a:r>
              <a:rPr sz="2000" spc="-10" dirty="0">
                <a:solidFill>
                  <a:srgbClr val="FFFFFF"/>
                </a:solidFill>
                <a:latin typeface="Arial"/>
                <a:cs typeface="Arial"/>
              </a:rPr>
              <a:t>παραμονής 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των ατόμων εκτός του τόπου συνήθους  κατοικίας τους υπό τον </a:t>
            </a:r>
            <a:r>
              <a:rPr sz="2000" spc="-10" dirty="0">
                <a:solidFill>
                  <a:srgbClr val="FFFFFF"/>
                </a:solidFill>
                <a:latin typeface="Arial"/>
                <a:cs typeface="Arial"/>
              </a:rPr>
              <a:t>περιορισμό 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ότι τόσο η  μετακίνηση όσο και η </a:t>
            </a:r>
            <a:r>
              <a:rPr sz="2000" spc="-10" dirty="0">
                <a:solidFill>
                  <a:srgbClr val="FFFFFF"/>
                </a:solidFill>
                <a:latin typeface="Arial"/>
                <a:cs typeface="Arial"/>
              </a:rPr>
              <a:t>παραμονή 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δεν έχουν ως  κίνητρο την άσκηση οποιασδήποτε </a:t>
            </a:r>
            <a:r>
              <a:rPr sz="2000" spc="-10" dirty="0">
                <a:solidFill>
                  <a:srgbClr val="FFFFFF"/>
                </a:solidFill>
                <a:latin typeface="Arial"/>
                <a:cs typeface="Arial"/>
              </a:rPr>
              <a:t>κερδοσκοπικής  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δραστηριότητας</a:t>
            </a:r>
            <a:endParaRPr sz="20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33449" y="474737"/>
            <a:ext cx="6724278" cy="689320"/>
          </a:xfrm>
          <a:prstGeom prst="rect">
            <a:avLst/>
          </a:prstGeom>
        </p:spPr>
        <p:txBody>
          <a:bodyPr vert="horz" wrap="square" lIns="0" tIns="12093" rIns="0" bIns="0" rtlCol="0">
            <a:spAutoFit/>
          </a:bodyPr>
          <a:lstStyle/>
          <a:p>
            <a:pPr marL="12729">
              <a:spcBef>
                <a:spcPts val="95"/>
              </a:spcBef>
            </a:pPr>
            <a:r>
              <a:rPr spc="-5" dirty="0"/>
              <a:t>Τι καλείται</a:t>
            </a:r>
            <a:r>
              <a:rPr spc="-50" dirty="0"/>
              <a:t> </a:t>
            </a:r>
            <a:r>
              <a:rPr spc="-5" dirty="0"/>
              <a:t>Τουρισμός;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12"/>
          </p:nvPr>
        </p:nvSpPr>
        <p:spPr>
          <a:xfrm>
            <a:off x="6553200" y="6436320"/>
            <a:ext cx="2133600" cy="20518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37475">
              <a:lnSpc>
                <a:spcPts val="1649"/>
              </a:lnSpc>
            </a:pPr>
            <a:fld id="{81D60167-4931-47E6-BA6A-407CBD079E47}" type="slidenum">
              <a:rPr spc="-5" dirty="0"/>
              <a:pPr marL="137475">
                <a:lnSpc>
                  <a:spcPts val="1649"/>
                </a:lnSpc>
              </a:pPr>
              <a:t>6</a:t>
            </a:fld>
            <a:endParaRPr spc="-5" dirty="0"/>
          </a:p>
        </p:txBody>
      </p:sp>
      <p:sp>
        <p:nvSpPr>
          <p:cNvPr id="3" name="object 3"/>
          <p:cNvSpPr txBox="1"/>
          <p:nvPr/>
        </p:nvSpPr>
        <p:spPr>
          <a:xfrm>
            <a:off x="1821159" y="1596808"/>
            <a:ext cx="5999636" cy="1084376"/>
          </a:xfrm>
          <a:prstGeom prst="rect">
            <a:avLst/>
          </a:prstGeom>
        </p:spPr>
        <p:txBody>
          <a:bodyPr vert="horz" wrap="square" lIns="0" tIns="45189" rIns="0" bIns="0" rtlCol="0">
            <a:spAutoFit/>
          </a:bodyPr>
          <a:lstStyle/>
          <a:p>
            <a:pPr marL="352599" marR="5092" indent="-340506">
              <a:lnSpc>
                <a:spcPts val="2686"/>
              </a:lnSpc>
              <a:spcBef>
                <a:spcPts val="356"/>
              </a:spcBef>
              <a:tabLst>
                <a:tab pos="353236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•		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Τουριστικές Ανάγκες: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συνήθως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επιθυμία  ξεκούρασης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και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αναψυχής αλλά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και άλλες  όπως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άθληση,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εκπαίδευση,</a:t>
            </a:r>
            <a:r>
              <a:rPr sz="24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κτλ.</a:t>
            </a:r>
            <a:endParaRPr sz="24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-3909761" y="577261"/>
            <a:ext cx="13677794" cy="755328"/>
          </a:xfrm>
          <a:prstGeom prst="rect">
            <a:avLst/>
          </a:prstGeom>
        </p:spPr>
        <p:txBody>
          <a:bodyPr vert="horz" wrap="square" lIns="0" tIns="198453" rIns="0" bIns="0" rtlCol="0">
            <a:spAutoFit/>
          </a:bodyPr>
          <a:lstStyle/>
          <a:p>
            <a:pPr marL="3863952" marR="5092" indent="-579816">
              <a:spcBef>
                <a:spcPts val="95"/>
              </a:spcBef>
            </a:pPr>
            <a:r>
              <a:rPr sz="3600" spc="-5" dirty="0"/>
              <a:t>Ποιοι είναι οι Τύποι</a:t>
            </a:r>
            <a:r>
              <a:rPr sz="3600" spc="-95" dirty="0"/>
              <a:t> </a:t>
            </a:r>
            <a:r>
              <a:rPr sz="3600" spc="-5" dirty="0"/>
              <a:t>του  </a:t>
            </a:r>
            <a:r>
              <a:rPr sz="3600" spc="-10" dirty="0"/>
              <a:t>Τουρισμού</a:t>
            </a:r>
            <a:r>
              <a:rPr sz="3600" spc="15" dirty="0"/>
              <a:t> </a:t>
            </a:r>
            <a:r>
              <a:rPr sz="3600" spc="-10" dirty="0"/>
              <a:t>(1/2);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12"/>
          </p:nvPr>
        </p:nvSpPr>
        <p:spPr>
          <a:xfrm>
            <a:off x="6553200" y="6436320"/>
            <a:ext cx="2133600" cy="20518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37475">
              <a:lnSpc>
                <a:spcPts val="1649"/>
              </a:lnSpc>
            </a:pPr>
            <a:fld id="{81D60167-4931-47E6-BA6A-407CBD079E47}" type="slidenum">
              <a:rPr spc="-5" dirty="0"/>
              <a:pPr marL="137475">
                <a:lnSpc>
                  <a:spcPts val="1649"/>
                </a:lnSpc>
              </a:pPr>
              <a:t>7</a:t>
            </a:fld>
            <a:endParaRPr spc="-5" dirty="0"/>
          </a:p>
        </p:txBody>
      </p:sp>
      <p:sp>
        <p:nvSpPr>
          <p:cNvPr id="3" name="object 3"/>
          <p:cNvSpPr txBox="1"/>
          <p:nvPr/>
        </p:nvSpPr>
        <p:spPr>
          <a:xfrm>
            <a:off x="1057037" y="1673148"/>
            <a:ext cx="5357136" cy="4233979"/>
          </a:xfrm>
          <a:prstGeom prst="rect">
            <a:avLst/>
          </a:prstGeom>
        </p:spPr>
        <p:txBody>
          <a:bodyPr vert="horz" wrap="square" lIns="0" tIns="55371" rIns="0" bIns="0" rtlCol="0">
            <a:spAutoFit/>
          </a:bodyPr>
          <a:lstStyle/>
          <a:p>
            <a:pPr marL="353236" marR="5092" indent="-341143">
              <a:lnSpc>
                <a:spcPts val="2586"/>
              </a:lnSpc>
              <a:spcBef>
                <a:spcPts val="435"/>
              </a:spcBef>
              <a:tabLst>
                <a:tab pos="353236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•	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Διαχωρισμός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με βάση τα κίνητρα</a:t>
            </a:r>
            <a:r>
              <a:rPr sz="2400" spc="-1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του  τουρίστα:</a:t>
            </a:r>
            <a:endParaRPr sz="2400" dirty="0">
              <a:latin typeface="Arial"/>
              <a:cs typeface="Arial"/>
            </a:endParaRPr>
          </a:p>
          <a:p>
            <a:pPr marL="470981">
              <a:spcBef>
                <a:spcPts val="236"/>
              </a:spcBef>
              <a:tabLst>
                <a:tab pos="754206" algn="l"/>
              </a:tabLst>
            </a:pP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–	Τουρισμός</a:t>
            </a:r>
            <a:r>
              <a:rPr sz="20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Αναψυχής</a:t>
            </a:r>
            <a:endParaRPr sz="2000" dirty="0">
              <a:latin typeface="Arial"/>
              <a:cs typeface="Arial"/>
            </a:endParaRPr>
          </a:p>
          <a:p>
            <a:pPr marL="470981">
              <a:spcBef>
                <a:spcPts val="261"/>
              </a:spcBef>
              <a:tabLst>
                <a:tab pos="754206" algn="l"/>
              </a:tabLst>
            </a:pP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–	</a:t>
            </a:r>
            <a:r>
              <a:rPr sz="2000" spc="-10" dirty="0">
                <a:solidFill>
                  <a:srgbClr val="FFFFFF"/>
                </a:solidFill>
                <a:latin typeface="Arial"/>
                <a:cs typeface="Arial"/>
              </a:rPr>
              <a:t>Επαγγελματικός</a:t>
            </a:r>
            <a:r>
              <a:rPr sz="20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τουρισμός</a:t>
            </a:r>
            <a:endParaRPr sz="2000" dirty="0">
              <a:latin typeface="Arial"/>
              <a:cs typeface="Arial"/>
            </a:endParaRPr>
          </a:p>
          <a:p>
            <a:pPr marL="470981">
              <a:spcBef>
                <a:spcPts val="266"/>
              </a:spcBef>
              <a:tabLst>
                <a:tab pos="754206" algn="l"/>
              </a:tabLst>
            </a:pP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–	Τουρισμός</a:t>
            </a:r>
            <a:r>
              <a:rPr sz="20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υγείας</a:t>
            </a:r>
            <a:endParaRPr sz="2000" dirty="0">
              <a:latin typeface="Arial"/>
              <a:cs typeface="Arial"/>
            </a:endParaRPr>
          </a:p>
          <a:p>
            <a:pPr marL="12729">
              <a:spcBef>
                <a:spcPts val="301"/>
              </a:spcBef>
              <a:tabLst>
                <a:tab pos="353236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•	Σύμφωνα με το Μεταφορικό</a:t>
            </a:r>
            <a:r>
              <a:rPr sz="2400" spc="-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Μέσο:</a:t>
            </a:r>
            <a:endParaRPr sz="2400" dirty="0">
              <a:latin typeface="Arial"/>
              <a:cs typeface="Arial"/>
            </a:endParaRPr>
          </a:p>
          <a:p>
            <a:pPr marL="470981">
              <a:spcBef>
                <a:spcPts val="271"/>
              </a:spcBef>
              <a:tabLst>
                <a:tab pos="754206" algn="l"/>
              </a:tabLst>
            </a:pP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–	</a:t>
            </a:r>
            <a:r>
              <a:rPr sz="2000" spc="-10" dirty="0">
                <a:solidFill>
                  <a:srgbClr val="FFFFFF"/>
                </a:solidFill>
                <a:latin typeface="Arial"/>
                <a:cs typeface="Arial"/>
              </a:rPr>
              <a:t>Αεροπορικός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 Τουρισμός</a:t>
            </a:r>
            <a:endParaRPr sz="2000" dirty="0">
              <a:latin typeface="Arial"/>
              <a:cs typeface="Arial"/>
            </a:endParaRPr>
          </a:p>
          <a:p>
            <a:pPr marL="470981">
              <a:spcBef>
                <a:spcPts val="266"/>
              </a:spcBef>
              <a:tabLst>
                <a:tab pos="754206" algn="l"/>
              </a:tabLst>
            </a:pP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–	Σιδηροδρομικός</a:t>
            </a:r>
            <a:r>
              <a:rPr sz="20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Τουρισμός</a:t>
            </a:r>
            <a:endParaRPr sz="2000" dirty="0">
              <a:latin typeface="Arial"/>
              <a:cs typeface="Arial"/>
            </a:endParaRPr>
          </a:p>
          <a:p>
            <a:pPr marL="470981">
              <a:spcBef>
                <a:spcPts val="261"/>
              </a:spcBef>
              <a:tabLst>
                <a:tab pos="754206" algn="l"/>
              </a:tabLst>
            </a:pP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–	</a:t>
            </a:r>
            <a:r>
              <a:rPr sz="2000" spc="-10" dirty="0">
                <a:solidFill>
                  <a:srgbClr val="FFFFFF"/>
                </a:solidFill>
                <a:latin typeface="Arial"/>
                <a:cs typeface="Arial"/>
              </a:rPr>
              <a:t>Ακτοπλοϊκός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 Τουρισμός</a:t>
            </a:r>
            <a:endParaRPr sz="2000" dirty="0">
              <a:latin typeface="Arial"/>
              <a:cs typeface="Arial"/>
            </a:endParaRPr>
          </a:p>
          <a:p>
            <a:pPr marL="470981">
              <a:spcBef>
                <a:spcPts val="261"/>
              </a:spcBef>
              <a:tabLst>
                <a:tab pos="754206" algn="l"/>
              </a:tabLst>
            </a:pP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–	Αυτοκινητιστικός</a:t>
            </a:r>
            <a:r>
              <a:rPr sz="20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Τουρισμός</a:t>
            </a:r>
            <a:endParaRPr sz="2000" dirty="0">
              <a:latin typeface="Arial"/>
              <a:cs typeface="Arial"/>
            </a:endParaRPr>
          </a:p>
          <a:p>
            <a:pPr marL="470981">
              <a:spcBef>
                <a:spcPts val="266"/>
              </a:spcBef>
              <a:tabLst>
                <a:tab pos="754206" algn="l"/>
              </a:tabLst>
            </a:pP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–	Περιπατητικός</a:t>
            </a:r>
            <a:r>
              <a:rPr sz="20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Τουρισμός</a:t>
            </a:r>
            <a:endParaRPr sz="2000" dirty="0">
              <a:latin typeface="Arial"/>
              <a:cs typeface="Arial"/>
            </a:endParaRPr>
          </a:p>
          <a:p>
            <a:pPr marL="470981">
              <a:spcBef>
                <a:spcPts val="266"/>
              </a:spcBef>
              <a:tabLst>
                <a:tab pos="754206" algn="l"/>
              </a:tabLst>
            </a:pP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–	Κτλ.</a:t>
            </a:r>
            <a:endParaRPr sz="20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-3311198" y="451687"/>
            <a:ext cx="12455198" cy="755328"/>
          </a:xfrm>
          <a:prstGeom prst="rect">
            <a:avLst/>
          </a:prstGeom>
        </p:spPr>
        <p:txBody>
          <a:bodyPr vert="horz" wrap="square" lIns="0" tIns="198453" rIns="0" bIns="0" rtlCol="0">
            <a:spAutoFit/>
          </a:bodyPr>
          <a:lstStyle/>
          <a:p>
            <a:pPr marL="3863952" marR="5092" indent="-579816">
              <a:spcBef>
                <a:spcPts val="95"/>
              </a:spcBef>
            </a:pPr>
            <a:r>
              <a:rPr sz="3600" spc="-5" dirty="0"/>
              <a:t>Ποιοι είναι οι Τύποι</a:t>
            </a:r>
            <a:r>
              <a:rPr sz="3600" spc="-95" dirty="0"/>
              <a:t> </a:t>
            </a:r>
            <a:r>
              <a:rPr sz="3600" spc="-5" dirty="0"/>
              <a:t>του  </a:t>
            </a:r>
            <a:r>
              <a:rPr sz="3600" spc="-10" dirty="0"/>
              <a:t>Τουρισμού</a:t>
            </a:r>
            <a:r>
              <a:rPr sz="3600" spc="15" dirty="0"/>
              <a:t> </a:t>
            </a:r>
            <a:r>
              <a:rPr sz="3600" spc="-10" dirty="0"/>
              <a:t>(2/2);</a:t>
            </a:r>
          </a:p>
        </p:txBody>
      </p:sp>
      <p:sp>
        <p:nvSpPr>
          <p:cNvPr id="12" name="object 12"/>
          <p:cNvSpPr txBox="1">
            <a:spLocks noGrp="1"/>
          </p:cNvSpPr>
          <p:nvPr>
            <p:ph type="sldNum" sz="quarter" idx="12"/>
          </p:nvPr>
        </p:nvSpPr>
        <p:spPr>
          <a:xfrm>
            <a:off x="6553200" y="6436320"/>
            <a:ext cx="2133600" cy="20518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37475">
              <a:lnSpc>
                <a:spcPts val="1649"/>
              </a:lnSpc>
            </a:pPr>
            <a:fld id="{81D60167-4931-47E6-BA6A-407CBD079E47}" type="slidenum">
              <a:rPr spc="-5" dirty="0"/>
              <a:pPr marL="137475">
                <a:lnSpc>
                  <a:spcPts val="1649"/>
                </a:lnSpc>
              </a:pPr>
              <a:t>8</a:t>
            </a:fld>
            <a:endParaRPr spc="-5" dirty="0"/>
          </a:p>
        </p:txBody>
      </p:sp>
      <p:sp>
        <p:nvSpPr>
          <p:cNvPr id="3" name="object 3"/>
          <p:cNvSpPr txBox="1"/>
          <p:nvPr/>
        </p:nvSpPr>
        <p:spPr>
          <a:xfrm>
            <a:off x="2050396" y="1520466"/>
            <a:ext cx="4491767" cy="4399808"/>
          </a:xfrm>
          <a:prstGeom prst="rect">
            <a:avLst/>
          </a:prstGeom>
        </p:spPr>
        <p:txBody>
          <a:bodyPr vert="horz" wrap="square" lIns="0" tIns="45825" rIns="0" bIns="0" rtlCol="0">
            <a:spAutoFit/>
          </a:bodyPr>
          <a:lstStyle/>
          <a:p>
            <a:pPr marL="12729">
              <a:spcBef>
                <a:spcPts val="361"/>
              </a:spcBef>
              <a:tabLst>
                <a:tab pos="352599" algn="l"/>
              </a:tabLst>
            </a:pP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•	Σύμφωνα </a:t>
            </a:r>
            <a:r>
              <a:rPr sz="2000" spc="-10" dirty="0">
                <a:solidFill>
                  <a:srgbClr val="FFFFFF"/>
                </a:solidFill>
                <a:latin typeface="Arial"/>
                <a:cs typeface="Arial"/>
              </a:rPr>
              <a:t>με 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τον</a:t>
            </a:r>
            <a:r>
              <a:rPr sz="20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προορισμό:</a:t>
            </a:r>
            <a:endParaRPr sz="2000" dirty="0">
              <a:latin typeface="Arial"/>
              <a:cs typeface="Arial"/>
            </a:endParaRPr>
          </a:p>
          <a:p>
            <a:pPr marL="470981">
              <a:spcBef>
                <a:spcPts val="236"/>
              </a:spcBef>
              <a:tabLst>
                <a:tab pos="754206" algn="l"/>
              </a:tabLst>
            </a:pPr>
            <a:r>
              <a:rPr dirty="0">
                <a:solidFill>
                  <a:srgbClr val="FFFFFF"/>
                </a:solidFill>
                <a:latin typeface="Arial"/>
                <a:cs typeface="Arial"/>
              </a:rPr>
              <a:t>–	</a:t>
            </a:r>
            <a:r>
              <a:rPr spc="-5" dirty="0">
                <a:solidFill>
                  <a:srgbClr val="FFFFFF"/>
                </a:solidFill>
                <a:latin typeface="Arial"/>
                <a:cs typeface="Arial"/>
              </a:rPr>
              <a:t>Παραθαλάσσιος τουρισμός,</a:t>
            </a:r>
            <a:endParaRPr dirty="0">
              <a:latin typeface="Arial"/>
              <a:cs typeface="Arial"/>
            </a:endParaRPr>
          </a:p>
          <a:p>
            <a:pPr marL="470981">
              <a:spcBef>
                <a:spcPts val="241"/>
              </a:spcBef>
              <a:tabLst>
                <a:tab pos="754206" algn="l"/>
              </a:tabLst>
            </a:pPr>
            <a:r>
              <a:rPr dirty="0">
                <a:solidFill>
                  <a:srgbClr val="FFFFFF"/>
                </a:solidFill>
                <a:latin typeface="Arial"/>
                <a:cs typeface="Arial"/>
              </a:rPr>
              <a:t>–	</a:t>
            </a:r>
            <a:r>
              <a:rPr spc="-5" dirty="0">
                <a:solidFill>
                  <a:srgbClr val="FFFFFF"/>
                </a:solidFill>
                <a:latin typeface="Arial"/>
                <a:cs typeface="Arial"/>
              </a:rPr>
              <a:t>Παραλίμνιος</a:t>
            </a:r>
            <a:r>
              <a:rPr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pc="-5" dirty="0">
                <a:solidFill>
                  <a:srgbClr val="FFFFFF"/>
                </a:solidFill>
                <a:latin typeface="Arial"/>
                <a:cs typeface="Arial"/>
              </a:rPr>
              <a:t>τουρισμός,</a:t>
            </a:r>
            <a:endParaRPr dirty="0">
              <a:latin typeface="Arial"/>
              <a:cs typeface="Arial"/>
            </a:endParaRPr>
          </a:p>
          <a:p>
            <a:pPr marL="470981">
              <a:spcBef>
                <a:spcPts val="241"/>
              </a:spcBef>
              <a:tabLst>
                <a:tab pos="754206" algn="l"/>
              </a:tabLst>
            </a:pPr>
            <a:r>
              <a:rPr dirty="0">
                <a:solidFill>
                  <a:srgbClr val="FFFFFF"/>
                </a:solidFill>
                <a:latin typeface="Arial"/>
                <a:cs typeface="Arial"/>
              </a:rPr>
              <a:t>–	</a:t>
            </a:r>
            <a:r>
              <a:rPr spc="-5" dirty="0">
                <a:solidFill>
                  <a:srgbClr val="FFFFFF"/>
                </a:solidFill>
                <a:latin typeface="Arial"/>
                <a:cs typeface="Arial"/>
              </a:rPr>
              <a:t>Ορεινός</a:t>
            </a:r>
            <a:r>
              <a:rPr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pc="-5" dirty="0">
                <a:solidFill>
                  <a:srgbClr val="FFFFFF"/>
                </a:solidFill>
                <a:latin typeface="Arial"/>
                <a:cs typeface="Arial"/>
              </a:rPr>
              <a:t>τουρισμός,</a:t>
            </a:r>
            <a:endParaRPr dirty="0">
              <a:latin typeface="Arial"/>
              <a:cs typeface="Arial"/>
            </a:endParaRPr>
          </a:p>
          <a:p>
            <a:pPr marL="470981">
              <a:spcBef>
                <a:spcPts val="241"/>
              </a:spcBef>
              <a:tabLst>
                <a:tab pos="754206" algn="l"/>
              </a:tabLst>
            </a:pPr>
            <a:r>
              <a:rPr dirty="0">
                <a:solidFill>
                  <a:srgbClr val="FFFFFF"/>
                </a:solidFill>
                <a:latin typeface="Arial"/>
                <a:cs typeface="Arial"/>
              </a:rPr>
              <a:t>–	</a:t>
            </a:r>
            <a:r>
              <a:rPr spc="-5" dirty="0">
                <a:solidFill>
                  <a:srgbClr val="FFFFFF"/>
                </a:solidFill>
                <a:latin typeface="Arial"/>
                <a:cs typeface="Arial"/>
              </a:rPr>
              <a:t>Τουρισμός</a:t>
            </a:r>
            <a:r>
              <a:rPr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pc="-5" dirty="0">
                <a:solidFill>
                  <a:srgbClr val="FFFFFF"/>
                </a:solidFill>
                <a:latin typeface="Arial"/>
                <a:cs typeface="Arial"/>
              </a:rPr>
              <a:t>υπαίθρου,</a:t>
            </a:r>
            <a:endParaRPr dirty="0">
              <a:latin typeface="Arial"/>
              <a:cs typeface="Arial"/>
            </a:endParaRPr>
          </a:p>
          <a:p>
            <a:pPr marL="470981">
              <a:spcBef>
                <a:spcPts val="241"/>
              </a:spcBef>
              <a:tabLst>
                <a:tab pos="754206" algn="l"/>
              </a:tabLst>
            </a:pPr>
            <a:r>
              <a:rPr dirty="0">
                <a:solidFill>
                  <a:srgbClr val="FFFFFF"/>
                </a:solidFill>
                <a:latin typeface="Arial"/>
                <a:cs typeface="Arial"/>
              </a:rPr>
              <a:t>–	</a:t>
            </a:r>
            <a:r>
              <a:rPr spc="-5" dirty="0">
                <a:solidFill>
                  <a:srgbClr val="FFFFFF"/>
                </a:solidFill>
                <a:latin typeface="Arial"/>
                <a:cs typeface="Arial"/>
              </a:rPr>
              <a:t>Αστικός</a:t>
            </a:r>
            <a:r>
              <a:rPr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>
                <a:solidFill>
                  <a:srgbClr val="FFFFFF"/>
                </a:solidFill>
                <a:latin typeface="Arial"/>
                <a:cs typeface="Arial"/>
              </a:rPr>
              <a:t>τουρισμός</a:t>
            </a:r>
            <a:endParaRPr dirty="0">
              <a:latin typeface="Arial"/>
              <a:cs typeface="Arial"/>
            </a:endParaRPr>
          </a:p>
          <a:p>
            <a:pPr marL="470981">
              <a:spcBef>
                <a:spcPts val="241"/>
              </a:spcBef>
              <a:tabLst>
                <a:tab pos="754206" algn="l"/>
              </a:tabLst>
            </a:pPr>
            <a:r>
              <a:rPr dirty="0">
                <a:solidFill>
                  <a:srgbClr val="FFFFFF"/>
                </a:solidFill>
                <a:latin typeface="Arial"/>
                <a:cs typeface="Arial"/>
              </a:rPr>
              <a:t>–	</a:t>
            </a:r>
            <a:r>
              <a:rPr spc="-5" dirty="0">
                <a:solidFill>
                  <a:srgbClr val="FFFFFF"/>
                </a:solidFill>
                <a:latin typeface="Arial"/>
                <a:cs typeface="Arial"/>
              </a:rPr>
              <a:t>Εσωτερικός</a:t>
            </a:r>
            <a:r>
              <a:rPr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pc="-5" dirty="0">
                <a:solidFill>
                  <a:srgbClr val="FFFFFF"/>
                </a:solidFill>
                <a:latin typeface="Arial"/>
                <a:cs typeface="Arial"/>
              </a:rPr>
              <a:t>τουρισμός</a:t>
            </a:r>
            <a:endParaRPr dirty="0">
              <a:latin typeface="Arial"/>
              <a:cs typeface="Arial"/>
            </a:endParaRPr>
          </a:p>
          <a:p>
            <a:pPr marL="470981">
              <a:spcBef>
                <a:spcPts val="241"/>
              </a:spcBef>
              <a:tabLst>
                <a:tab pos="754206" algn="l"/>
              </a:tabLst>
            </a:pPr>
            <a:r>
              <a:rPr dirty="0">
                <a:solidFill>
                  <a:srgbClr val="FFFFFF"/>
                </a:solidFill>
                <a:latin typeface="Arial"/>
                <a:cs typeface="Arial"/>
              </a:rPr>
              <a:t>–	</a:t>
            </a:r>
            <a:r>
              <a:rPr spc="-5" dirty="0">
                <a:solidFill>
                  <a:srgbClr val="FFFFFF"/>
                </a:solidFill>
                <a:latin typeface="Arial"/>
                <a:cs typeface="Arial"/>
              </a:rPr>
              <a:t>Διεθνής</a:t>
            </a:r>
            <a:r>
              <a:rPr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pc="-5" dirty="0">
                <a:solidFill>
                  <a:srgbClr val="FFFFFF"/>
                </a:solidFill>
                <a:latin typeface="Arial"/>
                <a:cs typeface="Arial"/>
              </a:rPr>
              <a:t>τουρισμός</a:t>
            </a:r>
            <a:endParaRPr dirty="0">
              <a:latin typeface="Arial"/>
              <a:cs typeface="Arial"/>
            </a:endParaRPr>
          </a:p>
          <a:p>
            <a:pPr marL="12729">
              <a:spcBef>
                <a:spcPts val="271"/>
              </a:spcBef>
              <a:tabLst>
                <a:tab pos="352599" algn="l"/>
              </a:tabLst>
            </a:pP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•	Σύμφωνα </a:t>
            </a:r>
            <a:r>
              <a:rPr sz="2000" spc="-10" dirty="0">
                <a:solidFill>
                  <a:srgbClr val="FFFFFF"/>
                </a:solidFill>
                <a:latin typeface="Arial"/>
                <a:cs typeface="Arial"/>
              </a:rPr>
              <a:t>με 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το μέγεθος της</a:t>
            </a:r>
            <a:r>
              <a:rPr sz="2000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ομάδας:</a:t>
            </a:r>
            <a:endParaRPr sz="2000" dirty="0">
              <a:latin typeface="Arial"/>
              <a:cs typeface="Arial"/>
            </a:endParaRPr>
          </a:p>
          <a:p>
            <a:pPr marL="470981">
              <a:spcBef>
                <a:spcPts val="236"/>
              </a:spcBef>
              <a:tabLst>
                <a:tab pos="754206" algn="l"/>
              </a:tabLst>
            </a:pPr>
            <a:r>
              <a:rPr dirty="0">
                <a:solidFill>
                  <a:srgbClr val="FFFFFF"/>
                </a:solidFill>
                <a:latin typeface="Arial"/>
                <a:cs typeface="Arial"/>
              </a:rPr>
              <a:t>–	</a:t>
            </a:r>
            <a:r>
              <a:rPr spc="-5" dirty="0">
                <a:solidFill>
                  <a:srgbClr val="FFFFFF"/>
                </a:solidFill>
                <a:latin typeface="Arial"/>
                <a:cs typeface="Arial"/>
              </a:rPr>
              <a:t>Μαζικός</a:t>
            </a:r>
            <a:r>
              <a:rPr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pc="-5" dirty="0">
                <a:solidFill>
                  <a:srgbClr val="FFFFFF"/>
                </a:solidFill>
                <a:latin typeface="Arial"/>
                <a:cs typeface="Arial"/>
              </a:rPr>
              <a:t>τουρισμός,</a:t>
            </a:r>
            <a:endParaRPr dirty="0">
              <a:latin typeface="Arial"/>
              <a:cs typeface="Arial"/>
            </a:endParaRPr>
          </a:p>
          <a:p>
            <a:pPr marL="470981">
              <a:spcBef>
                <a:spcPts val="241"/>
              </a:spcBef>
              <a:tabLst>
                <a:tab pos="754206" algn="l"/>
              </a:tabLst>
            </a:pPr>
            <a:r>
              <a:rPr dirty="0">
                <a:solidFill>
                  <a:srgbClr val="FFFFFF"/>
                </a:solidFill>
                <a:latin typeface="Arial"/>
                <a:cs typeface="Arial"/>
              </a:rPr>
              <a:t>–	</a:t>
            </a:r>
            <a:r>
              <a:rPr spc="-5" dirty="0">
                <a:solidFill>
                  <a:srgbClr val="FFFFFF"/>
                </a:solidFill>
                <a:latin typeface="Arial"/>
                <a:cs typeface="Arial"/>
              </a:rPr>
              <a:t>Ατομικός</a:t>
            </a:r>
            <a:r>
              <a:rPr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pc="-5" dirty="0">
                <a:solidFill>
                  <a:srgbClr val="FFFFFF"/>
                </a:solidFill>
                <a:latin typeface="Arial"/>
                <a:cs typeface="Arial"/>
              </a:rPr>
              <a:t>τουρισμός,</a:t>
            </a:r>
            <a:endParaRPr dirty="0">
              <a:latin typeface="Arial"/>
              <a:cs typeface="Arial"/>
            </a:endParaRPr>
          </a:p>
          <a:p>
            <a:pPr marL="12729">
              <a:spcBef>
                <a:spcPts val="261"/>
              </a:spcBef>
              <a:tabLst>
                <a:tab pos="352599" algn="l"/>
              </a:tabLst>
            </a:pP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•	</a:t>
            </a:r>
            <a:r>
              <a:rPr sz="2000" spc="-10" dirty="0">
                <a:solidFill>
                  <a:srgbClr val="FFFFFF"/>
                </a:solidFill>
                <a:latin typeface="Arial"/>
                <a:cs typeface="Arial"/>
              </a:rPr>
              <a:t>Ανάλογα 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με την 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δραστηριότητα:</a:t>
            </a:r>
            <a:endParaRPr sz="2000" dirty="0">
              <a:latin typeface="Arial"/>
              <a:cs typeface="Arial"/>
            </a:endParaRPr>
          </a:p>
          <a:p>
            <a:pPr marL="470981">
              <a:spcBef>
                <a:spcPts val="236"/>
              </a:spcBef>
              <a:tabLst>
                <a:tab pos="817215" algn="l"/>
              </a:tabLst>
            </a:pPr>
            <a:r>
              <a:rPr dirty="0">
                <a:solidFill>
                  <a:srgbClr val="FFFFFF"/>
                </a:solidFill>
                <a:latin typeface="Arial"/>
                <a:cs typeface="Arial"/>
              </a:rPr>
              <a:t>–	</a:t>
            </a:r>
            <a:r>
              <a:rPr spc="-5" dirty="0">
                <a:solidFill>
                  <a:srgbClr val="FFFFFF"/>
                </a:solidFill>
                <a:latin typeface="Arial"/>
                <a:cs typeface="Arial"/>
              </a:rPr>
              <a:t>μαζικός-οργανωμένος</a:t>
            </a:r>
            <a:r>
              <a:rPr spc="-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pc="-5" dirty="0">
                <a:solidFill>
                  <a:srgbClr val="FFFFFF"/>
                </a:solidFill>
                <a:latin typeface="Arial"/>
                <a:cs typeface="Arial"/>
              </a:rPr>
              <a:t>τουρισμός</a:t>
            </a:r>
            <a:endParaRPr dirty="0">
              <a:latin typeface="Arial"/>
              <a:cs typeface="Arial"/>
            </a:endParaRPr>
          </a:p>
          <a:p>
            <a:pPr marL="470344">
              <a:spcBef>
                <a:spcPts val="241"/>
              </a:spcBef>
              <a:tabLst>
                <a:tab pos="754206" algn="l"/>
              </a:tabLst>
            </a:pPr>
            <a:r>
              <a:rPr dirty="0">
                <a:solidFill>
                  <a:srgbClr val="FFFFFF"/>
                </a:solidFill>
                <a:latin typeface="Arial"/>
                <a:cs typeface="Arial"/>
              </a:rPr>
              <a:t>–	</a:t>
            </a:r>
            <a:r>
              <a:rPr spc="-5" dirty="0">
                <a:solidFill>
                  <a:srgbClr val="FFFFFF"/>
                </a:solidFill>
                <a:latin typeface="Arial"/>
                <a:cs typeface="Arial"/>
              </a:rPr>
              <a:t>Εναλλακτικός</a:t>
            </a:r>
            <a:r>
              <a:rPr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pc="-5" dirty="0">
                <a:solidFill>
                  <a:srgbClr val="FFFFFF"/>
                </a:solidFill>
                <a:latin typeface="Arial"/>
                <a:cs typeface="Arial"/>
              </a:rPr>
              <a:t>τουρισμός</a:t>
            </a:r>
            <a:endParaRPr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-3986173" y="222663"/>
            <a:ext cx="13677794" cy="755328"/>
          </a:xfrm>
          <a:prstGeom prst="rect">
            <a:avLst/>
          </a:prstGeom>
        </p:spPr>
        <p:txBody>
          <a:bodyPr vert="horz" wrap="square" lIns="0" tIns="198453" rIns="0" bIns="0" rtlCol="0">
            <a:spAutoFit/>
          </a:bodyPr>
          <a:lstStyle/>
          <a:p>
            <a:pPr marL="4344479" marR="5092" indent="-1074982">
              <a:spcBef>
                <a:spcPts val="95"/>
              </a:spcBef>
            </a:pPr>
            <a:r>
              <a:rPr sz="3600" spc="-10" dirty="0"/>
              <a:t>Διακρίσεις Τουριστικών  Υπηρεσιών</a:t>
            </a:r>
          </a:p>
        </p:txBody>
      </p:sp>
      <p:sp>
        <p:nvSpPr>
          <p:cNvPr id="32" name="object 32"/>
          <p:cNvSpPr txBox="1">
            <a:spLocks noGrp="1"/>
          </p:cNvSpPr>
          <p:nvPr>
            <p:ph type="sldNum" sz="quarter" idx="12"/>
          </p:nvPr>
        </p:nvSpPr>
        <p:spPr>
          <a:xfrm>
            <a:off x="6553200" y="6436320"/>
            <a:ext cx="2133600" cy="20518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37475">
              <a:lnSpc>
                <a:spcPts val="1649"/>
              </a:lnSpc>
            </a:pPr>
            <a:fld id="{81D60167-4931-47E6-BA6A-407CBD079E47}" type="slidenum">
              <a:rPr spc="-5" dirty="0"/>
              <a:pPr marL="137475">
                <a:lnSpc>
                  <a:spcPts val="1649"/>
                </a:lnSpc>
              </a:pPr>
              <a:t>9</a:t>
            </a:fld>
            <a:endParaRPr spc="-5" dirty="0"/>
          </a:p>
        </p:txBody>
      </p:sp>
      <p:grpSp>
        <p:nvGrpSpPr>
          <p:cNvPr id="3" name="object 3"/>
          <p:cNvGrpSpPr/>
          <p:nvPr/>
        </p:nvGrpSpPr>
        <p:grpSpPr>
          <a:xfrm>
            <a:off x="3425817" y="1596807"/>
            <a:ext cx="4913945" cy="2702485"/>
            <a:chOff x="3357956" y="1574355"/>
            <a:chExt cx="4900295" cy="2697480"/>
          </a:xfrm>
        </p:grpSpPr>
        <p:sp>
          <p:nvSpPr>
            <p:cNvPr id="4" name="object 4"/>
            <p:cNvSpPr/>
            <p:nvPr/>
          </p:nvSpPr>
          <p:spPr>
            <a:xfrm>
              <a:off x="3372243" y="3365245"/>
              <a:ext cx="4871720" cy="892810"/>
            </a:xfrm>
            <a:custGeom>
              <a:avLst/>
              <a:gdLst/>
              <a:ahLst/>
              <a:cxnLst/>
              <a:rect l="l" t="t" r="r" b="b"/>
              <a:pathLst>
                <a:path w="4871720" h="892810">
                  <a:moveTo>
                    <a:pt x="4871453" y="892301"/>
                  </a:moveTo>
                  <a:lnTo>
                    <a:pt x="3653028" y="892301"/>
                  </a:lnTo>
                  <a:lnTo>
                    <a:pt x="3653028" y="0"/>
                  </a:lnTo>
                  <a:lnTo>
                    <a:pt x="2434577" y="0"/>
                  </a:lnTo>
                </a:path>
                <a:path w="4871720" h="892810">
                  <a:moveTo>
                    <a:pt x="3247631" y="892301"/>
                  </a:moveTo>
                  <a:lnTo>
                    <a:pt x="2841497" y="892301"/>
                  </a:lnTo>
                  <a:lnTo>
                    <a:pt x="2841497" y="0"/>
                  </a:lnTo>
                  <a:lnTo>
                    <a:pt x="2434577" y="0"/>
                  </a:lnTo>
                </a:path>
                <a:path w="4871720" h="892810">
                  <a:moveTo>
                    <a:pt x="1625346" y="892302"/>
                  </a:moveTo>
                  <a:lnTo>
                    <a:pt x="2030729" y="892301"/>
                  </a:lnTo>
                  <a:lnTo>
                    <a:pt x="2030729" y="0"/>
                  </a:lnTo>
                  <a:lnTo>
                    <a:pt x="2436875" y="0"/>
                  </a:lnTo>
                </a:path>
                <a:path w="4871720" h="892810">
                  <a:moveTo>
                    <a:pt x="0" y="892302"/>
                  </a:moveTo>
                  <a:lnTo>
                    <a:pt x="1217676" y="892302"/>
                  </a:lnTo>
                  <a:lnTo>
                    <a:pt x="1217676" y="0"/>
                  </a:lnTo>
                  <a:lnTo>
                    <a:pt x="2434577" y="0"/>
                  </a:lnTo>
                </a:path>
              </a:pathLst>
            </a:custGeom>
            <a:ln w="2843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5111889" y="1579117"/>
              <a:ext cx="1392555" cy="1786255"/>
            </a:xfrm>
            <a:custGeom>
              <a:avLst/>
              <a:gdLst/>
              <a:ahLst/>
              <a:cxnLst/>
              <a:rect l="l" t="t" r="r" b="b"/>
              <a:pathLst>
                <a:path w="1392554" h="1786254">
                  <a:moveTo>
                    <a:pt x="1392161" y="1553717"/>
                  </a:moveTo>
                  <a:lnTo>
                    <a:pt x="1392161" y="232409"/>
                  </a:lnTo>
                  <a:lnTo>
                    <a:pt x="1387458" y="185669"/>
                  </a:lnTo>
                  <a:lnTo>
                    <a:pt x="1373970" y="142089"/>
                  </a:lnTo>
                  <a:lnTo>
                    <a:pt x="1352624" y="102616"/>
                  </a:lnTo>
                  <a:lnTo>
                    <a:pt x="1324349" y="68199"/>
                  </a:lnTo>
                  <a:lnTo>
                    <a:pt x="1290073" y="39781"/>
                  </a:lnTo>
                  <a:lnTo>
                    <a:pt x="1250725" y="18311"/>
                  </a:lnTo>
                  <a:lnTo>
                    <a:pt x="1207233" y="4735"/>
                  </a:lnTo>
                  <a:lnTo>
                    <a:pt x="1160525" y="0"/>
                  </a:lnTo>
                  <a:lnTo>
                    <a:pt x="231647" y="0"/>
                  </a:lnTo>
                  <a:lnTo>
                    <a:pt x="184939" y="4735"/>
                  </a:lnTo>
                  <a:lnTo>
                    <a:pt x="141446" y="18311"/>
                  </a:lnTo>
                  <a:lnTo>
                    <a:pt x="102096" y="39781"/>
                  </a:lnTo>
                  <a:lnTo>
                    <a:pt x="67817" y="68199"/>
                  </a:lnTo>
                  <a:lnTo>
                    <a:pt x="39540" y="102616"/>
                  </a:lnTo>
                  <a:lnTo>
                    <a:pt x="18192" y="142089"/>
                  </a:lnTo>
                  <a:lnTo>
                    <a:pt x="4702" y="185669"/>
                  </a:lnTo>
                  <a:lnTo>
                    <a:pt x="0" y="232409"/>
                  </a:lnTo>
                  <a:lnTo>
                    <a:pt x="0" y="1553717"/>
                  </a:lnTo>
                  <a:lnTo>
                    <a:pt x="4702" y="1600677"/>
                  </a:lnTo>
                  <a:lnTo>
                    <a:pt x="18192" y="1644360"/>
                  </a:lnTo>
                  <a:lnTo>
                    <a:pt x="39540" y="1683845"/>
                  </a:lnTo>
                  <a:lnTo>
                    <a:pt x="67817" y="1718214"/>
                  </a:lnTo>
                  <a:lnTo>
                    <a:pt x="102096" y="1746547"/>
                  </a:lnTo>
                  <a:lnTo>
                    <a:pt x="141446" y="1767923"/>
                  </a:lnTo>
                  <a:lnTo>
                    <a:pt x="184939" y="1781423"/>
                  </a:lnTo>
                  <a:lnTo>
                    <a:pt x="231647" y="1786127"/>
                  </a:lnTo>
                  <a:lnTo>
                    <a:pt x="1160525" y="1786127"/>
                  </a:lnTo>
                  <a:lnTo>
                    <a:pt x="1207233" y="1781423"/>
                  </a:lnTo>
                  <a:lnTo>
                    <a:pt x="1250725" y="1767923"/>
                  </a:lnTo>
                  <a:lnTo>
                    <a:pt x="1290073" y="1746547"/>
                  </a:lnTo>
                  <a:lnTo>
                    <a:pt x="1324349" y="1718214"/>
                  </a:lnTo>
                  <a:lnTo>
                    <a:pt x="1352624" y="1683845"/>
                  </a:lnTo>
                  <a:lnTo>
                    <a:pt x="1373970" y="1644360"/>
                  </a:lnTo>
                  <a:lnTo>
                    <a:pt x="1387458" y="1600677"/>
                  </a:lnTo>
                  <a:lnTo>
                    <a:pt x="1392161" y="1553717"/>
                  </a:lnTo>
                  <a:close/>
                </a:path>
              </a:pathLst>
            </a:custGeom>
            <a:solidFill>
              <a:srgbClr val="00CC8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5111889" y="1579117"/>
              <a:ext cx="1392555" cy="1786255"/>
            </a:xfrm>
            <a:custGeom>
              <a:avLst/>
              <a:gdLst/>
              <a:ahLst/>
              <a:cxnLst/>
              <a:rect l="l" t="t" r="r" b="b"/>
              <a:pathLst>
                <a:path w="1392554" h="1786254">
                  <a:moveTo>
                    <a:pt x="231647" y="0"/>
                  </a:moveTo>
                  <a:lnTo>
                    <a:pt x="184939" y="4735"/>
                  </a:lnTo>
                  <a:lnTo>
                    <a:pt x="141446" y="18311"/>
                  </a:lnTo>
                  <a:lnTo>
                    <a:pt x="102096" y="39781"/>
                  </a:lnTo>
                  <a:lnTo>
                    <a:pt x="67817" y="68199"/>
                  </a:lnTo>
                  <a:lnTo>
                    <a:pt x="39540" y="102616"/>
                  </a:lnTo>
                  <a:lnTo>
                    <a:pt x="18192" y="142089"/>
                  </a:lnTo>
                  <a:lnTo>
                    <a:pt x="4702" y="185669"/>
                  </a:lnTo>
                  <a:lnTo>
                    <a:pt x="0" y="232409"/>
                  </a:lnTo>
                  <a:lnTo>
                    <a:pt x="0" y="1553717"/>
                  </a:lnTo>
                  <a:lnTo>
                    <a:pt x="4702" y="1600677"/>
                  </a:lnTo>
                  <a:lnTo>
                    <a:pt x="18192" y="1644360"/>
                  </a:lnTo>
                  <a:lnTo>
                    <a:pt x="39540" y="1683845"/>
                  </a:lnTo>
                  <a:lnTo>
                    <a:pt x="67817" y="1718214"/>
                  </a:lnTo>
                  <a:lnTo>
                    <a:pt x="102096" y="1746547"/>
                  </a:lnTo>
                  <a:lnTo>
                    <a:pt x="141446" y="1767923"/>
                  </a:lnTo>
                  <a:lnTo>
                    <a:pt x="184939" y="1781423"/>
                  </a:lnTo>
                  <a:lnTo>
                    <a:pt x="231647" y="1786127"/>
                  </a:lnTo>
                  <a:lnTo>
                    <a:pt x="1160525" y="1786127"/>
                  </a:lnTo>
                  <a:lnTo>
                    <a:pt x="1207233" y="1781423"/>
                  </a:lnTo>
                  <a:lnTo>
                    <a:pt x="1250725" y="1767923"/>
                  </a:lnTo>
                  <a:lnTo>
                    <a:pt x="1290073" y="1746547"/>
                  </a:lnTo>
                  <a:lnTo>
                    <a:pt x="1324349" y="1718214"/>
                  </a:lnTo>
                  <a:lnTo>
                    <a:pt x="1352624" y="1683845"/>
                  </a:lnTo>
                  <a:lnTo>
                    <a:pt x="1373970" y="1644360"/>
                  </a:lnTo>
                  <a:lnTo>
                    <a:pt x="1387458" y="1600677"/>
                  </a:lnTo>
                  <a:lnTo>
                    <a:pt x="1392161" y="1553717"/>
                  </a:lnTo>
                  <a:lnTo>
                    <a:pt x="1392161" y="232409"/>
                  </a:lnTo>
                  <a:lnTo>
                    <a:pt x="1387458" y="185669"/>
                  </a:lnTo>
                  <a:lnTo>
                    <a:pt x="1373970" y="142089"/>
                  </a:lnTo>
                  <a:lnTo>
                    <a:pt x="1352624" y="102616"/>
                  </a:lnTo>
                  <a:lnTo>
                    <a:pt x="1324349" y="68199"/>
                  </a:lnTo>
                  <a:lnTo>
                    <a:pt x="1290073" y="39781"/>
                  </a:lnTo>
                  <a:lnTo>
                    <a:pt x="1250725" y="18311"/>
                  </a:lnTo>
                  <a:lnTo>
                    <a:pt x="1207233" y="4735"/>
                  </a:lnTo>
                  <a:lnTo>
                    <a:pt x="1160525" y="0"/>
                  </a:lnTo>
                  <a:lnTo>
                    <a:pt x="231647" y="0"/>
                  </a:lnTo>
                  <a:close/>
                </a:path>
              </a:pathLst>
            </a:custGeom>
            <a:ln w="9359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/>
          <p:nvPr/>
        </p:nvSpPr>
        <p:spPr>
          <a:xfrm>
            <a:off x="5153131" y="2153346"/>
            <a:ext cx="1342309" cy="636178"/>
          </a:xfrm>
          <a:prstGeom prst="rect">
            <a:avLst/>
          </a:prstGeom>
        </p:spPr>
        <p:txBody>
          <a:bodyPr vert="horz" wrap="square" lIns="0" tIns="12093" rIns="0" bIns="0" rtlCol="0">
            <a:spAutoFit/>
          </a:bodyPr>
          <a:lstStyle/>
          <a:p>
            <a:pPr marL="72556" marR="5092" indent="-60464">
              <a:spcBef>
                <a:spcPts val="95"/>
              </a:spcBef>
            </a:pP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Τουριστικές  </a:t>
            </a:r>
            <a:r>
              <a:rPr sz="2000" spc="-10" dirty="0">
                <a:solidFill>
                  <a:srgbClr val="FFFFFF"/>
                </a:solidFill>
                <a:latin typeface="Arial"/>
                <a:cs typeface="Arial"/>
              </a:rPr>
              <a:t>Υπηρεσίες</a:t>
            </a:r>
            <a:endParaRPr sz="2000" dirty="0">
              <a:latin typeface="Arial"/>
              <a:cs typeface="Arial"/>
            </a:endParaRPr>
          </a:p>
        </p:txBody>
      </p:sp>
      <p:grpSp>
        <p:nvGrpSpPr>
          <p:cNvPr id="8" name="object 8"/>
          <p:cNvGrpSpPr/>
          <p:nvPr/>
        </p:nvGrpSpPr>
        <p:grpSpPr>
          <a:xfrm>
            <a:off x="2679217" y="4260675"/>
            <a:ext cx="1405986" cy="1799112"/>
            <a:chOff x="2671775" y="4252785"/>
            <a:chExt cx="1402080" cy="1795780"/>
          </a:xfrm>
        </p:grpSpPr>
        <p:sp>
          <p:nvSpPr>
            <p:cNvPr id="9" name="object 9"/>
            <p:cNvSpPr/>
            <p:nvPr/>
          </p:nvSpPr>
          <p:spPr>
            <a:xfrm>
              <a:off x="2676537" y="4257547"/>
              <a:ext cx="1392555" cy="1786255"/>
            </a:xfrm>
            <a:custGeom>
              <a:avLst/>
              <a:gdLst/>
              <a:ahLst/>
              <a:cxnLst/>
              <a:rect l="l" t="t" r="r" b="b"/>
              <a:pathLst>
                <a:path w="1392554" h="1786254">
                  <a:moveTo>
                    <a:pt x="1392174" y="1553717"/>
                  </a:moveTo>
                  <a:lnTo>
                    <a:pt x="1392174" y="231648"/>
                  </a:lnTo>
                  <a:lnTo>
                    <a:pt x="1387471" y="184939"/>
                  </a:lnTo>
                  <a:lnTo>
                    <a:pt x="1373981" y="141446"/>
                  </a:lnTo>
                  <a:lnTo>
                    <a:pt x="1352633" y="102096"/>
                  </a:lnTo>
                  <a:lnTo>
                    <a:pt x="1324356" y="67817"/>
                  </a:lnTo>
                  <a:lnTo>
                    <a:pt x="1290077" y="39540"/>
                  </a:lnTo>
                  <a:lnTo>
                    <a:pt x="1250727" y="18192"/>
                  </a:lnTo>
                  <a:lnTo>
                    <a:pt x="1207234" y="4702"/>
                  </a:lnTo>
                  <a:lnTo>
                    <a:pt x="1160526" y="0"/>
                  </a:lnTo>
                  <a:lnTo>
                    <a:pt x="232410" y="0"/>
                  </a:lnTo>
                  <a:lnTo>
                    <a:pt x="185450" y="4702"/>
                  </a:lnTo>
                  <a:lnTo>
                    <a:pt x="141767" y="18192"/>
                  </a:lnTo>
                  <a:lnTo>
                    <a:pt x="102282" y="39540"/>
                  </a:lnTo>
                  <a:lnTo>
                    <a:pt x="67913" y="67817"/>
                  </a:lnTo>
                  <a:lnTo>
                    <a:pt x="39580" y="102096"/>
                  </a:lnTo>
                  <a:lnTo>
                    <a:pt x="18204" y="141446"/>
                  </a:lnTo>
                  <a:lnTo>
                    <a:pt x="4704" y="184939"/>
                  </a:lnTo>
                  <a:lnTo>
                    <a:pt x="0" y="231648"/>
                  </a:lnTo>
                  <a:lnTo>
                    <a:pt x="0" y="1553717"/>
                  </a:lnTo>
                  <a:lnTo>
                    <a:pt x="4704" y="1600458"/>
                  </a:lnTo>
                  <a:lnTo>
                    <a:pt x="18204" y="1644038"/>
                  </a:lnTo>
                  <a:lnTo>
                    <a:pt x="39580" y="1683511"/>
                  </a:lnTo>
                  <a:lnTo>
                    <a:pt x="67913" y="1717929"/>
                  </a:lnTo>
                  <a:lnTo>
                    <a:pt x="102282" y="1746346"/>
                  </a:lnTo>
                  <a:lnTo>
                    <a:pt x="141767" y="1767816"/>
                  </a:lnTo>
                  <a:lnTo>
                    <a:pt x="185450" y="1781392"/>
                  </a:lnTo>
                  <a:lnTo>
                    <a:pt x="232410" y="1786127"/>
                  </a:lnTo>
                  <a:lnTo>
                    <a:pt x="1160526" y="1786127"/>
                  </a:lnTo>
                  <a:lnTo>
                    <a:pt x="1207234" y="1781392"/>
                  </a:lnTo>
                  <a:lnTo>
                    <a:pt x="1250727" y="1767816"/>
                  </a:lnTo>
                  <a:lnTo>
                    <a:pt x="1290077" y="1746346"/>
                  </a:lnTo>
                  <a:lnTo>
                    <a:pt x="1324356" y="1717928"/>
                  </a:lnTo>
                  <a:lnTo>
                    <a:pt x="1352633" y="1683511"/>
                  </a:lnTo>
                  <a:lnTo>
                    <a:pt x="1373981" y="1644038"/>
                  </a:lnTo>
                  <a:lnTo>
                    <a:pt x="1387471" y="1600458"/>
                  </a:lnTo>
                  <a:lnTo>
                    <a:pt x="1392174" y="1553717"/>
                  </a:lnTo>
                  <a:close/>
                </a:path>
              </a:pathLst>
            </a:custGeom>
            <a:solidFill>
              <a:srgbClr val="00CC8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2676537" y="4257547"/>
              <a:ext cx="1392555" cy="1786255"/>
            </a:xfrm>
            <a:custGeom>
              <a:avLst/>
              <a:gdLst/>
              <a:ahLst/>
              <a:cxnLst/>
              <a:rect l="l" t="t" r="r" b="b"/>
              <a:pathLst>
                <a:path w="1392554" h="1786254">
                  <a:moveTo>
                    <a:pt x="232410" y="0"/>
                  </a:moveTo>
                  <a:lnTo>
                    <a:pt x="185450" y="4702"/>
                  </a:lnTo>
                  <a:lnTo>
                    <a:pt x="141767" y="18192"/>
                  </a:lnTo>
                  <a:lnTo>
                    <a:pt x="102282" y="39540"/>
                  </a:lnTo>
                  <a:lnTo>
                    <a:pt x="67913" y="67817"/>
                  </a:lnTo>
                  <a:lnTo>
                    <a:pt x="39580" y="102096"/>
                  </a:lnTo>
                  <a:lnTo>
                    <a:pt x="18204" y="141446"/>
                  </a:lnTo>
                  <a:lnTo>
                    <a:pt x="4704" y="184939"/>
                  </a:lnTo>
                  <a:lnTo>
                    <a:pt x="0" y="231648"/>
                  </a:lnTo>
                  <a:lnTo>
                    <a:pt x="0" y="1553717"/>
                  </a:lnTo>
                  <a:lnTo>
                    <a:pt x="4704" y="1600458"/>
                  </a:lnTo>
                  <a:lnTo>
                    <a:pt x="18204" y="1644038"/>
                  </a:lnTo>
                  <a:lnTo>
                    <a:pt x="39580" y="1683511"/>
                  </a:lnTo>
                  <a:lnTo>
                    <a:pt x="67913" y="1717929"/>
                  </a:lnTo>
                  <a:lnTo>
                    <a:pt x="102282" y="1746346"/>
                  </a:lnTo>
                  <a:lnTo>
                    <a:pt x="141767" y="1767816"/>
                  </a:lnTo>
                  <a:lnTo>
                    <a:pt x="185450" y="1781392"/>
                  </a:lnTo>
                  <a:lnTo>
                    <a:pt x="232410" y="1786127"/>
                  </a:lnTo>
                  <a:lnTo>
                    <a:pt x="1160526" y="1786127"/>
                  </a:lnTo>
                  <a:lnTo>
                    <a:pt x="1207234" y="1781392"/>
                  </a:lnTo>
                  <a:lnTo>
                    <a:pt x="1250727" y="1767816"/>
                  </a:lnTo>
                  <a:lnTo>
                    <a:pt x="1290077" y="1746346"/>
                  </a:lnTo>
                  <a:lnTo>
                    <a:pt x="1324356" y="1717928"/>
                  </a:lnTo>
                  <a:lnTo>
                    <a:pt x="1352633" y="1683511"/>
                  </a:lnTo>
                  <a:lnTo>
                    <a:pt x="1373981" y="1644038"/>
                  </a:lnTo>
                  <a:lnTo>
                    <a:pt x="1387471" y="1600458"/>
                  </a:lnTo>
                  <a:lnTo>
                    <a:pt x="1392174" y="1553717"/>
                  </a:lnTo>
                  <a:lnTo>
                    <a:pt x="1392174" y="231648"/>
                  </a:lnTo>
                  <a:lnTo>
                    <a:pt x="1387471" y="184939"/>
                  </a:lnTo>
                  <a:lnTo>
                    <a:pt x="1373981" y="141446"/>
                  </a:lnTo>
                  <a:lnTo>
                    <a:pt x="1352633" y="102096"/>
                  </a:lnTo>
                  <a:lnTo>
                    <a:pt x="1324356" y="67817"/>
                  </a:lnTo>
                  <a:lnTo>
                    <a:pt x="1290077" y="39540"/>
                  </a:lnTo>
                  <a:lnTo>
                    <a:pt x="1250727" y="18192"/>
                  </a:lnTo>
                  <a:lnTo>
                    <a:pt x="1207234" y="4702"/>
                  </a:lnTo>
                  <a:lnTo>
                    <a:pt x="1160526" y="0"/>
                  </a:lnTo>
                  <a:lnTo>
                    <a:pt x="232410" y="0"/>
                  </a:lnTo>
                  <a:close/>
                </a:path>
              </a:pathLst>
            </a:custGeom>
            <a:ln w="9359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 txBox="1"/>
          <p:nvPr/>
        </p:nvSpPr>
        <p:spPr>
          <a:xfrm>
            <a:off x="2843179" y="5003159"/>
            <a:ext cx="1080597" cy="300276"/>
          </a:xfrm>
          <a:prstGeom prst="rect">
            <a:avLst/>
          </a:prstGeom>
        </p:spPr>
        <p:txBody>
          <a:bodyPr vert="horz" wrap="square" lIns="0" tIns="12729" rIns="0" bIns="0" rtlCol="0">
            <a:spAutoFit/>
          </a:bodyPr>
          <a:lstStyle/>
          <a:p>
            <a:pPr marL="12729">
              <a:spcBef>
                <a:spcPts val="100"/>
              </a:spcBef>
            </a:pPr>
            <a:r>
              <a:rPr spc="-5" dirty="0">
                <a:solidFill>
                  <a:srgbClr val="FFFFFF"/>
                </a:solidFill>
                <a:latin typeface="Arial"/>
                <a:cs typeface="Arial"/>
              </a:rPr>
              <a:t>Μεταφορά</a:t>
            </a:r>
            <a:endParaRPr dirty="0">
              <a:latin typeface="Arial"/>
              <a:cs typeface="Arial"/>
            </a:endParaRPr>
          </a:p>
        </p:txBody>
      </p:sp>
      <p:grpSp>
        <p:nvGrpSpPr>
          <p:cNvPr id="12" name="object 12"/>
          <p:cNvGrpSpPr/>
          <p:nvPr/>
        </p:nvGrpSpPr>
        <p:grpSpPr>
          <a:xfrm>
            <a:off x="4307562" y="4260675"/>
            <a:ext cx="1405986" cy="1799112"/>
            <a:chOff x="4295597" y="4252785"/>
            <a:chExt cx="1402080" cy="1795780"/>
          </a:xfrm>
        </p:grpSpPr>
        <p:sp>
          <p:nvSpPr>
            <p:cNvPr id="13" name="object 13"/>
            <p:cNvSpPr/>
            <p:nvPr/>
          </p:nvSpPr>
          <p:spPr>
            <a:xfrm>
              <a:off x="4300359" y="4257547"/>
              <a:ext cx="1392555" cy="1786255"/>
            </a:xfrm>
            <a:custGeom>
              <a:avLst/>
              <a:gdLst/>
              <a:ahLst/>
              <a:cxnLst/>
              <a:rect l="l" t="t" r="r" b="b"/>
              <a:pathLst>
                <a:path w="1392554" h="1786254">
                  <a:moveTo>
                    <a:pt x="1392161" y="1553717"/>
                  </a:moveTo>
                  <a:lnTo>
                    <a:pt x="1392161" y="231648"/>
                  </a:lnTo>
                  <a:lnTo>
                    <a:pt x="1387458" y="184939"/>
                  </a:lnTo>
                  <a:lnTo>
                    <a:pt x="1373968" y="141446"/>
                  </a:lnTo>
                  <a:lnTo>
                    <a:pt x="1352621" y="102096"/>
                  </a:lnTo>
                  <a:lnTo>
                    <a:pt x="1324344" y="67817"/>
                  </a:lnTo>
                  <a:lnTo>
                    <a:pt x="1290068" y="39540"/>
                  </a:lnTo>
                  <a:lnTo>
                    <a:pt x="1250720" y="18192"/>
                  </a:lnTo>
                  <a:lnTo>
                    <a:pt x="1207230" y="4702"/>
                  </a:lnTo>
                  <a:lnTo>
                    <a:pt x="1160526" y="0"/>
                  </a:lnTo>
                  <a:lnTo>
                    <a:pt x="232410" y="0"/>
                  </a:lnTo>
                  <a:lnTo>
                    <a:pt x="185669" y="4702"/>
                  </a:lnTo>
                  <a:lnTo>
                    <a:pt x="142089" y="18192"/>
                  </a:lnTo>
                  <a:lnTo>
                    <a:pt x="102616" y="39540"/>
                  </a:lnTo>
                  <a:lnTo>
                    <a:pt x="68199" y="67818"/>
                  </a:lnTo>
                  <a:lnTo>
                    <a:pt x="39781" y="102096"/>
                  </a:lnTo>
                  <a:lnTo>
                    <a:pt x="18311" y="141446"/>
                  </a:lnTo>
                  <a:lnTo>
                    <a:pt x="4735" y="184939"/>
                  </a:lnTo>
                  <a:lnTo>
                    <a:pt x="0" y="231648"/>
                  </a:lnTo>
                  <a:lnTo>
                    <a:pt x="0" y="1553718"/>
                  </a:lnTo>
                  <a:lnTo>
                    <a:pt x="4735" y="1600458"/>
                  </a:lnTo>
                  <a:lnTo>
                    <a:pt x="18311" y="1644038"/>
                  </a:lnTo>
                  <a:lnTo>
                    <a:pt x="39781" y="1683511"/>
                  </a:lnTo>
                  <a:lnTo>
                    <a:pt x="68199" y="1717929"/>
                  </a:lnTo>
                  <a:lnTo>
                    <a:pt x="102616" y="1746346"/>
                  </a:lnTo>
                  <a:lnTo>
                    <a:pt x="142089" y="1767816"/>
                  </a:lnTo>
                  <a:lnTo>
                    <a:pt x="185669" y="1781392"/>
                  </a:lnTo>
                  <a:lnTo>
                    <a:pt x="232410" y="1786128"/>
                  </a:lnTo>
                  <a:lnTo>
                    <a:pt x="1160526" y="1786127"/>
                  </a:lnTo>
                  <a:lnTo>
                    <a:pt x="1207230" y="1781392"/>
                  </a:lnTo>
                  <a:lnTo>
                    <a:pt x="1250720" y="1767816"/>
                  </a:lnTo>
                  <a:lnTo>
                    <a:pt x="1290068" y="1746346"/>
                  </a:lnTo>
                  <a:lnTo>
                    <a:pt x="1324344" y="1717928"/>
                  </a:lnTo>
                  <a:lnTo>
                    <a:pt x="1352621" y="1683511"/>
                  </a:lnTo>
                  <a:lnTo>
                    <a:pt x="1373968" y="1644038"/>
                  </a:lnTo>
                  <a:lnTo>
                    <a:pt x="1387458" y="1600458"/>
                  </a:lnTo>
                  <a:lnTo>
                    <a:pt x="1392161" y="1553717"/>
                  </a:lnTo>
                  <a:close/>
                </a:path>
              </a:pathLst>
            </a:custGeom>
            <a:solidFill>
              <a:srgbClr val="00CC8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4300359" y="4257547"/>
              <a:ext cx="1392555" cy="1786255"/>
            </a:xfrm>
            <a:custGeom>
              <a:avLst/>
              <a:gdLst/>
              <a:ahLst/>
              <a:cxnLst/>
              <a:rect l="l" t="t" r="r" b="b"/>
              <a:pathLst>
                <a:path w="1392554" h="1786254">
                  <a:moveTo>
                    <a:pt x="232410" y="0"/>
                  </a:moveTo>
                  <a:lnTo>
                    <a:pt x="185669" y="4702"/>
                  </a:lnTo>
                  <a:lnTo>
                    <a:pt x="142089" y="18192"/>
                  </a:lnTo>
                  <a:lnTo>
                    <a:pt x="102616" y="39540"/>
                  </a:lnTo>
                  <a:lnTo>
                    <a:pt x="68199" y="67818"/>
                  </a:lnTo>
                  <a:lnTo>
                    <a:pt x="39781" y="102096"/>
                  </a:lnTo>
                  <a:lnTo>
                    <a:pt x="18311" y="141446"/>
                  </a:lnTo>
                  <a:lnTo>
                    <a:pt x="4735" y="184939"/>
                  </a:lnTo>
                  <a:lnTo>
                    <a:pt x="0" y="231648"/>
                  </a:lnTo>
                  <a:lnTo>
                    <a:pt x="0" y="1553718"/>
                  </a:lnTo>
                  <a:lnTo>
                    <a:pt x="4735" y="1600458"/>
                  </a:lnTo>
                  <a:lnTo>
                    <a:pt x="18311" y="1644038"/>
                  </a:lnTo>
                  <a:lnTo>
                    <a:pt x="39781" y="1683511"/>
                  </a:lnTo>
                  <a:lnTo>
                    <a:pt x="68199" y="1717929"/>
                  </a:lnTo>
                  <a:lnTo>
                    <a:pt x="102616" y="1746346"/>
                  </a:lnTo>
                  <a:lnTo>
                    <a:pt x="142089" y="1767816"/>
                  </a:lnTo>
                  <a:lnTo>
                    <a:pt x="185669" y="1781392"/>
                  </a:lnTo>
                  <a:lnTo>
                    <a:pt x="232410" y="1786128"/>
                  </a:lnTo>
                  <a:lnTo>
                    <a:pt x="1160526" y="1786127"/>
                  </a:lnTo>
                  <a:lnTo>
                    <a:pt x="1207230" y="1781392"/>
                  </a:lnTo>
                  <a:lnTo>
                    <a:pt x="1250720" y="1767816"/>
                  </a:lnTo>
                  <a:lnTo>
                    <a:pt x="1290068" y="1746346"/>
                  </a:lnTo>
                  <a:lnTo>
                    <a:pt x="1324344" y="1717928"/>
                  </a:lnTo>
                  <a:lnTo>
                    <a:pt x="1352621" y="1683511"/>
                  </a:lnTo>
                  <a:lnTo>
                    <a:pt x="1373968" y="1644038"/>
                  </a:lnTo>
                  <a:lnTo>
                    <a:pt x="1387458" y="1600458"/>
                  </a:lnTo>
                  <a:lnTo>
                    <a:pt x="1392161" y="1553717"/>
                  </a:lnTo>
                  <a:lnTo>
                    <a:pt x="1392161" y="231648"/>
                  </a:lnTo>
                  <a:lnTo>
                    <a:pt x="1387458" y="184939"/>
                  </a:lnTo>
                  <a:lnTo>
                    <a:pt x="1373968" y="141446"/>
                  </a:lnTo>
                  <a:lnTo>
                    <a:pt x="1352621" y="102096"/>
                  </a:lnTo>
                  <a:lnTo>
                    <a:pt x="1324344" y="67817"/>
                  </a:lnTo>
                  <a:lnTo>
                    <a:pt x="1290068" y="39540"/>
                  </a:lnTo>
                  <a:lnTo>
                    <a:pt x="1250720" y="18192"/>
                  </a:lnTo>
                  <a:lnTo>
                    <a:pt x="1207230" y="4702"/>
                  </a:lnTo>
                  <a:lnTo>
                    <a:pt x="1160526" y="0"/>
                  </a:lnTo>
                  <a:lnTo>
                    <a:pt x="232410" y="0"/>
                  </a:lnTo>
                  <a:close/>
                </a:path>
              </a:pathLst>
            </a:custGeom>
            <a:ln w="9359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5" name="object 15"/>
          <p:cNvSpPr txBox="1"/>
          <p:nvPr/>
        </p:nvSpPr>
        <p:spPr>
          <a:xfrm>
            <a:off x="4454713" y="5003159"/>
            <a:ext cx="1110525" cy="300276"/>
          </a:xfrm>
          <a:prstGeom prst="rect">
            <a:avLst/>
          </a:prstGeom>
        </p:spPr>
        <p:txBody>
          <a:bodyPr vert="horz" wrap="square" lIns="0" tIns="12729" rIns="0" bIns="0" rtlCol="0">
            <a:spAutoFit/>
          </a:bodyPr>
          <a:lstStyle/>
          <a:p>
            <a:pPr marL="12729">
              <a:spcBef>
                <a:spcPts val="100"/>
              </a:spcBef>
            </a:pPr>
            <a:r>
              <a:rPr spc="-5" dirty="0">
                <a:solidFill>
                  <a:srgbClr val="FFFFFF"/>
                </a:solidFill>
                <a:latin typeface="Arial"/>
                <a:cs typeface="Arial"/>
              </a:rPr>
              <a:t>Φιλοξενίας</a:t>
            </a:r>
            <a:endParaRPr dirty="0">
              <a:latin typeface="Arial"/>
              <a:cs typeface="Arial"/>
            </a:endParaRPr>
          </a:p>
        </p:txBody>
      </p:sp>
      <p:grpSp>
        <p:nvGrpSpPr>
          <p:cNvPr id="16" name="object 16"/>
          <p:cNvGrpSpPr/>
          <p:nvPr/>
        </p:nvGrpSpPr>
        <p:grpSpPr>
          <a:xfrm>
            <a:off x="5936672" y="4260675"/>
            <a:ext cx="1405986" cy="1799112"/>
            <a:chOff x="5920181" y="4252785"/>
            <a:chExt cx="1402080" cy="1795780"/>
          </a:xfrm>
        </p:grpSpPr>
        <p:sp>
          <p:nvSpPr>
            <p:cNvPr id="17" name="object 17"/>
            <p:cNvSpPr/>
            <p:nvPr/>
          </p:nvSpPr>
          <p:spPr>
            <a:xfrm>
              <a:off x="5924943" y="4257547"/>
              <a:ext cx="1392555" cy="1786255"/>
            </a:xfrm>
            <a:custGeom>
              <a:avLst/>
              <a:gdLst/>
              <a:ahLst/>
              <a:cxnLst/>
              <a:rect l="l" t="t" r="r" b="b"/>
              <a:pathLst>
                <a:path w="1392554" h="1786254">
                  <a:moveTo>
                    <a:pt x="1392174" y="1553717"/>
                  </a:moveTo>
                  <a:lnTo>
                    <a:pt x="1392174" y="231648"/>
                  </a:lnTo>
                  <a:lnTo>
                    <a:pt x="1387438" y="184939"/>
                  </a:lnTo>
                  <a:lnTo>
                    <a:pt x="1373862" y="141446"/>
                  </a:lnTo>
                  <a:lnTo>
                    <a:pt x="1352392" y="102096"/>
                  </a:lnTo>
                  <a:lnTo>
                    <a:pt x="1323975" y="67817"/>
                  </a:lnTo>
                  <a:lnTo>
                    <a:pt x="1289557" y="39540"/>
                  </a:lnTo>
                  <a:lnTo>
                    <a:pt x="1250084" y="18192"/>
                  </a:lnTo>
                  <a:lnTo>
                    <a:pt x="1206504" y="4702"/>
                  </a:lnTo>
                  <a:lnTo>
                    <a:pt x="1159764" y="0"/>
                  </a:lnTo>
                  <a:lnTo>
                    <a:pt x="231648" y="0"/>
                  </a:lnTo>
                  <a:lnTo>
                    <a:pt x="184936" y="4702"/>
                  </a:lnTo>
                  <a:lnTo>
                    <a:pt x="141440" y="18192"/>
                  </a:lnTo>
                  <a:lnTo>
                    <a:pt x="102090" y="39540"/>
                  </a:lnTo>
                  <a:lnTo>
                    <a:pt x="67813" y="67817"/>
                  </a:lnTo>
                  <a:lnTo>
                    <a:pt x="39537" y="102096"/>
                  </a:lnTo>
                  <a:lnTo>
                    <a:pt x="18190" y="141446"/>
                  </a:lnTo>
                  <a:lnTo>
                    <a:pt x="4702" y="184939"/>
                  </a:lnTo>
                  <a:lnTo>
                    <a:pt x="0" y="231648"/>
                  </a:lnTo>
                  <a:lnTo>
                    <a:pt x="0" y="1553717"/>
                  </a:lnTo>
                  <a:lnTo>
                    <a:pt x="4702" y="1600458"/>
                  </a:lnTo>
                  <a:lnTo>
                    <a:pt x="18190" y="1644038"/>
                  </a:lnTo>
                  <a:lnTo>
                    <a:pt x="39537" y="1683511"/>
                  </a:lnTo>
                  <a:lnTo>
                    <a:pt x="67813" y="1717929"/>
                  </a:lnTo>
                  <a:lnTo>
                    <a:pt x="102090" y="1746346"/>
                  </a:lnTo>
                  <a:lnTo>
                    <a:pt x="141440" y="1767816"/>
                  </a:lnTo>
                  <a:lnTo>
                    <a:pt x="184936" y="1781392"/>
                  </a:lnTo>
                  <a:lnTo>
                    <a:pt x="231648" y="1786127"/>
                  </a:lnTo>
                  <a:lnTo>
                    <a:pt x="1159764" y="1786127"/>
                  </a:lnTo>
                  <a:lnTo>
                    <a:pt x="1206504" y="1781392"/>
                  </a:lnTo>
                  <a:lnTo>
                    <a:pt x="1250084" y="1767816"/>
                  </a:lnTo>
                  <a:lnTo>
                    <a:pt x="1289557" y="1746346"/>
                  </a:lnTo>
                  <a:lnTo>
                    <a:pt x="1323975" y="1717928"/>
                  </a:lnTo>
                  <a:lnTo>
                    <a:pt x="1352392" y="1683511"/>
                  </a:lnTo>
                  <a:lnTo>
                    <a:pt x="1373862" y="1644038"/>
                  </a:lnTo>
                  <a:lnTo>
                    <a:pt x="1387438" y="1600458"/>
                  </a:lnTo>
                  <a:lnTo>
                    <a:pt x="1392174" y="1553717"/>
                  </a:lnTo>
                  <a:close/>
                </a:path>
              </a:pathLst>
            </a:custGeom>
            <a:solidFill>
              <a:srgbClr val="00CC8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5924943" y="4257547"/>
              <a:ext cx="1392555" cy="1786255"/>
            </a:xfrm>
            <a:custGeom>
              <a:avLst/>
              <a:gdLst/>
              <a:ahLst/>
              <a:cxnLst/>
              <a:rect l="l" t="t" r="r" b="b"/>
              <a:pathLst>
                <a:path w="1392554" h="1786254">
                  <a:moveTo>
                    <a:pt x="231648" y="0"/>
                  </a:moveTo>
                  <a:lnTo>
                    <a:pt x="184936" y="4702"/>
                  </a:lnTo>
                  <a:lnTo>
                    <a:pt x="141440" y="18192"/>
                  </a:lnTo>
                  <a:lnTo>
                    <a:pt x="102090" y="39540"/>
                  </a:lnTo>
                  <a:lnTo>
                    <a:pt x="67813" y="67817"/>
                  </a:lnTo>
                  <a:lnTo>
                    <a:pt x="39537" y="102096"/>
                  </a:lnTo>
                  <a:lnTo>
                    <a:pt x="18190" y="141446"/>
                  </a:lnTo>
                  <a:lnTo>
                    <a:pt x="4702" y="184939"/>
                  </a:lnTo>
                  <a:lnTo>
                    <a:pt x="0" y="231648"/>
                  </a:lnTo>
                  <a:lnTo>
                    <a:pt x="0" y="1553717"/>
                  </a:lnTo>
                  <a:lnTo>
                    <a:pt x="4702" y="1600458"/>
                  </a:lnTo>
                  <a:lnTo>
                    <a:pt x="18190" y="1644038"/>
                  </a:lnTo>
                  <a:lnTo>
                    <a:pt x="39537" y="1683511"/>
                  </a:lnTo>
                  <a:lnTo>
                    <a:pt x="67813" y="1717929"/>
                  </a:lnTo>
                  <a:lnTo>
                    <a:pt x="102090" y="1746346"/>
                  </a:lnTo>
                  <a:lnTo>
                    <a:pt x="141440" y="1767816"/>
                  </a:lnTo>
                  <a:lnTo>
                    <a:pt x="184936" y="1781392"/>
                  </a:lnTo>
                  <a:lnTo>
                    <a:pt x="231648" y="1786127"/>
                  </a:lnTo>
                  <a:lnTo>
                    <a:pt x="1159764" y="1786127"/>
                  </a:lnTo>
                  <a:lnTo>
                    <a:pt x="1206504" y="1781392"/>
                  </a:lnTo>
                  <a:lnTo>
                    <a:pt x="1250084" y="1767816"/>
                  </a:lnTo>
                  <a:lnTo>
                    <a:pt x="1289557" y="1746346"/>
                  </a:lnTo>
                  <a:lnTo>
                    <a:pt x="1323975" y="1717928"/>
                  </a:lnTo>
                  <a:lnTo>
                    <a:pt x="1352392" y="1683511"/>
                  </a:lnTo>
                  <a:lnTo>
                    <a:pt x="1373862" y="1644038"/>
                  </a:lnTo>
                  <a:lnTo>
                    <a:pt x="1387438" y="1600458"/>
                  </a:lnTo>
                  <a:lnTo>
                    <a:pt x="1392174" y="1553717"/>
                  </a:lnTo>
                  <a:lnTo>
                    <a:pt x="1392174" y="231648"/>
                  </a:lnTo>
                  <a:lnTo>
                    <a:pt x="1387438" y="184939"/>
                  </a:lnTo>
                  <a:lnTo>
                    <a:pt x="1373862" y="141446"/>
                  </a:lnTo>
                  <a:lnTo>
                    <a:pt x="1352392" y="102096"/>
                  </a:lnTo>
                  <a:lnTo>
                    <a:pt x="1323975" y="67817"/>
                  </a:lnTo>
                  <a:lnTo>
                    <a:pt x="1289557" y="39540"/>
                  </a:lnTo>
                  <a:lnTo>
                    <a:pt x="1250084" y="18192"/>
                  </a:lnTo>
                  <a:lnTo>
                    <a:pt x="1206504" y="4702"/>
                  </a:lnTo>
                  <a:lnTo>
                    <a:pt x="1159764" y="0"/>
                  </a:lnTo>
                  <a:lnTo>
                    <a:pt x="231648" y="0"/>
                  </a:lnTo>
                  <a:close/>
                </a:path>
              </a:pathLst>
            </a:custGeom>
            <a:ln w="9359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9" name="object 19"/>
          <p:cNvSpPr txBox="1"/>
          <p:nvPr/>
        </p:nvSpPr>
        <p:spPr>
          <a:xfrm>
            <a:off x="6271032" y="5003159"/>
            <a:ext cx="738652" cy="300276"/>
          </a:xfrm>
          <a:prstGeom prst="rect">
            <a:avLst/>
          </a:prstGeom>
        </p:spPr>
        <p:txBody>
          <a:bodyPr vert="horz" wrap="square" lIns="0" tIns="12729" rIns="0" bIns="0" rtlCol="0">
            <a:spAutoFit/>
          </a:bodyPr>
          <a:lstStyle/>
          <a:p>
            <a:pPr marL="12729">
              <a:spcBef>
                <a:spcPts val="100"/>
              </a:spcBef>
            </a:pPr>
            <a:r>
              <a:rPr spc="-5" dirty="0">
                <a:solidFill>
                  <a:srgbClr val="FFFFFF"/>
                </a:solidFill>
                <a:latin typeface="Arial"/>
                <a:cs typeface="Arial"/>
              </a:rPr>
              <a:t>Σίτισης</a:t>
            </a:r>
            <a:endParaRPr dirty="0">
              <a:latin typeface="Arial"/>
              <a:cs typeface="Arial"/>
            </a:endParaRPr>
          </a:p>
        </p:txBody>
      </p:sp>
      <p:grpSp>
        <p:nvGrpSpPr>
          <p:cNvPr id="20" name="object 20"/>
          <p:cNvGrpSpPr/>
          <p:nvPr/>
        </p:nvGrpSpPr>
        <p:grpSpPr>
          <a:xfrm>
            <a:off x="7566615" y="4260757"/>
            <a:ext cx="1404075" cy="1799112"/>
            <a:chOff x="7545596" y="4252867"/>
            <a:chExt cx="1400175" cy="1795780"/>
          </a:xfrm>
        </p:grpSpPr>
        <p:sp>
          <p:nvSpPr>
            <p:cNvPr id="21" name="object 21"/>
            <p:cNvSpPr/>
            <p:nvPr/>
          </p:nvSpPr>
          <p:spPr>
            <a:xfrm>
              <a:off x="7550276" y="4257547"/>
              <a:ext cx="1390650" cy="1786255"/>
            </a:xfrm>
            <a:custGeom>
              <a:avLst/>
              <a:gdLst/>
              <a:ahLst/>
              <a:cxnLst/>
              <a:rect l="l" t="t" r="r" b="b"/>
              <a:pathLst>
                <a:path w="1390650" h="1786254">
                  <a:moveTo>
                    <a:pt x="1390650" y="1553717"/>
                  </a:moveTo>
                  <a:lnTo>
                    <a:pt x="1390650" y="231648"/>
                  </a:lnTo>
                  <a:lnTo>
                    <a:pt x="1385947" y="184939"/>
                  </a:lnTo>
                  <a:lnTo>
                    <a:pt x="1372459" y="141446"/>
                  </a:lnTo>
                  <a:lnTo>
                    <a:pt x="1351113" y="102096"/>
                  </a:lnTo>
                  <a:lnTo>
                    <a:pt x="1322838" y="67817"/>
                  </a:lnTo>
                  <a:lnTo>
                    <a:pt x="1288562" y="39540"/>
                  </a:lnTo>
                  <a:lnTo>
                    <a:pt x="1249214" y="18192"/>
                  </a:lnTo>
                  <a:lnTo>
                    <a:pt x="1205722" y="4702"/>
                  </a:lnTo>
                  <a:lnTo>
                    <a:pt x="1159014" y="0"/>
                  </a:lnTo>
                  <a:lnTo>
                    <a:pt x="231648" y="0"/>
                  </a:lnTo>
                  <a:lnTo>
                    <a:pt x="184943" y="4702"/>
                  </a:lnTo>
                  <a:lnTo>
                    <a:pt x="141451" y="18192"/>
                  </a:lnTo>
                  <a:lnTo>
                    <a:pt x="102101" y="39540"/>
                  </a:lnTo>
                  <a:lnTo>
                    <a:pt x="67822" y="67817"/>
                  </a:lnTo>
                  <a:lnTo>
                    <a:pt x="39544" y="102096"/>
                  </a:lnTo>
                  <a:lnTo>
                    <a:pt x="18194" y="141446"/>
                  </a:lnTo>
                  <a:lnTo>
                    <a:pt x="4703" y="184939"/>
                  </a:lnTo>
                  <a:lnTo>
                    <a:pt x="0" y="231648"/>
                  </a:lnTo>
                  <a:lnTo>
                    <a:pt x="0" y="1553717"/>
                  </a:lnTo>
                  <a:lnTo>
                    <a:pt x="4703" y="1600458"/>
                  </a:lnTo>
                  <a:lnTo>
                    <a:pt x="18194" y="1644038"/>
                  </a:lnTo>
                  <a:lnTo>
                    <a:pt x="39544" y="1683511"/>
                  </a:lnTo>
                  <a:lnTo>
                    <a:pt x="67822" y="1717929"/>
                  </a:lnTo>
                  <a:lnTo>
                    <a:pt x="102101" y="1746346"/>
                  </a:lnTo>
                  <a:lnTo>
                    <a:pt x="141451" y="1767816"/>
                  </a:lnTo>
                  <a:lnTo>
                    <a:pt x="184943" y="1781392"/>
                  </a:lnTo>
                  <a:lnTo>
                    <a:pt x="231648" y="1786127"/>
                  </a:lnTo>
                  <a:lnTo>
                    <a:pt x="1159014" y="1786127"/>
                  </a:lnTo>
                  <a:lnTo>
                    <a:pt x="1205722" y="1781392"/>
                  </a:lnTo>
                  <a:lnTo>
                    <a:pt x="1249214" y="1767816"/>
                  </a:lnTo>
                  <a:lnTo>
                    <a:pt x="1288562" y="1746346"/>
                  </a:lnTo>
                  <a:lnTo>
                    <a:pt x="1322838" y="1717928"/>
                  </a:lnTo>
                  <a:lnTo>
                    <a:pt x="1351113" y="1683511"/>
                  </a:lnTo>
                  <a:lnTo>
                    <a:pt x="1372459" y="1644038"/>
                  </a:lnTo>
                  <a:lnTo>
                    <a:pt x="1385947" y="1600458"/>
                  </a:lnTo>
                  <a:lnTo>
                    <a:pt x="1390650" y="1553717"/>
                  </a:lnTo>
                  <a:close/>
                </a:path>
              </a:pathLst>
            </a:custGeom>
            <a:solidFill>
              <a:srgbClr val="00CC8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7550276" y="4257547"/>
              <a:ext cx="1390650" cy="1786255"/>
            </a:xfrm>
            <a:custGeom>
              <a:avLst/>
              <a:gdLst/>
              <a:ahLst/>
              <a:cxnLst/>
              <a:rect l="l" t="t" r="r" b="b"/>
              <a:pathLst>
                <a:path w="1390650" h="1786254">
                  <a:moveTo>
                    <a:pt x="231648" y="0"/>
                  </a:moveTo>
                  <a:lnTo>
                    <a:pt x="184943" y="4702"/>
                  </a:lnTo>
                  <a:lnTo>
                    <a:pt x="141451" y="18192"/>
                  </a:lnTo>
                  <a:lnTo>
                    <a:pt x="102101" y="39540"/>
                  </a:lnTo>
                  <a:lnTo>
                    <a:pt x="67822" y="67817"/>
                  </a:lnTo>
                  <a:lnTo>
                    <a:pt x="39544" y="102096"/>
                  </a:lnTo>
                  <a:lnTo>
                    <a:pt x="18194" y="141446"/>
                  </a:lnTo>
                  <a:lnTo>
                    <a:pt x="4703" y="184939"/>
                  </a:lnTo>
                  <a:lnTo>
                    <a:pt x="0" y="231648"/>
                  </a:lnTo>
                  <a:lnTo>
                    <a:pt x="0" y="1553717"/>
                  </a:lnTo>
                  <a:lnTo>
                    <a:pt x="4703" y="1600458"/>
                  </a:lnTo>
                  <a:lnTo>
                    <a:pt x="18194" y="1644038"/>
                  </a:lnTo>
                  <a:lnTo>
                    <a:pt x="39544" y="1683511"/>
                  </a:lnTo>
                  <a:lnTo>
                    <a:pt x="67822" y="1717929"/>
                  </a:lnTo>
                  <a:lnTo>
                    <a:pt x="102101" y="1746346"/>
                  </a:lnTo>
                  <a:lnTo>
                    <a:pt x="141451" y="1767816"/>
                  </a:lnTo>
                  <a:lnTo>
                    <a:pt x="184943" y="1781392"/>
                  </a:lnTo>
                  <a:lnTo>
                    <a:pt x="231648" y="1786127"/>
                  </a:lnTo>
                  <a:lnTo>
                    <a:pt x="1159014" y="1786127"/>
                  </a:lnTo>
                  <a:lnTo>
                    <a:pt x="1205722" y="1781392"/>
                  </a:lnTo>
                  <a:lnTo>
                    <a:pt x="1249214" y="1767816"/>
                  </a:lnTo>
                  <a:lnTo>
                    <a:pt x="1288562" y="1746346"/>
                  </a:lnTo>
                  <a:lnTo>
                    <a:pt x="1322838" y="1717928"/>
                  </a:lnTo>
                  <a:lnTo>
                    <a:pt x="1351113" y="1683511"/>
                  </a:lnTo>
                  <a:lnTo>
                    <a:pt x="1372459" y="1644038"/>
                  </a:lnTo>
                  <a:lnTo>
                    <a:pt x="1385947" y="1600458"/>
                  </a:lnTo>
                  <a:lnTo>
                    <a:pt x="1390650" y="1553717"/>
                  </a:lnTo>
                  <a:lnTo>
                    <a:pt x="1390650" y="231648"/>
                  </a:lnTo>
                  <a:lnTo>
                    <a:pt x="1385947" y="184939"/>
                  </a:lnTo>
                  <a:lnTo>
                    <a:pt x="1372459" y="141446"/>
                  </a:lnTo>
                  <a:lnTo>
                    <a:pt x="1351113" y="102096"/>
                  </a:lnTo>
                  <a:lnTo>
                    <a:pt x="1322838" y="67817"/>
                  </a:lnTo>
                  <a:lnTo>
                    <a:pt x="1288562" y="39540"/>
                  </a:lnTo>
                  <a:lnTo>
                    <a:pt x="1249214" y="18192"/>
                  </a:lnTo>
                  <a:lnTo>
                    <a:pt x="1205722" y="4702"/>
                  </a:lnTo>
                  <a:lnTo>
                    <a:pt x="1159014" y="0"/>
                  </a:lnTo>
                  <a:lnTo>
                    <a:pt x="231648" y="0"/>
                  </a:lnTo>
                  <a:close/>
                </a:path>
              </a:pathLst>
            </a:custGeom>
            <a:ln w="9359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3" name="object 23"/>
          <p:cNvSpPr txBox="1"/>
          <p:nvPr/>
        </p:nvSpPr>
        <p:spPr>
          <a:xfrm>
            <a:off x="7590673" y="5003159"/>
            <a:ext cx="1355681" cy="300276"/>
          </a:xfrm>
          <a:prstGeom prst="rect">
            <a:avLst/>
          </a:prstGeom>
        </p:spPr>
        <p:txBody>
          <a:bodyPr vert="horz" wrap="square" lIns="0" tIns="12729" rIns="0" bIns="0" rtlCol="0">
            <a:spAutoFit/>
          </a:bodyPr>
          <a:lstStyle/>
          <a:p>
            <a:pPr marL="12729">
              <a:spcBef>
                <a:spcPts val="100"/>
              </a:spcBef>
            </a:pPr>
            <a:r>
              <a:rPr spc="-5" dirty="0">
                <a:solidFill>
                  <a:srgbClr val="FFFFFF"/>
                </a:solidFill>
                <a:latin typeface="Arial"/>
                <a:cs typeface="Arial"/>
              </a:rPr>
              <a:t>Διασκέδασης</a:t>
            </a:r>
            <a:endParaRPr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Αποκορύφωμα">
  <a:themeElements>
    <a:clrScheme name="Αποκορύφωμα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Αποκορύφωμα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Αποκορύφωμα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79</Words>
  <Application>Microsoft Office PowerPoint</Application>
  <PresentationFormat>Προβολή στην οθόνη (4:3)</PresentationFormat>
  <Paragraphs>78</Paragraphs>
  <Slides>10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10</vt:i4>
      </vt:variant>
    </vt:vector>
  </HeadingPairs>
  <TitlesOfParts>
    <vt:vector size="11" baseType="lpstr">
      <vt:lpstr>Αποκορύφωμα</vt:lpstr>
      <vt:lpstr>ΒΑΣΙΚΕΣ ΕΝΝΟΙΕΣ  ΤΟΥΡΙΣΜΟΥ  </vt:lpstr>
      <vt:lpstr>Βασικές Έννοιες</vt:lpstr>
      <vt:lpstr>Τι καλείται Τουρισμός;</vt:lpstr>
      <vt:lpstr>Τι καλείται Τουρισμός;</vt:lpstr>
      <vt:lpstr>Τι καλείται Τουρισμός;</vt:lpstr>
      <vt:lpstr>Τι καλείται Τουρισμός;</vt:lpstr>
      <vt:lpstr>Ποιοι είναι οι Τύποι του  Τουρισμού (1/2);</vt:lpstr>
      <vt:lpstr>Ποιοι είναι οι Τύποι του  Τουρισμού (2/2);</vt:lpstr>
      <vt:lpstr>Διακρίσεις Τουριστικών  Υπηρεσιών</vt:lpstr>
      <vt:lpstr>Ιδιαιτερότητες Τουριστικών  Υπηρεσιών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ΒΑΣΙΚΕΣ ΕΝΝΟΙΕΣ  ΤΟΥΡΙΣΜΟΥ  </dc:title>
  <dc:creator>Riggas</dc:creator>
  <cp:lastModifiedBy>Riggas</cp:lastModifiedBy>
  <cp:revision>1</cp:revision>
  <dcterms:created xsi:type="dcterms:W3CDTF">2020-11-24T12:04:07Z</dcterms:created>
  <dcterms:modified xsi:type="dcterms:W3CDTF">2020-11-24T12:08:45Z</dcterms:modified>
</cp:coreProperties>
</file>