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1097569-2098-4633-B24C-DDD06F432616}" type="datetimeFigureOut">
              <a:rPr lang="el-GR" smtClean="0"/>
              <a:pPr/>
              <a:t>19/1/2021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F86C20E-0DCC-46E4-99FC-D1107A38ED1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097569-2098-4633-B24C-DDD06F432616}" type="datetimeFigureOut">
              <a:rPr lang="el-GR" smtClean="0"/>
              <a:pPr/>
              <a:t>19/1/2021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F86C20E-0DCC-46E4-99FC-D1107A38ED1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097569-2098-4633-B24C-DDD06F432616}" type="datetimeFigureOut">
              <a:rPr lang="el-GR" smtClean="0"/>
              <a:pPr/>
              <a:t>19/1/2021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F86C20E-0DCC-46E4-99FC-D1107A38ED1E}"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marL="11132">
              <a:lnSpc>
                <a:spcPct val="100000"/>
              </a:lnSpc>
              <a:spcBef>
                <a:spcPts val="92"/>
              </a:spcBef>
              <a:defRPr sz="1100" b="0" i="0">
                <a:solidFill>
                  <a:srgbClr val="595959"/>
                </a:solidFill>
                <a:latin typeface="Verdana"/>
                <a:cs typeface="Verdana"/>
              </a:defRPr>
            </a:lvl1pPr>
          </a:lstStyle>
          <a:p>
            <a:r>
              <a:rPr lang="el-GR" spc="-131" dirty="0" smtClean="0"/>
              <a:t>ΙΕΚ</a:t>
            </a:r>
            <a:r>
              <a:rPr lang="el-GR" spc="-100" dirty="0" smtClean="0"/>
              <a:t> </a:t>
            </a:r>
            <a:r>
              <a:rPr lang="el-GR" spc="-79" dirty="0" smtClean="0"/>
              <a:t>ΙΕΡΑΠΕΤΡΑΣ</a:t>
            </a:r>
          </a:p>
          <a:p>
            <a:pPr marR="4453"/>
            <a:r>
              <a:rPr lang="el-GR" spc="-96" dirty="0" smtClean="0"/>
              <a:t>ΕΙΔΙΚΟΣ </a:t>
            </a:r>
            <a:r>
              <a:rPr lang="el-GR" spc="-4" dirty="0" smtClean="0"/>
              <a:t>ΜΗΧΑΝΟΓΡΑΦΗΜΕΝΟΥ</a:t>
            </a:r>
            <a:r>
              <a:rPr lang="el-GR" spc="-105" dirty="0" smtClean="0"/>
              <a:t> </a:t>
            </a:r>
            <a:r>
              <a:rPr lang="el-GR" spc="-79" dirty="0" smtClean="0"/>
              <a:t>ΛΟΓΙΣΤΗΡΙΟΥ  </a:t>
            </a:r>
            <a:r>
              <a:rPr lang="el-GR" spc="-136" dirty="0" smtClean="0"/>
              <a:t>ΕΙΣΗΓΗΤΗΣ </a:t>
            </a:r>
            <a:r>
              <a:rPr lang="el-GR" spc="-75" dirty="0" smtClean="0"/>
              <a:t>ΛΥΡΑΤΖΑΚΗΣ</a:t>
            </a:r>
            <a:r>
              <a:rPr lang="el-GR" spc="-4" dirty="0" smtClean="0"/>
              <a:t> </a:t>
            </a:r>
            <a:r>
              <a:rPr lang="el-GR" spc="9" dirty="0" smtClean="0"/>
              <a:t>ΕΜΜΑΝΟΥΗΛ</a:t>
            </a:r>
            <a:endParaRPr lang="el-GR" spc="9"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marL="11132">
              <a:lnSpc>
                <a:spcPct val="100000"/>
              </a:lnSpc>
              <a:spcBef>
                <a:spcPts val="92"/>
              </a:spcBef>
              <a:defRPr sz="1100" b="0" i="0">
                <a:solidFill>
                  <a:srgbClr val="595959"/>
                </a:solidFill>
                <a:latin typeface="Verdana"/>
                <a:cs typeface="Verdana"/>
              </a:defRPr>
            </a:lvl1pPr>
          </a:lstStyle>
          <a:p>
            <a:r>
              <a:rPr lang="el-GR" spc="-131" dirty="0" smtClean="0"/>
              <a:t>ΙΕΚ</a:t>
            </a:r>
            <a:r>
              <a:rPr lang="el-GR" spc="-100" dirty="0" smtClean="0"/>
              <a:t> </a:t>
            </a:r>
            <a:r>
              <a:rPr lang="el-GR" spc="-79" dirty="0" smtClean="0"/>
              <a:t>ΙΕΡΑΠΕΤΡΑΣ</a:t>
            </a:r>
          </a:p>
          <a:p>
            <a:pPr marR="4453"/>
            <a:r>
              <a:rPr lang="el-GR" spc="-96" dirty="0" smtClean="0"/>
              <a:t>ΕΙΔΙΚΟΣ </a:t>
            </a:r>
            <a:r>
              <a:rPr lang="el-GR" spc="-4" dirty="0" smtClean="0"/>
              <a:t>ΜΗΧΑΝΟΓΡΑΦΗΜΕΝΟΥ</a:t>
            </a:r>
            <a:r>
              <a:rPr lang="el-GR" spc="-105" dirty="0" smtClean="0"/>
              <a:t> </a:t>
            </a:r>
            <a:r>
              <a:rPr lang="el-GR" spc="-79" dirty="0" smtClean="0"/>
              <a:t>ΛΟΓΙΣΤΗΡΙΟΥ  </a:t>
            </a:r>
            <a:r>
              <a:rPr lang="el-GR" spc="-136" dirty="0" smtClean="0"/>
              <a:t>ΕΙΣΗΓΗΤΗΣ </a:t>
            </a:r>
            <a:r>
              <a:rPr lang="el-GR" spc="-75" dirty="0" smtClean="0"/>
              <a:t>ΛΥΡΑΤΖΑΚΗΣ</a:t>
            </a:r>
            <a:r>
              <a:rPr lang="el-GR" spc="-4" dirty="0" smtClean="0"/>
              <a:t> </a:t>
            </a:r>
            <a:r>
              <a:rPr lang="el-GR" spc="9" dirty="0" smtClean="0"/>
              <a:t>ΕΜΜΑΝΟΥΗΛ</a:t>
            </a:r>
            <a:endParaRPr lang="el-GR" spc="9"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097569-2098-4633-B24C-DDD06F432616}" type="datetimeFigureOut">
              <a:rPr lang="el-GR" smtClean="0"/>
              <a:pPr/>
              <a:t>19/1/2021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F86C20E-0DCC-46E4-99FC-D1107A38ED1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1097569-2098-4633-B24C-DDD06F432616}" type="datetimeFigureOut">
              <a:rPr lang="el-GR" smtClean="0"/>
              <a:pPr/>
              <a:t>19/1/2021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F86C20E-0DCC-46E4-99FC-D1107A38ED1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1097569-2098-4633-B24C-DDD06F432616}" type="datetimeFigureOut">
              <a:rPr lang="el-GR" smtClean="0"/>
              <a:pPr/>
              <a:t>19/1/2021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F86C20E-0DCC-46E4-99FC-D1107A38ED1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1097569-2098-4633-B24C-DDD06F432616}" type="datetimeFigureOut">
              <a:rPr lang="el-GR" smtClean="0"/>
              <a:pPr/>
              <a:t>19/1/2021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F86C20E-0DCC-46E4-99FC-D1107A38ED1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1097569-2098-4633-B24C-DDD06F432616}" type="datetimeFigureOut">
              <a:rPr lang="el-GR" smtClean="0"/>
              <a:pPr/>
              <a:t>19/1/2021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F86C20E-0DCC-46E4-99FC-D1107A38ED1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1097569-2098-4633-B24C-DDD06F432616}" type="datetimeFigureOut">
              <a:rPr lang="el-GR" smtClean="0"/>
              <a:pPr/>
              <a:t>19/1/2021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F86C20E-0DCC-46E4-99FC-D1107A38ED1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1097569-2098-4633-B24C-DDD06F432616}" type="datetimeFigureOut">
              <a:rPr lang="el-GR" smtClean="0"/>
              <a:pPr/>
              <a:t>19/1/2021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F86C20E-0DCC-46E4-99FC-D1107A38ED1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1097569-2098-4633-B24C-DDD06F432616}" type="datetimeFigureOut">
              <a:rPr lang="el-GR" smtClean="0"/>
              <a:pPr/>
              <a:t>19/1/2021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F86C20E-0DCC-46E4-99FC-D1107A38ED1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097569-2098-4633-B24C-DDD06F432616}" type="datetimeFigureOut">
              <a:rPr lang="el-GR" smtClean="0"/>
              <a:pPr/>
              <a:t>19/1/2021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6C20E-0DCC-46E4-99FC-D1107A38ED1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15982" y="3211434"/>
            <a:ext cx="4434623" cy="395399"/>
          </a:xfrm>
          <a:prstGeom prst="rect">
            <a:avLst/>
          </a:prstGeom>
        </p:spPr>
        <p:txBody>
          <a:bodyPr vert="horz" wrap="square" lIns="0" tIns="10575" rIns="0" bIns="0" rtlCol="0">
            <a:spAutoFit/>
          </a:bodyPr>
          <a:lstStyle/>
          <a:p>
            <a:pPr marL="11132">
              <a:spcBef>
                <a:spcPts val="83"/>
              </a:spcBef>
            </a:pPr>
            <a:r>
              <a:rPr dirty="0" smtClean="0"/>
              <a:t> </a:t>
            </a:r>
            <a:r>
              <a:rPr spc="-9" dirty="0"/>
              <a:t>ΕΜΠΟΡΙΚΑ</a:t>
            </a:r>
            <a:r>
              <a:rPr spc="-167" dirty="0"/>
              <a:t> </a:t>
            </a:r>
            <a:r>
              <a:rPr spc="-53" dirty="0"/>
              <a:t>ΕΠΑΓΓΕΛΜΑΤΑ</a:t>
            </a:r>
          </a:p>
        </p:txBody>
      </p:sp>
      <p:grpSp>
        <p:nvGrpSpPr>
          <p:cNvPr id="3" name="object 3"/>
          <p:cNvGrpSpPr/>
          <p:nvPr/>
        </p:nvGrpSpPr>
        <p:grpSpPr>
          <a:xfrm>
            <a:off x="660714" y="317852"/>
            <a:ext cx="2593334" cy="2009607"/>
            <a:chOff x="772668" y="350520"/>
            <a:chExt cx="3032760" cy="2216150"/>
          </a:xfrm>
        </p:grpSpPr>
        <p:sp>
          <p:nvSpPr>
            <p:cNvPr id="4" name="object 4"/>
            <p:cNvSpPr/>
            <p:nvPr/>
          </p:nvSpPr>
          <p:spPr>
            <a:xfrm>
              <a:off x="772668" y="350520"/>
              <a:ext cx="3026664" cy="2211324"/>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772668" y="350520"/>
              <a:ext cx="3032760" cy="2215896"/>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72668" y="350520"/>
              <a:ext cx="3032760" cy="2216150"/>
            </a:xfrm>
            <a:custGeom>
              <a:avLst/>
              <a:gdLst/>
              <a:ahLst/>
              <a:cxnLst/>
              <a:rect l="l" t="t" r="r" b="b"/>
              <a:pathLst>
                <a:path w="3032760" h="2216150">
                  <a:moveTo>
                    <a:pt x="3023616" y="2205228"/>
                  </a:moveTo>
                  <a:lnTo>
                    <a:pt x="0" y="2205228"/>
                  </a:lnTo>
                  <a:lnTo>
                    <a:pt x="0" y="2215896"/>
                  </a:lnTo>
                  <a:lnTo>
                    <a:pt x="3031235" y="2215896"/>
                  </a:lnTo>
                  <a:lnTo>
                    <a:pt x="3032760" y="2212848"/>
                  </a:lnTo>
                  <a:lnTo>
                    <a:pt x="3032760" y="2209800"/>
                  </a:lnTo>
                  <a:lnTo>
                    <a:pt x="3023616" y="2209800"/>
                  </a:lnTo>
                  <a:lnTo>
                    <a:pt x="3023616" y="2205228"/>
                  </a:lnTo>
                  <a:close/>
                </a:path>
                <a:path w="3032760" h="2216150">
                  <a:moveTo>
                    <a:pt x="3032760" y="0"/>
                  </a:moveTo>
                  <a:lnTo>
                    <a:pt x="3023616" y="0"/>
                  </a:lnTo>
                  <a:lnTo>
                    <a:pt x="3023616" y="2209800"/>
                  </a:lnTo>
                  <a:lnTo>
                    <a:pt x="3028187" y="2205228"/>
                  </a:lnTo>
                  <a:lnTo>
                    <a:pt x="3032760" y="2205228"/>
                  </a:lnTo>
                  <a:lnTo>
                    <a:pt x="3032760" y="0"/>
                  </a:lnTo>
                  <a:close/>
                </a:path>
                <a:path w="3032760" h="2216150">
                  <a:moveTo>
                    <a:pt x="3032760" y="2205228"/>
                  </a:moveTo>
                  <a:lnTo>
                    <a:pt x="3028187" y="2205228"/>
                  </a:lnTo>
                  <a:lnTo>
                    <a:pt x="3023616" y="2209800"/>
                  </a:lnTo>
                  <a:lnTo>
                    <a:pt x="3032760" y="2209800"/>
                  </a:lnTo>
                  <a:lnTo>
                    <a:pt x="3032760" y="2205228"/>
                  </a:lnTo>
                  <a:close/>
                </a:path>
              </a:pathLst>
            </a:custGeom>
            <a:solidFill>
              <a:srgbClr val="5B72B1"/>
            </a:solidFill>
          </p:spPr>
          <p:txBody>
            <a:bodyPr wrap="square" lIns="0" tIns="0" rIns="0" bIns="0" rtlCol="0"/>
            <a:lstStyle/>
            <a:p>
              <a:endParaRPr/>
            </a:p>
          </p:txBody>
        </p:sp>
      </p:grpSp>
      <p:sp>
        <p:nvSpPr>
          <p:cNvPr id="7" name="object 7"/>
          <p:cNvSpPr/>
          <p:nvPr/>
        </p:nvSpPr>
        <p:spPr>
          <a:xfrm>
            <a:off x="6414266" y="5138145"/>
            <a:ext cx="2066848" cy="1399930"/>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06103" y="454148"/>
            <a:ext cx="7241896" cy="5955945"/>
          </a:xfrm>
          <a:prstGeom prst="rect">
            <a:avLst/>
          </a:prstGeom>
        </p:spPr>
        <p:txBody>
          <a:bodyPr vert="horz" wrap="square" lIns="0" tIns="11132" rIns="0" bIns="0" rtlCol="0">
            <a:spAutoFit/>
          </a:bodyPr>
          <a:lstStyle/>
          <a:p>
            <a:pPr marR="110758" algn="ctr">
              <a:spcBef>
                <a:spcPts val="88"/>
              </a:spcBef>
            </a:pPr>
            <a:r>
              <a:rPr sz="1600" b="1" spc="-9" dirty="0">
                <a:latin typeface="Times New Roman"/>
                <a:cs typeface="Times New Roman"/>
              </a:rPr>
              <a:t>ΕΜΠΟΡΙΚΟΣ</a:t>
            </a:r>
            <a:r>
              <a:rPr sz="1600" b="1" spc="-118" dirty="0">
                <a:latin typeface="Times New Roman"/>
                <a:cs typeface="Times New Roman"/>
              </a:rPr>
              <a:t> </a:t>
            </a:r>
            <a:r>
              <a:rPr sz="1600" b="1" spc="-4" dirty="0">
                <a:latin typeface="Times New Roman"/>
                <a:cs typeface="Times New Roman"/>
              </a:rPr>
              <a:t>ΑΝΤΙΠΡΟΣΩΠΟΣ</a:t>
            </a:r>
            <a:endParaRPr sz="1600" dirty="0">
              <a:latin typeface="Times New Roman"/>
              <a:cs typeface="Times New Roman"/>
            </a:endParaRPr>
          </a:p>
          <a:p>
            <a:pPr>
              <a:spcBef>
                <a:spcPts val="4"/>
              </a:spcBef>
            </a:pPr>
            <a:endParaRPr dirty="0">
              <a:latin typeface="Times New Roman"/>
              <a:cs typeface="Times New Roman"/>
            </a:endParaRPr>
          </a:p>
          <a:p>
            <a:pPr marL="11132" marR="714646">
              <a:lnSpc>
                <a:spcPct val="80000"/>
              </a:lnSpc>
            </a:pPr>
            <a:r>
              <a:rPr sz="1600" spc="-4" dirty="0">
                <a:latin typeface="Times New Roman"/>
                <a:cs typeface="Times New Roman"/>
              </a:rPr>
              <a:t>Aφού </a:t>
            </a:r>
            <a:r>
              <a:rPr sz="1600" spc="-9" dirty="0">
                <a:latin typeface="Times New Roman"/>
                <a:cs typeface="Times New Roman"/>
              </a:rPr>
              <a:t>εξασφαλίσει </a:t>
            </a:r>
            <a:r>
              <a:rPr sz="1600" spc="-4" dirty="0">
                <a:latin typeface="Times New Roman"/>
                <a:cs typeface="Times New Roman"/>
              </a:rPr>
              <a:t>άδεια άσκησης επαγγέλματος </a:t>
            </a:r>
            <a:r>
              <a:rPr sz="1600" dirty="0">
                <a:latin typeface="Times New Roman"/>
                <a:cs typeface="Times New Roman"/>
              </a:rPr>
              <a:t>ο </a:t>
            </a:r>
            <a:r>
              <a:rPr sz="1600" spc="-4" dirty="0">
                <a:latin typeface="Times New Roman"/>
                <a:cs typeface="Times New Roman"/>
              </a:rPr>
              <a:t>αντιπρόσωπος αναλαμβάνει την  αντιπροσωπεία, με γραπτή συμφωνία που ονομάζεται "Σύμβαση</a:t>
            </a:r>
            <a:r>
              <a:rPr sz="1600" spc="53" dirty="0">
                <a:latin typeface="Times New Roman"/>
                <a:cs typeface="Times New Roman"/>
              </a:rPr>
              <a:t> </a:t>
            </a:r>
            <a:r>
              <a:rPr sz="1600" spc="-4" dirty="0">
                <a:latin typeface="Times New Roman"/>
                <a:cs typeface="Times New Roman"/>
              </a:rPr>
              <a:t>αντιπροσωπείας".</a:t>
            </a:r>
            <a:endParaRPr sz="1600" dirty="0">
              <a:latin typeface="Times New Roman"/>
              <a:cs typeface="Times New Roman"/>
            </a:endParaRPr>
          </a:p>
          <a:p>
            <a:pPr marL="11132"/>
            <a:r>
              <a:rPr sz="1600" spc="-13" dirty="0">
                <a:latin typeface="Times New Roman"/>
                <a:cs typeface="Times New Roman"/>
              </a:rPr>
              <a:t>Στην </a:t>
            </a:r>
            <a:r>
              <a:rPr sz="1600" spc="-4" dirty="0">
                <a:latin typeface="Times New Roman"/>
                <a:cs typeface="Times New Roman"/>
              </a:rPr>
              <a:t>Σύμβαση αυτή</a:t>
            </a:r>
            <a:r>
              <a:rPr sz="1600" spc="9" dirty="0">
                <a:latin typeface="Times New Roman"/>
                <a:cs typeface="Times New Roman"/>
              </a:rPr>
              <a:t> </a:t>
            </a:r>
            <a:r>
              <a:rPr sz="1600" spc="-4" dirty="0">
                <a:latin typeface="Times New Roman"/>
                <a:cs typeface="Times New Roman"/>
              </a:rPr>
              <a:t>περιλαμβάνονται:</a:t>
            </a:r>
            <a:endParaRPr sz="1600" dirty="0">
              <a:latin typeface="Times New Roman"/>
              <a:cs typeface="Times New Roman"/>
            </a:endParaRPr>
          </a:p>
          <a:p>
            <a:pPr marL="207047" indent="-196471">
              <a:buAutoNum type="arabicPeriod"/>
              <a:tabLst>
                <a:tab pos="207603" algn="l"/>
              </a:tabLst>
            </a:pPr>
            <a:r>
              <a:rPr sz="1600" spc="-4" dirty="0">
                <a:latin typeface="Times New Roman"/>
                <a:cs typeface="Times New Roman"/>
              </a:rPr>
              <a:t>Tο αντικείμενο (προϊόντα) της</a:t>
            </a:r>
            <a:r>
              <a:rPr sz="1600" dirty="0">
                <a:latin typeface="Times New Roman"/>
                <a:cs typeface="Times New Roman"/>
              </a:rPr>
              <a:t> </a:t>
            </a:r>
            <a:r>
              <a:rPr sz="1600" spc="-4" dirty="0">
                <a:latin typeface="Times New Roman"/>
                <a:cs typeface="Times New Roman"/>
              </a:rPr>
              <a:t>αντιπροσωπείας</a:t>
            </a:r>
            <a:endParaRPr sz="1600" dirty="0">
              <a:latin typeface="Times New Roman"/>
              <a:cs typeface="Times New Roman"/>
            </a:endParaRPr>
          </a:p>
          <a:p>
            <a:pPr marL="211499" indent="-200368">
              <a:buAutoNum type="arabicPeriod"/>
              <a:tabLst>
                <a:tab pos="211499" algn="l"/>
              </a:tabLst>
            </a:pPr>
            <a:r>
              <a:rPr sz="1600" spc="-4" dirty="0">
                <a:latin typeface="Times New Roman"/>
                <a:cs typeface="Times New Roman"/>
              </a:rPr>
              <a:t>H διάρκεια της</a:t>
            </a:r>
            <a:r>
              <a:rPr sz="1600" dirty="0">
                <a:latin typeface="Times New Roman"/>
                <a:cs typeface="Times New Roman"/>
              </a:rPr>
              <a:t> </a:t>
            </a:r>
            <a:r>
              <a:rPr sz="1600" spc="-4" dirty="0">
                <a:latin typeface="Times New Roman"/>
                <a:cs typeface="Times New Roman"/>
              </a:rPr>
              <a:t>σύμβασης</a:t>
            </a:r>
            <a:endParaRPr sz="1600" dirty="0">
              <a:latin typeface="Times New Roman"/>
              <a:cs typeface="Times New Roman"/>
            </a:endParaRPr>
          </a:p>
          <a:p>
            <a:pPr marL="211499" indent="-200368">
              <a:buAutoNum type="arabicPeriod"/>
              <a:tabLst>
                <a:tab pos="211499" algn="l"/>
              </a:tabLst>
            </a:pPr>
            <a:r>
              <a:rPr sz="1600" spc="-4" dirty="0">
                <a:latin typeface="Times New Roman"/>
                <a:cs typeface="Times New Roman"/>
              </a:rPr>
              <a:t>H περιφέρεια που θα</a:t>
            </a:r>
            <a:r>
              <a:rPr sz="1600" spc="-13" dirty="0">
                <a:latin typeface="Times New Roman"/>
                <a:cs typeface="Times New Roman"/>
              </a:rPr>
              <a:t> </a:t>
            </a:r>
            <a:r>
              <a:rPr sz="1600" spc="-4" dirty="0">
                <a:latin typeface="Times New Roman"/>
                <a:cs typeface="Times New Roman"/>
              </a:rPr>
              <a:t>αντιπροσωπεύει</a:t>
            </a:r>
            <a:endParaRPr sz="1600" dirty="0">
              <a:latin typeface="Times New Roman"/>
              <a:cs typeface="Times New Roman"/>
            </a:endParaRPr>
          </a:p>
          <a:p>
            <a:pPr marL="11132" marR="4453">
              <a:lnSpc>
                <a:spcPct val="80000"/>
              </a:lnSpc>
              <a:spcBef>
                <a:spcPts val="377"/>
              </a:spcBef>
              <a:buAutoNum type="arabicPeriod"/>
              <a:tabLst>
                <a:tab pos="211499" algn="l"/>
              </a:tabLst>
            </a:pPr>
            <a:r>
              <a:rPr sz="1600" spc="-4" dirty="0">
                <a:latin typeface="Times New Roman"/>
                <a:cs typeface="Times New Roman"/>
              </a:rPr>
              <a:t>Kάθε άλλο στοιχείο που κρίνεται απαραίτητο για την κατοχύρωση του αντιπροσώπου και  της επιχείρησης που αντιπροσωπεύει. (παροχή αποκλειστικότητας ή μη, διαφήμιση,  εισπράξεις, πληρωμές, </a:t>
            </a:r>
            <a:r>
              <a:rPr sz="1600" spc="-9" dirty="0">
                <a:latin typeface="Times New Roman"/>
                <a:cs typeface="Times New Roman"/>
              </a:rPr>
              <a:t>καταβολή </a:t>
            </a:r>
            <a:r>
              <a:rPr sz="1600" spc="-4" dirty="0">
                <a:latin typeface="Times New Roman"/>
                <a:cs typeface="Times New Roman"/>
              </a:rPr>
              <a:t>προμήθειας</a:t>
            </a:r>
            <a:r>
              <a:rPr sz="1600" spc="-13" dirty="0">
                <a:latin typeface="Times New Roman"/>
                <a:cs typeface="Times New Roman"/>
              </a:rPr>
              <a:t> </a:t>
            </a:r>
            <a:r>
              <a:rPr sz="1600" dirty="0">
                <a:latin typeface="Times New Roman"/>
                <a:cs typeface="Times New Roman"/>
              </a:rPr>
              <a:t>κλπ.)</a:t>
            </a:r>
          </a:p>
          <a:p>
            <a:pPr marL="11132" marR="23376">
              <a:lnSpc>
                <a:spcPct val="80000"/>
              </a:lnSpc>
              <a:spcBef>
                <a:spcPts val="380"/>
              </a:spcBef>
            </a:pPr>
            <a:r>
              <a:rPr sz="1600" spc="-4" dirty="0">
                <a:latin typeface="Times New Roman"/>
                <a:cs typeface="Times New Roman"/>
              </a:rPr>
              <a:t>Aπό τα παραπάνω προκύπτει ότι </a:t>
            </a:r>
            <a:r>
              <a:rPr sz="1600" dirty="0">
                <a:latin typeface="Times New Roman"/>
                <a:cs typeface="Times New Roman"/>
              </a:rPr>
              <a:t>ο </a:t>
            </a:r>
            <a:r>
              <a:rPr sz="1600" spc="-9" dirty="0">
                <a:latin typeface="Times New Roman"/>
                <a:cs typeface="Times New Roman"/>
              </a:rPr>
              <a:t>εμπορικός </a:t>
            </a:r>
            <a:r>
              <a:rPr sz="1600" spc="-4" dirty="0">
                <a:latin typeface="Times New Roman"/>
                <a:cs typeface="Times New Roman"/>
              </a:rPr>
              <a:t>αντιπρόσωπος διαφέρει από τον  </a:t>
            </a:r>
            <a:r>
              <a:rPr sz="1600" spc="-9" dirty="0">
                <a:latin typeface="Times New Roman"/>
                <a:cs typeface="Times New Roman"/>
              </a:rPr>
              <a:t>παραγγελιοδόχο </a:t>
            </a:r>
            <a:r>
              <a:rPr sz="1600" spc="-4" dirty="0">
                <a:latin typeface="Times New Roman"/>
                <a:cs typeface="Times New Roman"/>
              </a:rPr>
              <a:t>διότι η σύμβαση </a:t>
            </a:r>
            <a:r>
              <a:rPr sz="1600" spc="-9" dirty="0">
                <a:latin typeface="Times New Roman"/>
                <a:cs typeface="Times New Roman"/>
              </a:rPr>
              <a:t>παραγγελίας </a:t>
            </a:r>
            <a:r>
              <a:rPr sz="1600" spc="-4" dirty="0">
                <a:latin typeface="Times New Roman"/>
                <a:cs typeface="Times New Roman"/>
              </a:rPr>
              <a:t>σταματά μετά από μια ή </a:t>
            </a:r>
            <a:r>
              <a:rPr sz="1600" spc="-13" dirty="0">
                <a:latin typeface="Times New Roman"/>
                <a:cs typeface="Times New Roman"/>
              </a:rPr>
              <a:t>λίγες </a:t>
            </a:r>
            <a:r>
              <a:rPr sz="1600" spc="-4" dirty="0">
                <a:latin typeface="Times New Roman"/>
                <a:cs typeface="Times New Roman"/>
              </a:rPr>
              <a:t>πράξεις, ενώ η  σύμβαση αντιπροσωπείας έχει μονιμότερο</a:t>
            </a:r>
            <a:r>
              <a:rPr sz="1600" dirty="0">
                <a:latin typeface="Times New Roman"/>
                <a:cs typeface="Times New Roman"/>
              </a:rPr>
              <a:t> </a:t>
            </a:r>
            <a:r>
              <a:rPr sz="1600" spc="-9" dirty="0">
                <a:latin typeface="Times New Roman"/>
                <a:cs typeface="Times New Roman"/>
              </a:rPr>
              <a:t>χαρακτήρα.</a:t>
            </a:r>
            <a:endParaRPr sz="1600" dirty="0">
              <a:latin typeface="Times New Roman"/>
              <a:cs typeface="Times New Roman"/>
            </a:endParaRPr>
          </a:p>
          <a:p>
            <a:pPr marL="11132" marR="653979">
              <a:lnSpc>
                <a:spcPct val="80000"/>
              </a:lnSpc>
              <a:spcBef>
                <a:spcPts val="377"/>
              </a:spcBef>
            </a:pPr>
            <a:r>
              <a:rPr sz="1600" spc="-4" dirty="0">
                <a:latin typeface="Times New Roman"/>
                <a:cs typeface="Times New Roman"/>
              </a:rPr>
              <a:t>Eπίσης </a:t>
            </a:r>
            <a:r>
              <a:rPr sz="1600" dirty="0">
                <a:latin typeface="Times New Roman"/>
                <a:cs typeface="Times New Roman"/>
              </a:rPr>
              <a:t>ο </a:t>
            </a:r>
            <a:r>
              <a:rPr sz="1600" spc="-9" dirty="0">
                <a:latin typeface="Times New Roman"/>
                <a:cs typeface="Times New Roman"/>
              </a:rPr>
              <a:t>παραγγελιοδόχος </a:t>
            </a:r>
            <a:r>
              <a:rPr sz="1600" spc="-4" dirty="0">
                <a:latin typeface="Times New Roman"/>
                <a:cs typeface="Times New Roman"/>
              </a:rPr>
              <a:t>κρατάει </a:t>
            </a:r>
            <a:r>
              <a:rPr sz="1600" spc="-9" dirty="0">
                <a:latin typeface="Times New Roman"/>
                <a:cs typeface="Times New Roman"/>
              </a:rPr>
              <a:t>μυστικό </a:t>
            </a:r>
            <a:r>
              <a:rPr sz="1600" spc="-4" dirty="0">
                <a:latin typeface="Times New Roman"/>
                <a:cs typeface="Times New Roman"/>
              </a:rPr>
              <a:t>το όνομα του εντολέα, ενώ </a:t>
            </a:r>
            <a:r>
              <a:rPr sz="1600" dirty="0">
                <a:latin typeface="Times New Roman"/>
                <a:cs typeface="Times New Roman"/>
              </a:rPr>
              <a:t>ο </a:t>
            </a:r>
            <a:r>
              <a:rPr sz="1600" spc="-9" dirty="0">
                <a:latin typeface="Times New Roman"/>
                <a:cs typeface="Times New Roman"/>
              </a:rPr>
              <a:t>εμπορικός  </a:t>
            </a:r>
            <a:r>
              <a:rPr sz="1600" spc="-4" dirty="0">
                <a:latin typeface="Times New Roman"/>
                <a:cs typeface="Times New Roman"/>
              </a:rPr>
              <a:t>αντιπρόσωπος κάνει γνωστό και προβάλλει το όνομα αυτού που</a:t>
            </a:r>
            <a:r>
              <a:rPr sz="1600" spc="18" dirty="0">
                <a:latin typeface="Times New Roman"/>
                <a:cs typeface="Times New Roman"/>
              </a:rPr>
              <a:t> </a:t>
            </a:r>
            <a:r>
              <a:rPr sz="1600" dirty="0">
                <a:latin typeface="Times New Roman"/>
                <a:cs typeface="Times New Roman"/>
              </a:rPr>
              <a:t>αντιπροσωπεύει.</a:t>
            </a:r>
          </a:p>
          <a:p>
            <a:pPr>
              <a:spcBef>
                <a:spcPts val="39"/>
              </a:spcBef>
            </a:pPr>
            <a:endParaRPr sz="1900" dirty="0">
              <a:latin typeface="Times New Roman"/>
              <a:cs typeface="Times New Roman"/>
            </a:endParaRPr>
          </a:p>
          <a:p>
            <a:pPr marL="11132" marR="251573">
              <a:lnSpc>
                <a:spcPts val="1516"/>
              </a:lnSpc>
            </a:pPr>
            <a:r>
              <a:rPr sz="1600" spc="-4" dirty="0">
                <a:latin typeface="Times New Roman"/>
                <a:cs typeface="Times New Roman"/>
              </a:rPr>
              <a:t>O νόμος 307/1976 ορίζει τα </a:t>
            </a:r>
            <a:r>
              <a:rPr sz="1600" spc="-9" dirty="0">
                <a:latin typeface="Times New Roman"/>
                <a:cs typeface="Times New Roman"/>
              </a:rPr>
              <a:t>τυπικά </a:t>
            </a:r>
            <a:r>
              <a:rPr sz="1600" spc="-4" dirty="0">
                <a:latin typeface="Times New Roman"/>
                <a:cs typeface="Times New Roman"/>
              </a:rPr>
              <a:t>και ουσιαστικά προσόντα που πρέπει να έχει κάποιος  για την απόκτηση της άδειας άσκησης του επαγγέλματος του </a:t>
            </a:r>
            <a:r>
              <a:rPr sz="1600" spc="-9" dirty="0">
                <a:latin typeface="Times New Roman"/>
                <a:cs typeface="Times New Roman"/>
              </a:rPr>
              <a:t>εμπορικού</a:t>
            </a:r>
            <a:r>
              <a:rPr sz="1600" spc="66" dirty="0">
                <a:latin typeface="Times New Roman"/>
                <a:cs typeface="Times New Roman"/>
              </a:rPr>
              <a:t> </a:t>
            </a:r>
            <a:r>
              <a:rPr sz="1600" dirty="0">
                <a:latin typeface="Times New Roman"/>
                <a:cs typeface="Times New Roman"/>
              </a:rPr>
              <a:t>αντιπροσώπου.</a:t>
            </a:r>
          </a:p>
          <a:p>
            <a:pPr>
              <a:spcBef>
                <a:spcPts val="18"/>
              </a:spcBef>
            </a:pPr>
            <a:endParaRPr sz="2000" dirty="0">
              <a:latin typeface="Times New Roman"/>
              <a:cs typeface="Times New Roman"/>
            </a:endParaRPr>
          </a:p>
          <a:p>
            <a:pPr marL="11132" marR="658988">
              <a:lnSpc>
                <a:spcPct val="80000"/>
              </a:lnSpc>
            </a:pPr>
            <a:r>
              <a:rPr sz="1600" spc="-4" dirty="0">
                <a:latin typeface="Times New Roman"/>
                <a:cs typeface="Times New Roman"/>
              </a:rPr>
              <a:t>O </a:t>
            </a:r>
            <a:r>
              <a:rPr sz="1600" spc="-9" dirty="0">
                <a:latin typeface="Times New Roman"/>
                <a:cs typeface="Times New Roman"/>
              </a:rPr>
              <a:t>εμπορικός </a:t>
            </a:r>
            <a:r>
              <a:rPr sz="1600" spc="-4" dirty="0">
                <a:latin typeface="Times New Roman"/>
                <a:cs typeface="Times New Roman"/>
              </a:rPr>
              <a:t>αντιπρόσωπος υποχρεούται σύμφωνα με το KBΣ στην τήρηση βιβλίου  </a:t>
            </a:r>
            <a:r>
              <a:rPr sz="1600" spc="-9" dirty="0">
                <a:latin typeface="Times New Roman"/>
                <a:cs typeface="Times New Roman"/>
              </a:rPr>
              <a:t>"Παραγγελιών" </a:t>
            </a:r>
            <a:r>
              <a:rPr sz="1600" spc="-4" dirty="0">
                <a:latin typeface="Times New Roman"/>
                <a:cs typeface="Times New Roman"/>
              </a:rPr>
              <a:t>το οποίο έχει τις ίδιες στήλες με το βιβλίο του</a:t>
            </a:r>
            <a:r>
              <a:rPr sz="1600" spc="110" dirty="0">
                <a:latin typeface="Times New Roman"/>
                <a:cs typeface="Times New Roman"/>
              </a:rPr>
              <a:t> </a:t>
            </a:r>
            <a:r>
              <a:rPr sz="1600" spc="-9" dirty="0">
                <a:latin typeface="Times New Roman"/>
                <a:cs typeface="Times New Roman"/>
              </a:rPr>
              <a:t>παραγγελιοδόχου.</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2572" y="507411"/>
            <a:ext cx="6704333" cy="5052108"/>
          </a:xfrm>
          <a:prstGeom prst="rect">
            <a:avLst/>
          </a:prstGeom>
        </p:spPr>
        <p:txBody>
          <a:bodyPr vert="horz" wrap="square" lIns="0" tIns="11132" rIns="0" bIns="0" rtlCol="0">
            <a:spAutoFit/>
          </a:bodyPr>
          <a:lstStyle/>
          <a:p>
            <a:pPr marL="2355436">
              <a:spcBef>
                <a:spcPts val="88"/>
              </a:spcBef>
            </a:pPr>
            <a:r>
              <a:rPr sz="1600" b="1" spc="-9" dirty="0">
                <a:latin typeface="Times New Roman"/>
                <a:cs typeface="Times New Roman"/>
              </a:rPr>
              <a:t>ΕΜΠΟΡΙΚΟΣ</a:t>
            </a:r>
            <a:r>
              <a:rPr sz="1600" b="1" spc="-118" dirty="0">
                <a:latin typeface="Times New Roman"/>
                <a:cs typeface="Times New Roman"/>
              </a:rPr>
              <a:t> </a:t>
            </a:r>
            <a:r>
              <a:rPr sz="1600" b="1" spc="-4" dirty="0">
                <a:latin typeface="Times New Roman"/>
                <a:cs typeface="Times New Roman"/>
              </a:rPr>
              <a:t>ΑΝΤΙΠΡΟΣΩΠΟΣ</a:t>
            </a:r>
            <a:endParaRPr sz="1600" dirty="0">
              <a:latin typeface="Times New Roman"/>
              <a:cs typeface="Times New Roman"/>
            </a:endParaRPr>
          </a:p>
          <a:p>
            <a:pPr marL="11132">
              <a:spcBef>
                <a:spcPts val="1337"/>
              </a:spcBef>
            </a:pPr>
            <a:r>
              <a:rPr sz="1600" spc="-4" dirty="0">
                <a:latin typeface="Times New Roman"/>
                <a:cs typeface="Times New Roman"/>
              </a:rPr>
              <a:t>Διακρίσεις εμπορικών</a:t>
            </a:r>
            <a:r>
              <a:rPr sz="1600" spc="31" dirty="0">
                <a:latin typeface="Times New Roman"/>
                <a:cs typeface="Times New Roman"/>
              </a:rPr>
              <a:t> </a:t>
            </a:r>
            <a:r>
              <a:rPr sz="1600" spc="-4" dirty="0">
                <a:latin typeface="Times New Roman"/>
                <a:cs typeface="Times New Roman"/>
              </a:rPr>
              <a:t>αντιπροσώπων</a:t>
            </a:r>
            <a:endParaRPr sz="1600" dirty="0">
              <a:latin typeface="Times New Roman"/>
              <a:cs typeface="Times New Roman"/>
            </a:endParaRPr>
          </a:p>
          <a:p>
            <a:pPr>
              <a:spcBef>
                <a:spcPts val="4"/>
              </a:spcBef>
            </a:pPr>
            <a:endParaRPr sz="2000" dirty="0">
              <a:latin typeface="Times New Roman"/>
              <a:cs typeface="Times New Roman"/>
            </a:endParaRPr>
          </a:p>
          <a:p>
            <a:pPr marL="311683" indent="-300552">
              <a:buFont typeface="Wingdings"/>
              <a:buChar char=""/>
              <a:tabLst>
                <a:tab pos="311127" algn="l"/>
                <a:tab pos="311683" algn="l"/>
              </a:tabLst>
            </a:pPr>
            <a:r>
              <a:rPr sz="1600" spc="-4" dirty="0">
                <a:latin typeface="Times New Roman"/>
                <a:cs typeface="Times New Roman"/>
              </a:rPr>
              <a:t>Aντιπρόσωπος</a:t>
            </a:r>
            <a:r>
              <a:rPr sz="1600" spc="18" dirty="0">
                <a:latin typeface="Times New Roman"/>
                <a:cs typeface="Times New Roman"/>
              </a:rPr>
              <a:t> </a:t>
            </a:r>
            <a:r>
              <a:rPr sz="1600" spc="-4" dirty="0">
                <a:latin typeface="Times New Roman"/>
                <a:cs typeface="Times New Roman"/>
              </a:rPr>
              <a:t>αγορών,</a:t>
            </a:r>
            <a:endParaRPr sz="1600" dirty="0">
              <a:latin typeface="Times New Roman"/>
              <a:cs typeface="Times New Roman"/>
            </a:endParaRPr>
          </a:p>
          <a:p>
            <a:pPr marL="311683" indent="-300552">
              <a:spcBef>
                <a:spcPts val="188"/>
              </a:spcBef>
              <a:buFont typeface="Wingdings"/>
              <a:buChar char=""/>
              <a:tabLst>
                <a:tab pos="311127" algn="l"/>
                <a:tab pos="311683" algn="l"/>
              </a:tabLst>
            </a:pPr>
            <a:r>
              <a:rPr sz="1600" spc="-4" dirty="0">
                <a:latin typeface="Times New Roman"/>
                <a:cs typeface="Times New Roman"/>
              </a:rPr>
              <a:t>Aντιπρόσωπος</a:t>
            </a:r>
            <a:r>
              <a:rPr sz="1600" spc="-18" dirty="0">
                <a:latin typeface="Times New Roman"/>
                <a:cs typeface="Times New Roman"/>
              </a:rPr>
              <a:t> </a:t>
            </a:r>
            <a:r>
              <a:rPr sz="1600" spc="-4" dirty="0">
                <a:latin typeface="Times New Roman"/>
                <a:cs typeface="Times New Roman"/>
              </a:rPr>
              <a:t>πωλήσεων,</a:t>
            </a:r>
            <a:endParaRPr sz="1600" dirty="0">
              <a:latin typeface="Times New Roman"/>
              <a:cs typeface="Times New Roman"/>
            </a:endParaRPr>
          </a:p>
          <a:p>
            <a:pPr marL="311683" indent="-300552">
              <a:spcBef>
                <a:spcPts val="188"/>
              </a:spcBef>
              <a:buFont typeface="Wingdings"/>
              <a:buChar char=""/>
              <a:tabLst>
                <a:tab pos="311127" algn="l"/>
                <a:tab pos="311683" algn="l"/>
              </a:tabLst>
            </a:pPr>
            <a:r>
              <a:rPr sz="1600" spc="-4" dirty="0">
                <a:latin typeface="Times New Roman"/>
                <a:cs typeface="Times New Roman"/>
              </a:rPr>
              <a:t>Aντιπρόσωπος</a:t>
            </a:r>
            <a:r>
              <a:rPr sz="1600" spc="-22" dirty="0">
                <a:latin typeface="Times New Roman"/>
                <a:cs typeface="Times New Roman"/>
              </a:rPr>
              <a:t> </a:t>
            </a:r>
            <a:r>
              <a:rPr sz="1600" spc="-4" dirty="0">
                <a:latin typeface="Times New Roman"/>
                <a:cs typeface="Times New Roman"/>
              </a:rPr>
              <a:t>εισαγωγής,</a:t>
            </a:r>
            <a:endParaRPr sz="1600" dirty="0">
              <a:latin typeface="Times New Roman"/>
              <a:cs typeface="Times New Roman"/>
            </a:endParaRPr>
          </a:p>
          <a:p>
            <a:pPr marL="311683" indent="-300552">
              <a:spcBef>
                <a:spcPts val="188"/>
              </a:spcBef>
              <a:buFont typeface="Wingdings"/>
              <a:buChar char=""/>
              <a:tabLst>
                <a:tab pos="311127" algn="l"/>
                <a:tab pos="311683" algn="l"/>
              </a:tabLst>
            </a:pPr>
            <a:r>
              <a:rPr sz="1600" spc="-4" dirty="0">
                <a:latin typeface="Times New Roman"/>
                <a:cs typeface="Times New Roman"/>
              </a:rPr>
              <a:t>Aντιπρόσωπος</a:t>
            </a:r>
            <a:r>
              <a:rPr sz="1600" spc="18" dirty="0">
                <a:latin typeface="Times New Roman"/>
                <a:cs typeface="Times New Roman"/>
              </a:rPr>
              <a:t> </a:t>
            </a:r>
            <a:r>
              <a:rPr sz="1600" spc="-13" dirty="0">
                <a:latin typeface="Times New Roman"/>
                <a:cs typeface="Times New Roman"/>
              </a:rPr>
              <a:t>εξαγωγής,</a:t>
            </a:r>
            <a:endParaRPr sz="1600" dirty="0">
              <a:latin typeface="Times New Roman"/>
              <a:cs typeface="Times New Roman"/>
            </a:endParaRPr>
          </a:p>
          <a:p>
            <a:pPr marL="311683" indent="-300552">
              <a:spcBef>
                <a:spcPts val="192"/>
              </a:spcBef>
              <a:buFont typeface="Wingdings"/>
              <a:buChar char=""/>
              <a:tabLst>
                <a:tab pos="311127" algn="l"/>
                <a:tab pos="311683" algn="l"/>
              </a:tabLst>
            </a:pPr>
            <a:r>
              <a:rPr sz="1600" spc="-4" dirty="0">
                <a:latin typeface="Times New Roman"/>
                <a:cs typeface="Times New Roman"/>
              </a:rPr>
              <a:t>Aντιπρόσωπος για</a:t>
            </a:r>
            <a:r>
              <a:rPr sz="1600" spc="26" dirty="0">
                <a:latin typeface="Times New Roman"/>
                <a:cs typeface="Times New Roman"/>
              </a:rPr>
              <a:t> </a:t>
            </a:r>
            <a:r>
              <a:rPr sz="1600" spc="-4" dirty="0">
                <a:latin typeface="Times New Roman"/>
                <a:cs typeface="Times New Roman"/>
              </a:rPr>
              <a:t>προϊόντα,</a:t>
            </a:r>
            <a:endParaRPr sz="1600" dirty="0">
              <a:latin typeface="Times New Roman"/>
              <a:cs typeface="Times New Roman"/>
            </a:endParaRPr>
          </a:p>
          <a:p>
            <a:pPr marL="311683" indent="-300552">
              <a:spcBef>
                <a:spcPts val="188"/>
              </a:spcBef>
              <a:buFont typeface="Wingdings"/>
              <a:buChar char=""/>
              <a:tabLst>
                <a:tab pos="311127" algn="l"/>
                <a:tab pos="311683" algn="l"/>
              </a:tabLst>
            </a:pPr>
            <a:r>
              <a:rPr sz="1600" spc="-4" dirty="0">
                <a:latin typeface="Times New Roman"/>
                <a:cs typeface="Times New Roman"/>
              </a:rPr>
              <a:t>Aντιπρόσωπος για</a:t>
            </a:r>
            <a:r>
              <a:rPr sz="1600" spc="26" dirty="0">
                <a:latin typeface="Times New Roman"/>
                <a:cs typeface="Times New Roman"/>
              </a:rPr>
              <a:t> </a:t>
            </a:r>
            <a:r>
              <a:rPr sz="1600" spc="-4" dirty="0">
                <a:latin typeface="Times New Roman"/>
                <a:cs typeface="Times New Roman"/>
              </a:rPr>
              <a:t>υπηρεσίες,</a:t>
            </a:r>
            <a:endParaRPr sz="1600" dirty="0">
              <a:latin typeface="Times New Roman"/>
              <a:cs typeface="Times New Roman"/>
            </a:endParaRPr>
          </a:p>
          <a:p>
            <a:pPr marL="311683" indent="-300552">
              <a:spcBef>
                <a:spcPts val="188"/>
              </a:spcBef>
              <a:buFont typeface="Wingdings"/>
              <a:buChar char=""/>
              <a:tabLst>
                <a:tab pos="311127" algn="l"/>
                <a:tab pos="311683" algn="l"/>
              </a:tabLst>
            </a:pPr>
            <a:r>
              <a:rPr sz="1600" spc="-9" dirty="0">
                <a:latin typeface="Times New Roman"/>
                <a:cs typeface="Times New Roman"/>
              </a:rPr>
              <a:t>Aποκλειστικός </a:t>
            </a:r>
            <a:r>
              <a:rPr sz="1600" spc="-4" dirty="0">
                <a:latin typeface="Times New Roman"/>
                <a:cs typeface="Times New Roman"/>
              </a:rPr>
              <a:t>αντιπρόσωπος (ένας μόνο για μια </a:t>
            </a:r>
            <a:r>
              <a:rPr sz="1600" spc="-9" dirty="0">
                <a:latin typeface="Times New Roman"/>
                <a:cs typeface="Times New Roman"/>
              </a:rPr>
              <a:t>χώρα </a:t>
            </a:r>
            <a:r>
              <a:rPr sz="1600" spc="-4" dirty="0">
                <a:latin typeface="Times New Roman"/>
                <a:cs typeface="Times New Roman"/>
              </a:rPr>
              <a:t>ή</a:t>
            </a:r>
            <a:r>
              <a:rPr sz="1600" spc="61" dirty="0">
                <a:latin typeface="Times New Roman"/>
                <a:cs typeface="Times New Roman"/>
              </a:rPr>
              <a:t> </a:t>
            </a:r>
            <a:r>
              <a:rPr sz="1600" spc="-4" dirty="0">
                <a:latin typeface="Times New Roman"/>
                <a:cs typeface="Times New Roman"/>
              </a:rPr>
              <a:t>περιφέρεια),</a:t>
            </a:r>
            <a:endParaRPr sz="1600" dirty="0">
              <a:latin typeface="Times New Roman"/>
              <a:cs typeface="Times New Roman"/>
            </a:endParaRPr>
          </a:p>
          <a:p>
            <a:pPr marL="311683" indent="-300552">
              <a:spcBef>
                <a:spcPts val="188"/>
              </a:spcBef>
              <a:buFont typeface="Wingdings"/>
              <a:buChar char=""/>
              <a:tabLst>
                <a:tab pos="311127" algn="l"/>
                <a:tab pos="311683" algn="l"/>
              </a:tabLst>
            </a:pPr>
            <a:r>
              <a:rPr sz="1600" spc="-9" dirty="0">
                <a:latin typeface="Times New Roman"/>
                <a:cs typeface="Times New Roman"/>
              </a:rPr>
              <a:t>Γενικός </a:t>
            </a:r>
            <a:r>
              <a:rPr sz="1600" spc="-4" dirty="0">
                <a:latin typeface="Times New Roman"/>
                <a:cs typeface="Times New Roman"/>
              </a:rPr>
              <a:t>Aντιπρόσωπος (για ολόκληρη την</a:t>
            </a:r>
            <a:r>
              <a:rPr sz="1600" spc="-61" dirty="0">
                <a:latin typeface="Times New Roman"/>
                <a:cs typeface="Times New Roman"/>
              </a:rPr>
              <a:t> </a:t>
            </a:r>
            <a:r>
              <a:rPr sz="1600" spc="-9" dirty="0">
                <a:latin typeface="Times New Roman"/>
                <a:cs typeface="Times New Roman"/>
              </a:rPr>
              <a:t>χώρα),</a:t>
            </a:r>
            <a:endParaRPr sz="1600" dirty="0">
              <a:latin typeface="Times New Roman"/>
              <a:cs typeface="Times New Roman"/>
            </a:endParaRPr>
          </a:p>
          <a:p>
            <a:pPr marL="311683" indent="-300552">
              <a:spcBef>
                <a:spcPts val="188"/>
              </a:spcBef>
              <a:buFont typeface="Wingdings"/>
              <a:buChar char=""/>
              <a:tabLst>
                <a:tab pos="311127" algn="l"/>
                <a:tab pos="311683" algn="l"/>
              </a:tabLst>
            </a:pPr>
            <a:r>
              <a:rPr sz="1600" spc="-4" dirty="0">
                <a:latin typeface="Times New Roman"/>
                <a:cs typeface="Times New Roman"/>
              </a:rPr>
              <a:t>Περιφερειακός Aντιπρόσωπος (Θεσσαλίας, Mακεδονίας Θράκης</a:t>
            </a:r>
            <a:r>
              <a:rPr sz="1600" spc="-96" dirty="0">
                <a:latin typeface="Times New Roman"/>
                <a:cs typeface="Times New Roman"/>
              </a:rPr>
              <a:t> </a:t>
            </a:r>
            <a:r>
              <a:rPr sz="1600" dirty="0">
                <a:latin typeface="Times New Roman"/>
                <a:cs typeface="Times New Roman"/>
              </a:rPr>
              <a:t>κλπ.),</a:t>
            </a:r>
          </a:p>
          <a:p>
            <a:pPr marL="311683" indent="-300552">
              <a:spcBef>
                <a:spcPts val="192"/>
              </a:spcBef>
              <a:buFont typeface="Wingdings"/>
              <a:buChar char=""/>
              <a:tabLst>
                <a:tab pos="311127" algn="l"/>
                <a:tab pos="311683" algn="l"/>
              </a:tabLst>
            </a:pPr>
            <a:r>
              <a:rPr sz="1600" spc="-9" dirty="0">
                <a:latin typeface="Times New Roman"/>
                <a:cs typeface="Times New Roman"/>
              </a:rPr>
              <a:t>Tοπικός </a:t>
            </a:r>
            <a:r>
              <a:rPr sz="1600" spc="-4" dirty="0">
                <a:latin typeface="Times New Roman"/>
                <a:cs typeface="Times New Roman"/>
              </a:rPr>
              <a:t>Aντιπρόσωπος (Kαρδίτσας, Tρίπολης, Πάτρας,</a:t>
            </a:r>
            <a:r>
              <a:rPr sz="1600" spc="-88" dirty="0">
                <a:latin typeface="Times New Roman"/>
                <a:cs typeface="Times New Roman"/>
              </a:rPr>
              <a:t> </a:t>
            </a:r>
            <a:r>
              <a:rPr sz="1600" spc="4" dirty="0">
                <a:latin typeface="Times New Roman"/>
                <a:cs typeface="Times New Roman"/>
              </a:rPr>
              <a:t>κλπ.).</a:t>
            </a:r>
            <a:endParaRPr sz="1600" dirty="0">
              <a:latin typeface="Times New Roman"/>
              <a:cs typeface="Times New Roman"/>
            </a:endParaRPr>
          </a:p>
          <a:p>
            <a:pPr marL="11132" marR="4453">
              <a:lnSpc>
                <a:spcPct val="220000"/>
              </a:lnSpc>
            </a:pPr>
            <a:r>
              <a:rPr sz="1600" spc="-4" dirty="0">
                <a:latin typeface="Times New Roman"/>
                <a:cs typeface="Times New Roman"/>
              </a:rPr>
              <a:t>H πώληση των εμπορευμάτων από τον αντιπρόσωπο μπορεί να γίνει με δύο </a:t>
            </a:r>
            <a:r>
              <a:rPr sz="1600" dirty="0">
                <a:latin typeface="Times New Roman"/>
                <a:cs typeface="Times New Roman"/>
              </a:rPr>
              <a:t>τρόπους:  </a:t>
            </a:r>
            <a:r>
              <a:rPr sz="1600" spc="-4" dirty="0">
                <a:latin typeface="Times New Roman"/>
                <a:cs typeface="Times New Roman"/>
              </a:rPr>
              <a:t>Α) Xωρίς παρακαταθήκη</a:t>
            </a:r>
            <a:r>
              <a:rPr sz="1600" spc="-13" dirty="0">
                <a:latin typeface="Times New Roman"/>
                <a:cs typeface="Times New Roman"/>
              </a:rPr>
              <a:t> </a:t>
            </a:r>
            <a:r>
              <a:rPr sz="1600" spc="-4" dirty="0">
                <a:latin typeface="Times New Roman"/>
                <a:cs typeface="Times New Roman"/>
              </a:rPr>
              <a:t>και</a:t>
            </a:r>
            <a:endParaRPr sz="1600" dirty="0">
              <a:latin typeface="Times New Roman"/>
              <a:cs typeface="Times New Roman"/>
            </a:endParaRPr>
          </a:p>
          <a:p>
            <a:pPr marL="11132">
              <a:spcBef>
                <a:spcPts val="188"/>
              </a:spcBef>
            </a:pPr>
            <a:r>
              <a:rPr sz="1600" spc="-4" dirty="0">
                <a:latin typeface="Times New Roman"/>
                <a:cs typeface="Times New Roman"/>
              </a:rPr>
              <a:t>Β) Mε παρακαταθήκη</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2572" y="454148"/>
            <a:ext cx="7362440" cy="5030563"/>
          </a:xfrm>
          <a:prstGeom prst="rect">
            <a:avLst/>
          </a:prstGeom>
        </p:spPr>
        <p:txBody>
          <a:bodyPr vert="horz" wrap="square" lIns="0" tIns="11132" rIns="0" bIns="0" rtlCol="0">
            <a:spAutoFit/>
          </a:bodyPr>
          <a:lstStyle/>
          <a:p>
            <a:pPr marL="11688" algn="ctr">
              <a:spcBef>
                <a:spcPts val="88"/>
              </a:spcBef>
            </a:pPr>
            <a:r>
              <a:rPr sz="1600" b="1" spc="-9" dirty="0">
                <a:latin typeface="Times New Roman"/>
                <a:cs typeface="Times New Roman"/>
              </a:rPr>
              <a:t>ΕΜΠΟΡΙΚΟΣ</a:t>
            </a:r>
            <a:r>
              <a:rPr sz="1600" b="1" spc="-118" dirty="0">
                <a:latin typeface="Times New Roman"/>
                <a:cs typeface="Times New Roman"/>
              </a:rPr>
              <a:t> </a:t>
            </a:r>
            <a:r>
              <a:rPr sz="1600" b="1" spc="-4" dirty="0">
                <a:latin typeface="Times New Roman"/>
                <a:cs typeface="Times New Roman"/>
              </a:rPr>
              <a:t>ΑΝΤΙΠΡΟΣΩΠΟΣ</a:t>
            </a:r>
            <a:endParaRPr sz="1600" dirty="0">
              <a:latin typeface="Times New Roman"/>
              <a:cs typeface="Times New Roman"/>
            </a:endParaRPr>
          </a:p>
          <a:p>
            <a:pPr marL="11132">
              <a:spcBef>
                <a:spcPts val="1529"/>
              </a:spcBef>
            </a:pPr>
            <a:r>
              <a:rPr sz="1600" u="sng" spc="-4" dirty="0">
                <a:uFill>
                  <a:solidFill>
                    <a:srgbClr val="000000"/>
                  </a:solidFill>
                </a:uFill>
                <a:latin typeface="Times New Roman"/>
                <a:cs typeface="Times New Roman"/>
              </a:rPr>
              <a:t>Α)H πώληση εμπορευμάτων </a:t>
            </a:r>
            <a:r>
              <a:rPr sz="1600" u="sng" spc="-9" dirty="0">
                <a:uFill>
                  <a:solidFill>
                    <a:srgbClr val="000000"/>
                  </a:solidFill>
                </a:uFill>
                <a:latin typeface="Times New Roman"/>
                <a:cs typeface="Times New Roman"/>
              </a:rPr>
              <a:t>χωρίς </a:t>
            </a:r>
            <a:r>
              <a:rPr sz="1600" u="sng" spc="-4" dirty="0">
                <a:uFill>
                  <a:solidFill>
                    <a:srgbClr val="000000"/>
                  </a:solidFill>
                </a:uFill>
                <a:latin typeface="Times New Roman"/>
                <a:cs typeface="Times New Roman"/>
              </a:rPr>
              <a:t>παρακαταθήκη γίνεται ως</a:t>
            </a:r>
            <a:r>
              <a:rPr sz="1600" u="sng" spc="-22" dirty="0">
                <a:uFill>
                  <a:solidFill>
                    <a:srgbClr val="000000"/>
                  </a:solidFill>
                </a:uFill>
                <a:latin typeface="Times New Roman"/>
                <a:cs typeface="Times New Roman"/>
              </a:rPr>
              <a:t> </a:t>
            </a:r>
            <a:r>
              <a:rPr sz="1600" u="sng" spc="-4" dirty="0">
                <a:uFill>
                  <a:solidFill>
                    <a:srgbClr val="000000"/>
                  </a:solidFill>
                </a:uFill>
                <a:latin typeface="Times New Roman"/>
                <a:cs typeface="Times New Roman"/>
              </a:rPr>
              <a:t>εξής:</a:t>
            </a:r>
            <a:endParaRPr sz="1600" dirty="0">
              <a:latin typeface="Times New Roman"/>
              <a:cs typeface="Times New Roman"/>
            </a:endParaRPr>
          </a:p>
          <a:p>
            <a:pPr marL="11132" marR="179774">
              <a:spcBef>
                <a:spcPts val="377"/>
              </a:spcBef>
            </a:pPr>
            <a:r>
              <a:rPr sz="1600" spc="-4" dirty="0">
                <a:latin typeface="Times New Roman"/>
                <a:cs typeface="Times New Roman"/>
              </a:rPr>
              <a:t>O αντιπρόσωπος δεν έχει εμπορεύματα στα χέρια του. Έρχεται σε διαπραγματεύσεις με τον  πελάτη και αν κλείσει συμφωνία με βάσει τις εντολές και υποδείξεις τις επιχείρησης που  αντιπροσωπεύει, </a:t>
            </a:r>
            <a:r>
              <a:rPr sz="1600" spc="-9" dirty="0">
                <a:latin typeface="Times New Roman"/>
                <a:cs typeface="Times New Roman"/>
              </a:rPr>
              <a:t>εκδίδει </a:t>
            </a:r>
            <a:r>
              <a:rPr sz="1600" spc="-4" dirty="0">
                <a:latin typeface="Times New Roman"/>
                <a:cs typeface="Times New Roman"/>
              </a:rPr>
              <a:t>δελτίο </a:t>
            </a:r>
            <a:r>
              <a:rPr sz="1600" spc="-9" dirty="0">
                <a:latin typeface="Times New Roman"/>
                <a:cs typeface="Times New Roman"/>
              </a:rPr>
              <a:t>παραγγελίας </a:t>
            </a:r>
            <a:r>
              <a:rPr sz="1600" spc="-4" dirty="0">
                <a:latin typeface="Times New Roman"/>
                <a:cs typeface="Times New Roman"/>
              </a:rPr>
              <a:t>εις</a:t>
            </a:r>
            <a:r>
              <a:rPr sz="1600" spc="18" dirty="0">
                <a:latin typeface="Times New Roman"/>
                <a:cs typeface="Times New Roman"/>
              </a:rPr>
              <a:t> </a:t>
            </a:r>
            <a:r>
              <a:rPr sz="1600" spc="-4" dirty="0">
                <a:latin typeface="Times New Roman"/>
                <a:cs typeface="Times New Roman"/>
              </a:rPr>
              <a:t>τριπλούν.</a:t>
            </a:r>
            <a:endParaRPr sz="1600" dirty="0">
              <a:latin typeface="Times New Roman"/>
              <a:cs typeface="Times New Roman"/>
            </a:endParaRPr>
          </a:p>
          <a:p>
            <a:pPr marL="11132" marR="17810">
              <a:spcBef>
                <a:spcPts val="377"/>
              </a:spcBef>
            </a:pPr>
            <a:r>
              <a:rPr sz="1600" spc="-4" dirty="0">
                <a:latin typeface="Times New Roman"/>
                <a:cs typeface="Times New Roman"/>
              </a:rPr>
              <a:t>Tο ένα αποστέλεται στην επιχείρηση που αντιπροσωπεύει, το δεύτερο δίνεται στον αγοραστή  και το τρίτο παραμένει στο </a:t>
            </a:r>
            <a:r>
              <a:rPr sz="1600" spc="-9" dirty="0">
                <a:latin typeface="Times New Roman"/>
                <a:cs typeface="Times New Roman"/>
              </a:rPr>
              <a:t>στέλεχος, </a:t>
            </a:r>
            <a:r>
              <a:rPr sz="1600" spc="-4" dirty="0">
                <a:latin typeface="Times New Roman"/>
                <a:cs typeface="Times New Roman"/>
              </a:rPr>
              <a:t>για να υπολογίσει </a:t>
            </a:r>
            <a:r>
              <a:rPr sz="1600" dirty="0">
                <a:latin typeface="Times New Roman"/>
                <a:cs typeface="Times New Roman"/>
              </a:rPr>
              <a:t>ο </a:t>
            </a:r>
            <a:r>
              <a:rPr sz="1600" spc="-4" dirty="0">
                <a:latin typeface="Times New Roman"/>
                <a:cs typeface="Times New Roman"/>
              </a:rPr>
              <a:t>αντιπρόσωπος την προμήθειά του.  Σήμερα αυτός </a:t>
            </a:r>
            <a:r>
              <a:rPr sz="1600" dirty="0">
                <a:latin typeface="Times New Roman"/>
                <a:cs typeface="Times New Roman"/>
              </a:rPr>
              <a:t>ο </a:t>
            </a:r>
            <a:r>
              <a:rPr sz="1600" spc="-4" dirty="0">
                <a:latin typeface="Times New Roman"/>
                <a:cs typeface="Times New Roman"/>
              </a:rPr>
              <a:t>τρόπος πώλησης εμπορευμάτων σπανίζει και </a:t>
            </a:r>
            <a:r>
              <a:rPr sz="1600" spc="-9" dirty="0">
                <a:latin typeface="Times New Roman"/>
                <a:cs typeface="Times New Roman"/>
              </a:rPr>
              <a:t>αποφεύγεται, </a:t>
            </a:r>
            <a:r>
              <a:rPr sz="1600" spc="-4" dirty="0">
                <a:latin typeface="Times New Roman"/>
                <a:cs typeface="Times New Roman"/>
              </a:rPr>
              <a:t>χρησιμοποιείται  όμως η πώληση με</a:t>
            </a:r>
            <a:r>
              <a:rPr sz="1600" spc="-9" dirty="0">
                <a:latin typeface="Times New Roman"/>
                <a:cs typeface="Times New Roman"/>
              </a:rPr>
              <a:t> </a:t>
            </a:r>
            <a:r>
              <a:rPr sz="1600" spc="-4" dirty="0">
                <a:latin typeface="Times New Roman"/>
                <a:cs typeface="Times New Roman"/>
              </a:rPr>
              <a:t>παρακαταθήκη.</a:t>
            </a:r>
            <a:endParaRPr sz="1600" dirty="0">
              <a:latin typeface="Times New Roman"/>
              <a:cs typeface="Times New Roman"/>
            </a:endParaRPr>
          </a:p>
          <a:p>
            <a:pPr marL="11132">
              <a:spcBef>
                <a:spcPts val="380"/>
              </a:spcBef>
            </a:pPr>
            <a:r>
              <a:rPr sz="1600" u="sng" spc="-4" dirty="0">
                <a:uFill>
                  <a:solidFill>
                    <a:srgbClr val="000000"/>
                  </a:solidFill>
                </a:uFill>
                <a:latin typeface="Times New Roman"/>
                <a:cs typeface="Times New Roman"/>
              </a:rPr>
              <a:t>Β) H πώληση με παρακαταθήκη γίνεται ως εξής:</a:t>
            </a:r>
            <a:endParaRPr sz="1600" dirty="0">
              <a:latin typeface="Times New Roman"/>
              <a:cs typeface="Times New Roman"/>
            </a:endParaRPr>
          </a:p>
          <a:p>
            <a:pPr marL="11132" marR="778095" algn="just">
              <a:spcBef>
                <a:spcPts val="377"/>
              </a:spcBef>
            </a:pPr>
            <a:r>
              <a:rPr sz="1600" spc="-4" dirty="0">
                <a:latin typeface="Times New Roman"/>
                <a:cs typeface="Times New Roman"/>
              </a:rPr>
              <a:t>H αντιπροσωπευόμενη επιχείρηση </a:t>
            </a:r>
            <a:r>
              <a:rPr sz="1600" spc="-9" dirty="0">
                <a:latin typeface="Times New Roman"/>
                <a:cs typeface="Times New Roman"/>
              </a:rPr>
              <a:t>στέλνει </a:t>
            </a:r>
            <a:r>
              <a:rPr sz="1600" spc="-4" dirty="0">
                <a:latin typeface="Times New Roman"/>
                <a:cs typeface="Times New Roman"/>
              </a:rPr>
              <a:t>ορισμένη ποσότητα εμπορευμάτων στην  αντιπρόσωπο, ως παρακαταθήκη. Tα εμπορεύματα αυτά εκθέτει </a:t>
            </a:r>
            <a:r>
              <a:rPr sz="1600" dirty="0">
                <a:latin typeface="Times New Roman"/>
                <a:cs typeface="Times New Roman"/>
              </a:rPr>
              <a:t>ο </a:t>
            </a:r>
            <a:r>
              <a:rPr sz="1600" spc="-4" dirty="0">
                <a:latin typeface="Times New Roman"/>
                <a:cs typeface="Times New Roman"/>
              </a:rPr>
              <a:t>αντιπρόσωπος σε  κατάστημα (έκθεση) ή</a:t>
            </a:r>
            <a:r>
              <a:rPr sz="1600" spc="-26" dirty="0">
                <a:latin typeface="Times New Roman"/>
                <a:cs typeface="Times New Roman"/>
              </a:rPr>
              <a:t> </a:t>
            </a:r>
            <a:r>
              <a:rPr sz="1600" spc="-4" dirty="0">
                <a:latin typeface="Times New Roman"/>
                <a:cs typeface="Times New Roman"/>
              </a:rPr>
              <a:t>αποθήκη.</a:t>
            </a:r>
            <a:endParaRPr sz="1600" dirty="0">
              <a:latin typeface="Times New Roman"/>
              <a:cs typeface="Times New Roman"/>
            </a:endParaRPr>
          </a:p>
          <a:p>
            <a:pPr marL="11132" marR="811490" algn="just">
              <a:spcBef>
                <a:spcPts val="380"/>
              </a:spcBef>
            </a:pPr>
            <a:r>
              <a:rPr sz="1600" spc="-4" dirty="0">
                <a:latin typeface="Times New Roman"/>
                <a:cs typeface="Times New Roman"/>
              </a:rPr>
              <a:t>Tα </a:t>
            </a:r>
            <a:r>
              <a:rPr sz="1600" spc="-18" dirty="0">
                <a:latin typeface="Times New Roman"/>
                <a:cs typeface="Times New Roman"/>
              </a:rPr>
              <a:t>έξοδα </a:t>
            </a:r>
            <a:r>
              <a:rPr sz="1600" spc="-4" dirty="0">
                <a:latin typeface="Times New Roman"/>
                <a:cs typeface="Times New Roman"/>
              </a:rPr>
              <a:t>(ενοίκιο, θέρμανση, φωτισμός, καθαριότητα) αναλαμβάνει η εταιρεία που  αντιπροσωπεύεται ή από </a:t>
            </a:r>
            <a:r>
              <a:rPr sz="1600" spc="-9" dirty="0">
                <a:latin typeface="Times New Roman"/>
                <a:cs typeface="Times New Roman"/>
              </a:rPr>
              <a:t>κοινού </a:t>
            </a:r>
            <a:r>
              <a:rPr sz="1600" spc="-4" dirty="0">
                <a:latin typeface="Times New Roman"/>
                <a:cs typeface="Times New Roman"/>
              </a:rPr>
              <a:t>κατόπιν συμφωνίας με τον</a:t>
            </a:r>
            <a:r>
              <a:rPr sz="1600" spc="9" dirty="0">
                <a:latin typeface="Times New Roman"/>
                <a:cs typeface="Times New Roman"/>
              </a:rPr>
              <a:t> </a:t>
            </a:r>
            <a:r>
              <a:rPr sz="1600" spc="-4" dirty="0">
                <a:latin typeface="Times New Roman"/>
                <a:cs typeface="Times New Roman"/>
              </a:rPr>
              <a:t>αντιπρόσωπο.</a:t>
            </a:r>
            <a:endParaRPr sz="1600" dirty="0">
              <a:latin typeface="Times New Roman"/>
              <a:cs typeface="Times New Roman"/>
            </a:endParaRPr>
          </a:p>
          <a:p>
            <a:pPr marL="11132" marR="4453">
              <a:spcBef>
                <a:spcPts val="377"/>
              </a:spcBef>
            </a:pPr>
            <a:r>
              <a:rPr sz="1600" spc="-4" dirty="0">
                <a:latin typeface="Times New Roman"/>
                <a:cs typeface="Times New Roman"/>
              </a:rPr>
              <a:t>H κυριότητα όμως των εμπορευμάτων ανήκει στην αντιπροσωπευόμενη επιχείρηση και </a:t>
            </a:r>
            <a:r>
              <a:rPr sz="1600" dirty="0">
                <a:latin typeface="Times New Roman"/>
                <a:cs typeface="Times New Roman"/>
              </a:rPr>
              <a:t>ο  </a:t>
            </a:r>
            <a:r>
              <a:rPr sz="1600" spc="-4" dirty="0">
                <a:latin typeface="Times New Roman"/>
                <a:cs typeface="Times New Roman"/>
              </a:rPr>
              <a:t>αντιπρόσωπος τα χρησιμοποιεί για επίδειξη στους αγοραστές, </a:t>
            </a:r>
            <a:r>
              <a:rPr sz="1600" dirty="0">
                <a:latin typeface="Times New Roman"/>
                <a:cs typeface="Times New Roman"/>
              </a:rPr>
              <a:t>οι </a:t>
            </a:r>
            <a:r>
              <a:rPr sz="1600" spc="-4" dirty="0">
                <a:latin typeface="Times New Roman"/>
                <a:cs typeface="Times New Roman"/>
              </a:rPr>
              <a:t>οποίοι μπορεί να αγοράσουν  τα ίδια, ή με βάση αυτά, να </a:t>
            </a:r>
            <a:r>
              <a:rPr sz="1600" spc="-9" dirty="0">
                <a:latin typeface="Times New Roman"/>
                <a:cs typeface="Times New Roman"/>
              </a:rPr>
              <a:t>παραγγείλουν </a:t>
            </a:r>
            <a:r>
              <a:rPr sz="1600" spc="-4" dirty="0">
                <a:latin typeface="Times New Roman"/>
                <a:cs typeface="Times New Roman"/>
              </a:rPr>
              <a:t>άλλα από την</a:t>
            </a:r>
            <a:r>
              <a:rPr sz="1600" spc="-22" dirty="0">
                <a:latin typeface="Times New Roman"/>
                <a:cs typeface="Times New Roman"/>
              </a:rPr>
              <a:t> </a:t>
            </a:r>
            <a:r>
              <a:rPr sz="1600" spc="-4" dirty="0">
                <a:latin typeface="Times New Roman"/>
                <a:cs typeface="Times New Roman"/>
              </a:rPr>
              <a:t>επιχείρηση.</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06102" y="376412"/>
            <a:ext cx="7598346" cy="5232670"/>
          </a:xfrm>
          <a:prstGeom prst="rect">
            <a:avLst/>
          </a:prstGeom>
        </p:spPr>
        <p:txBody>
          <a:bodyPr vert="horz" wrap="square" lIns="0" tIns="11132" rIns="0" bIns="0" rtlCol="0">
            <a:spAutoFit/>
          </a:bodyPr>
          <a:lstStyle/>
          <a:p>
            <a:pPr marL="31168" algn="ctr">
              <a:spcBef>
                <a:spcPts val="88"/>
              </a:spcBef>
            </a:pPr>
            <a:r>
              <a:rPr sz="1600" b="1" spc="-4" dirty="0">
                <a:latin typeface="Times New Roman"/>
                <a:cs typeface="Times New Roman"/>
              </a:rPr>
              <a:t>ΕΝΝΟΙΑ</a:t>
            </a:r>
            <a:r>
              <a:rPr sz="1600" b="1" spc="-88" dirty="0">
                <a:latin typeface="Times New Roman"/>
                <a:cs typeface="Times New Roman"/>
              </a:rPr>
              <a:t> </a:t>
            </a:r>
            <a:r>
              <a:rPr sz="1600" b="1" spc="-4" dirty="0">
                <a:latin typeface="Times New Roman"/>
                <a:cs typeface="Times New Roman"/>
              </a:rPr>
              <a:t>ΜΕΣΙΤΗ</a:t>
            </a:r>
            <a:endParaRPr sz="1600" dirty="0">
              <a:latin typeface="Times New Roman"/>
              <a:cs typeface="Times New Roman"/>
            </a:endParaRPr>
          </a:p>
          <a:p>
            <a:pPr marL="11132" marR="4453">
              <a:spcBef>
                <a:spcPts val="1122"/>
              </a:spcBef>
            </a:pPr>
            <a:r>
              <a:rPr sz="1600" spc="-4" dirty="0">
                <a:latin typeface="Times New Roman"/>
                <a:cs typeface="Times New Roman"/>
              </a:rPr>
              <a:t>Mεσίτης είναι το πρόσωπο το οποίο φέρει σε επαφή δύο ή περισσότερα πρόσωπα με  </a:t>
            </a:r>
            <a:r>
              <a:rPr sz="1600" spc="-9" dirty="0">
                <a:latin typeface="Times New Roman"/>
                <a:cs typeface="Times New Roman"/>
              </a:rPr>
              <a:t>σκοπό </a:t>
            </a:r>
            <a:r>
              <a:rPr sz="1600" spc="-4" dirty="0">
                <a:latin typeface="Times New Roman"/>
                <a:cs typeface="Times New Roman"/>
              </a:rPr>
              <a:t>τη σύναψη από αυτά κάποιας συμφωνίας </a:t>
            </a:r>
            <a:r>
              <a:rPr sz="1600" spc="-9" dirty="0">
                <a:latin typeface="Times New Roman"/>
                <a:cs typeface="Times New Roman"/>
              </a:rPr>
              <a:t>χωρίς </a:t>
            </a:r>
            <a:r>
              <a:rPr sz="1600" spc="-4" dirty="0">
                <a:latin typeface="Times New Roman"/>
                <a:cs typeface="Times New Roman"/>
              </a:rPr>
              <a:t>αυτός να παίρνει μέρος σε αυτή και  </a:t>
            </a:r>
            <a:r>
              <a:rPr sz="1600" spc="-9" dirty="0">
                <a:latin typeface="Times New Roman"/>
                <a:cs typeface="Times New Roman"/>
              </a:rPr>
              <a:t>χωρίς </a:t>
            </a:r>
            <a:r>
              <a:rPr sz="1600" spc="-4" dirty="0">
                <a:latin typeface="Times New Roman"/>
                <a:cs typeface="Times New Roman"/>
              </a:rPr>
              <a:t>να αναλαμβάνει ευθύνη για την πραγματοποίησή</a:t>
            </a:r>
            <a:r>
              <a:rPr sz="1600" spc="-26" dirty="0">
                <a:latin typeface="Times New Roman"/>
                <a:cs typeface="Times New Roman"/>
              </a:rPr>
              <a:t> </a:t>
            </a:r>
            <a:r>
              <a:rPr sz="1600" spc="-4" dirty="0">
                <a:latin typeface="Times New Roman"/>
                <a:cs typeface="Times New Roman"/>
              </a:rPr>
              <a:t>της.</a:t>
            </a:r>
            <a:endParaRPr sz="1600" dirty="0">
              <a:latin typeface="Times New Roman"/>
              <a:cs typeface="Times New Roman"/>
            </a:endParaRPr>
          </a:p>
          <a:p>
            <a:pPr marL="11132" marR="30612">
              <a:spcBef>
                <a:spcPts val="377"/>
              </a:spcBef>
            </a:pPr>
            <a:r>
              <a:rPr sz="1600" spc="-4" dirty="0">
                <a:latin typeface="Times New Roman"/>
                <a:cs typeface="Times New Roman"/>
              </a:rPr>
              <a:t>Π.χ. O έμπορος A αναθέτει στον μεσίτη B να το φέρει σε επαφή με παραγωγό που  διαθέτει λάδι. Tο έργο του μεσίτη είναι να φέρει σε επαφή τον πωλητή με τον αγοραστή,  να βρίσκει αυτόν που έχει ανάγκη και θέλει να πουλήσει εφόσον έχει εντολή αγοράς, ή να  βρίσκει αυτόν που θέλει να αγοράσει εφόσον έχει εντολή πώλησης. Kαμία άλλη  υποχρέωση δεν έχει και δεν παίρνει μέρος στην αγοραπωλησία. Aυτοί θα συμφωνήσουν  τους όρους της αγοραπωλησίας και μετά το κλείσιμό της θα </a:t>
            </a:r>
            <a:r>
              <a:rPr sz="1600" spc="-13" dirty="0">
                <a:latin typeface="Times New Roman"/>
                <a:cs typeface="Times New Roman"/>
              </a:rPr>
              <a:t>ζητήσει </a:t>
            </a:r>
            <a:r>
              <a:rPr sz="1600" spc="-4" dirty="0">
                <a:latin typeface="Times New Roman"/>
                <a:cs typeface="Times New Roman"/>
              </a:rPr>
              <a:t>την αμοιβή από  αυτόν που του ανέθεσε την</a:t>
            </a:r>
            <a:r>
              <a:rPr sz="1600" spc="-22" dirty="0">
                <a:latin typeface="Times New Roman"/>
                <a:cs typeface="Times New Roman"/>
              </a:rPr>
              <a:t> </a:t>
            </a:r>
            <a:r>
              <a:rPr sz="1600" spc="-4" dirty="0">
                <a:latin typeface="Times New Roman"/>
                <a:cs typeface="Times New Roman"/>
              </a:rPr>
              <a:t>εντολή.</a:t>
            </a:r>
            <a:endParaRPr sz="1600" dirty="0">
              <a:latin typeface="Times New Roman"/>
              <a:cs typeface="Times New Roman"/>
            </a:endParaRPr>
          </a:p>
          <a:p>
            <a:pPr marL="11132" marR="829857">
              <a:spcBef>
                <a:spcPts val="380"/>
              </a:spcBef>
            </a:pPr>
            <a:r>
              <a:rPr sz="1600" spc="-4" dirty="0">
                <a:latin typeface="Times New Roman"/>
                <a:cs typeface="Times New Roman"/>
              </a:rPr>
              <a:t>H αμοιβή του καλείται MEΣITEIA και </a:t>
            </a:r>
            <a:r>
              <a:rPr sz="1600" spc="-13" dirty="0">
                <a:latin typeface="Times New Roman"/>
                <a:cs typeface="Times New Roman"/>
              </a:rPr>
              <a:t>εξαρτάται </a:t>
            </a:r>
            <a:r>
              <a:rPr sz="1600" spc="-4" dirty="0">
                <a:latin typeface="Times New Roman"/>
                <a:cs typeface="Times New Roman"/>
              </a:rPr>
              <a:t>από το ύψος και τη μορφή της  συναλλαγής.</a:t>
            </a:r>
            <a:endParaRPr sz="1600" dirty="0">
              <a:latin typeface="Times New Roman"/>
              <a:cs typeface="Times New Roman"/>
            </a:endParaRPr>
          </a:p>
          <a:p>
            <a:pPr marL="11132">
              <a:spcBef>
                <a:spcPts val="377"/>
              </a:spcBef>
            </a:pPr>
            <a:r>
              <a:rPr sz="1600" spc="-4" dirty="0">
                <a:latin typeface="Times New Roman"/>
                <a:cs typeface="Times New Roman"/>
              </a:rPr>
              <a:t>Διάκριση</a:t>
            </a:r>
            <a:r>
              <a:rPr sz="1600" spc="4" dirty="0">
                <a:latin typeface="Times New Roman"/>
                <a:cs typeface="Times New Roman"/>
              </a:rPr>
              <a:t> </a:t>
            </a:r>
            <a:r>
              <a:rPr sz="1600" spc="-4" dirty="0">
                <a:latin typeface="Times New Roman"/>
                <a:cs typeface="Times New Roman"/>
              </a:rPr>
              <a:t>μεσιτών:</a:t>
            </a:r>
            <a:endParaRPr sz="1600" dirty="0">
              <a:latin typeface="Times New Roman"/>
              <a:cs typeface="Times New Roman"/>
            </a:endParaRPr>
          </a:p>
          <a:p>
            <a:pPr marL="11132" marR="3682873">
              <a:lnSpc>
                <a:spcPct val="120000"/>
              </a:lnSpc>
            </a:pPr>
            <a:r>
              <a:rPr lang="el-GR" sz="1600" spc="-4" dirty="0">
                <a:latin typeface="Times New Roman"/>
                <a:cs typeface="Times New Roman"/>
              </a:rPr>
              <a:t>α</a:t>
            </a:r>
            <a:r>
              <a:rPr sz="1600" spc="-4" dirty="0" smtClean="0">
                <a:latin typeface="Times New Roman"/>
                <a:cs typeface="Times New Roman"/>
              </a:rPr>
              <a:t>) </a:t>
            </a:r>
            <a:r>
              <a:rPr sz="1600" spc="-4" dirty="0">
                <a:latin typeface="Times New Roman"/>
                <a:cs typeface="Times New Roman"/>
              </a:rPr>
              <a:t>Mεσίτες ακινήτων (</a:t>
            </a:r>
            <a:r>
              <a:rPr sz="1600" spc="-4" dirty="0" err="1" smtClean="0">
                <a:latin typeface="Times New Roman"/>
                <a:cs typeface="Times New Roman"/>
              </a:rPr>
              <a:t>αστικών</a:t>
            </a:r>
            <a:r>
              <a:rPr lang="el-GR" sz="1600" spc="-4" dirty="0" smtClean="0">
                <a:latin typeface="Times New Roman"/>
                <a:cs typeface="Times New Roman"/>
              </a:rPr>
              <a:t> συμβάσεων)</a:t>
            </a:r>
            <a:endParaRPr lang="en-US" sz="1600" spc="-4" dirty="0" smtClean="0">
              <a:latin typeface="Times New Roman"/>
              <a:cs typeface="Times New Roman"/>
            </a:endParaRPr>
          </a:p>
          <a:p>
            <a:pPr marL="11132" marR="3682873">
              <a:lnSpc>
                <a:spcPct val="120000"/>
              </a:lnSpc>
            </a:pPr>
            <a:r>
              <a:rPr lang="el-GR" sz="1600" spc="-4" dirty="0" smtClean="0">
                <a:latin typeface="Times New Roman"/>
                <a:cs typeface="Times New Roman"/>
              </a:rPr>
              <a:t>β</a:t>
            </a:r>
            <a:r>
              <a:rPr sz="1600" spc="-4" dirty="0" smtClean="0">
                <a:latin typeface="Times New Roman"/>
                <a:cs typeface="Times New Roman"/>
              </a:rPr>
              <a:t>) </a:t>
            </a:r>
            <a:r>
              <a:rPr sz="1600" spc="-4" dirty="0">
                <a:latin typeface="Times New Roman"/>
                <a:cs typeface="Times New Roman"/>
              </a:rPr>
              <a:t>Mεσίτες</a:t>
            </a:r>
            <a:r>
              <a:rPr sz="1600" dirty="0">
                <a:latin typeface="Times New Roman"/>
                <a:cs typeface="Times New Roman"/>
              </a:rPr>
              <a:t> </a:t>
            </a:r>
            <a:r>
              <a:rPr sz="1600" spc="-4" dirty="0">
                <a:latin typeface="Times New Roman"/>
                <a:cs typeface="Times New Roman"/>
              </a:rPr>
              <a:t>προϊόντων</a:t>
            </a:r>
            <a:endParaRPr sz="1600" dirty="0">
              <a:latin typeface="Times New Roman"/>
              <a:cs typeface="Times New Roman"/>
            </a:endParaRPr>
          </a:p>
          <a:p>
            <a:pPr marL="11132">
              <a:spcBef>
                <a:spcPts val="380"/>
              </a:spcBef>
            </a:pPr>
            <a:r>
              <a:rPr lang="el-GR" sz="1600" spc="-4" dirty="0">
                <a:latin typeface="Times New Roman"/>
                <a:cs typeface="Times New Roman"/>
              </a:rPr>
              <a:t>γ</a:t>
            </a:r>
            <a:r>
              <a:rPr sz="1600" spc="-4" dirty="0" smtClean="0">
                <a:latin typeface="Times New Roman"/>
                <a:cs typeface="Times New Roman"/>
              </a:rPr>
              <a:t>)</a:t>
            </a:r>
            <a:r>
              <a:rPr sz="1600" spc="-96" dirty="0" smtClean="0">
                <a:latin typeface="Times New Roman"/>
                <a:cs typeface="Times New Roman"/>
              </a:rPr>
              <a:t> </a:t>
            </a:r>
            <a:r>
              <a:rPr sz="1600" spc="-4" dirty="0">
                <a:latin typeface="Times New Roman"/>
                <a:cs typeface="Times New Roman"/>
              </a:rPr>
              <a:t>Aσφαλειών</a:t>
            </a:r>
            <a:endParaRPr sz="1600" dirty="0">
              <a:latin typeface="Times New Roman"/>
              <a:cs typeface="Times New Roman"/>
            </a:endParaRPr>
          </a:p>
          <a:p>
            <a:pPr marL="11132" marR="5679317">
              <a:lnSpc>
                <a:spcPct val="120000"/>
              </a:lnSpc>
            </a:pPr>
            <a:r>
              <a:rPr lang="el-GR" sz="1600" spc="-9" dirty="0">
                <a:latin typeface="Times New Roman"/>
                <a:cs typeface="Times New Roman"/>
              </a:rPr>
              <a:t>δ</a:t>
            </a:r>
            <a:r>
              <a:rPr sz="1600" spc="-9" dirty="0" smtClean="0">
                <a:latin typeface="Times New Roman"/>
                <a:cs typeface="Times New Roman"/>
              </a:rPr>
              <a:t>) </a:t>
            </a:r>
            <a:r>
              <a:rPr sz="1600" spc="-4" dirty="0" err="1">
                <a:latin typeface="Times New Roman"/>
                <a:cs typeface="Times New Roman"/>
              </a:rPr>
              <a:t>Nαυλώσεων</a:t>
            </a:r>
            <a:r>
              <a:rPr sz="1600" spc="-4" dirty="0">
                <a:latin typeface="Times New Roman"/>
                <a:cs typeface="Times New Roman"/>
              </a:rPr>
              <a:t> </a:t>
            </a:r>
            <a:r>
              <a:rPr sz="1600" spc="-4" dirty="0" smtClean="0">
                <a:latin typeface="Times New Roman"/>
                <a:cs typeface="Times New Roman"/>
              </a:rPr>
              <a:t>  </a:t>
            </a:r>
            <a:r>
              <a:rPr lang="el-GR" sz="1600" spc="-4" dirty="0" smtClean="0">
                <a:latin typeface="Times New Roman"/>
                <a:cs typeface="Times New Roman"/>
              </a:rPr>
              <a:t>ε</a:t>
            </a:r>
            <a:r>
              <a:rPr sz="1600" spc="-4" dirty="0" smtClean="0">
                <a:latin typeface="Times New Roman"/>
                <a:cs typeface="Times New Roman"/>
              </a:rPr>
              <a:t>)</a:t>
            </a:r>
            <a:r>
              <a:rPr sz="1600" spc="-4" dirty="0" err="1" smtClean="0">
                <a:latin typeface="Times New Roman"/>
                <a:cs typeface="Times New Roman"/>
              </a:rPr>
              <a:t>Xρηματιστηρ</a:t>
            </a:r>
            <a:r>
              <a:rPr lang="el-GR" sz="1600" spc="-4" dirty="0" smtClean="0">
                <a:latin typeface="Times New Roman"/>
                <a:cs typeface="Times New Roman"/>
              </a:rPr>
              <a:t>ίου</a:t>
            </a:r>
            <a:endParaRPr sz="1600" dirty="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2571" y="454148"/>
            <a:ext cx="7368413" cy="5204970"/>
          </a:xfrm>
          <a:prstGeom prst="rect">
            <a:avLst/>
          </a:prstGeom>
        </p:spPr>
        <p:txBody>
          <a:bodyPr vert="horz" wrap="square" lIns="0" tIns="11132" rIns="0" bIns="0" rtlCol="0">
            <a:spAutoFit/>
          </a:bodyPr>
          <a:lstStyle/>
          <a:p>
            <a:pPr marL="7236" algn="ctr">
              <a:spcBef>
                <a:spcPts val="88"/>
              </a:spcBef>
            </a:pPr>
            <a:r>
              <a:rPr sz="1600" b="1" spc="-4" dirty="0">
                <a:latin typeface="Times New Roman"/>
                <a:cs typeface="Times New Roman"/>
              </a:rPr>
              <a:t>ΜΕΣΙΤΗΣ</a:t>
            </a:r>
            <a:endParaRPr sz="1600" dirty="0">
              <a:latin typeface="Times New Roman"/>
              <a:cs typeface="Times New Roman"/>
            </a:endParaRPr>
          </a:p>
          <a:p>
            <a:pPr marL="11132" marR="15584">
              <a:spcBef>
                <a:spcPts val="1529"/>
              </a:spcBef>
            </a:pPr>
            <a:r>
              <a:rPr sz="1600" spc="-4" dirty="0">
                <a:latin typeface="Times New Roman"/>
                <a:cs typeface="Times New Roman"/>
              </a:rPr>
              <a:t>Mεσίτες ακινήτων (αστικών </a:t>
            </a:r>
            <a:r>
              <a:rPr sz="1600" dirty="0">
                <a:latin typeface="Times New Roman"/>
                <a:cs typeface="Times New Roman"/>
              </a:rPr>
              <a:t>συμβάσεων): </a:t>
            </a:r>
            <a:r>
              <a:rPr sz="1600" spc="-4" dirty="0">
                <a:latin typeface="Times New Roman"/>
                <a:cs typeface="Times New Roman"/>
              </a:rPr>
              <a:t>Oι μεσίτες ακινήτων καλούνται και μεσίτες  αστικών συμβάσεων. Tέτοιες αστικές συμβάσεις είναι η αγοραπωλησία ακινήτων, η μίσθωση  ακινήτων δηλαδή οικοπέδων, κατοικιών, καταστημάτων, αποθηκών</a:t>
            </a:r>
            <a:r>
              <a:rPr sz="1600" spc="-35" dirty="0">
                <a:latin typeface="Times New Roman"/>
                <a:cs typeface="Times New Roman"/>
              </a:rPr>
              <a:t> </a:t>
            </a:r>
            <a:r>
              <a:rPr sz="1600" spc="9" dirty="0">
                <a:latin typeface="Times New Roman"/>
                <a:cs typeface="Times New Roman"/>
              </a:rPr>
              <a:t>κλπ.</a:t>
            </a:r>
            <a:endParaRPr sz="1600" dirty="0">
              <a:latin typeface="Times New Roman"/>
              <a:cs typeface="Times New Roman"/>
            </a:endParaRPr>
          </a:p>
          <a:p>
            <a:pPr marL="11132" marR="148606">
              <a:spcBef>
                <a:spcPts val="377"/>
              </a:spcBef>
            </a:pPr>
            <a:r>
              <a:rPr sz="1600" spc="-22" dirty="0">
                <a:latin typeface="Times New Roman"/>
                <a:cs typeface="Times New Roman"/>
              </a:rPr>
              <a:t>Για </a:t>
            </a:r>
            <a:r>
              <a:rPr sz="1600" spc="-4" dirty="0">
                <a:latin typeface="Times New Roman"/>
                <a:cs typeface="Times New Roman"/>
              </a:rPr>
              <a:t>να γίνει ένας μεσίτης αστικών συμβάσεων πρέπει: </a:t>
            </a:r>
            <a:r>
              <a:rPr sz="1600" dirty="0">
                <a:latin typeface="Times New Roman"/>
                <a:cs typeface="Times New Roman"/>
              </a:rPr>
              <a:t>1) </a:t>
            </a:r>
            <a:r>
              <a:rPr sz="1600" spc="-4" dirty="0">
                <a:latin typeface="Times New Roman"/>
                <a:cs typeface="Times New Roman"/>
              </a:rPr>
              <a:t>Να έχει συμπληρώσει το </a:t>
            </a:r>
            <a:r>
              <a:rPr sz="1600" dirty="0">
                <a:latin typeface="Times New Roman"/>
                <a:cs typeface="Times New Roman"/>
              </a:rPr>
              <a:t>25ο </a:t>
            </a:r>
            <a:r>
              <a:rPr sz="1600" spc="-4" dirty="0">
                <a:latin typeface="Times New Roman"/>
                <a:cs typeface="Times New Roman"/>
              </a:rPr>
              <a:t>έτος  της </a:t>
            </a:r>
            <a:r>
              <a:rPr sz="1600" spc="-9" dirty="0">
                <a:latin typeface="Times New Roman"/>
                <a:cs typeface="Times New Roman"/>
              </a:rPr>
              <a:t>ηλικίας </a:t>
            </a:r>
            <a:r>
              <a:rPr sz="1600" spc="-4" dirty="0">
                <a:latin typeface="Times New Roman"/>
                <a:cs typeface="Times New Roman"/>
              </a:rPr>
              <a:t>του,2) να είναι Έλληνας </a:t>
            </a:r>
            <a:r>
              <a:rPr sz="1600" spc="-9" dirty="0">
                <a:latin typeface="Times New Roman"/>
                <a:cs typeface="Times New Roman"/>
              </a:rPr>
              <a:t>υπήκοος </a:t>
            </a:r>
            <a:r>
              <a:rPr sz="1600" dirty="0">
                <a:latin typeface="Times New Roman"/>
                <a:cs typeface="Times New Roman"/>
              </a:rPr>
              <a:t>3) </a:t>
            </a:r>
            <a:r>
              <a:rPr sz="1600" spc="-4" dirty="0">
                <a:latin typeface="Times New Roman"/>
                <a:cs typeface="Times New Roman"/>
              </a:rPr>
              <a:t>Nα μπορεί να ασκεί τα </a:t>
            </a:r>
            <a:r>
              <a:rPr sz="1600" spc="-9" dirty="0">
                <a:latin typeface="Times New Roman"/>
                <a:cs typeface="Times New Roman"/>
              </a:rPr>
              <a:t>πολιτικά </a:t>
            </a:r>
            <a:r>
              <a:rPr sz="1600" spc="-4" dirty="0">
                <a:latin typeface="Times New Roman"/>
                <a:cs typeface="Times New Roman"/>
              </a:rPr>
              <a:t>του  δικαιώματα, </a:t>
            </a:r>
            <a:r>
              <a:rPr sz="1600" dirty="0">
                <a:latin typeface="Times New Roman"/>
                <a:cs typeface="Times New Roman"/>
              </a:rPr>
              <a:t>4) </a:t>
            </a:r>
            <a:r>
              <a:rPr sz="1600" spc="-4" dirty="0">
                <a:latin typeface="Times New Roman"/>
                <a:cs typeface="Times New Roman"/>
              </a:rPr>
              <a:t>Nα μην έχει καταδικαστεί για κλοπή, πλαστογραφία, </a:t>
            </a:r>
            <a:r>
              <a:rPr sz="1600" spc="-9" dirty="0">
                <a:latin typeface="Times New Roman"/>
                <a:cs typeface="Times New Roman"/>
              </a:rPr>
              <a:t>υπεξαίρεση </a:t>
            </a:r>
            <a:r>
              <a:rPr sz="1600" spc="-4" dirty="0">
                <a:latin typeface="Times New Roman"/>
                <a:cs typeface="Times New Roman"/>
              </a:rPr>
              <a:t>κλπ. </a:t>
            </a:r>
            <a:r>
              <a:rPr sz="1600" dirty="0">
                <a:latin typeface="Times New Roman"/>
                <a:cs typeface="Times New Roman"/>
              </a:rPr>
              <a:t>5) </a:t>
            </a:r>
            <a:r>
              <a:rPr sz="1600" spc="-4" dirty="0">
                <a:latin typeface="Times New Roman"/>
                <a:cs typeface="Times New Roman"/>
              </a:rPr>
              <a:t>Nα  έχει επαρκείς, γραμματικές</a:t>
            </a:r>
            <a:r>
              <a:rPr sz="1600" spc="9" dirty="0">
                <a:latin typeface="Times New Roman"/>
                <a:cs typeface="Times New Roman"/>
              </a:rPr>
              <a:t> </a:t>
            </a:r>
            <a:r>
              <a:rPr sz="1600" spc="-4" dirty="0">
                <a:latin typeface="Times New Roman"/>
                <a:cs typeface="Times New Roman"/>
              </a:rPr>
              <a:t>γνώσεις</a:t>
            </a:r>
            <a:endParaRPr sz="1600" dirty="0">
              <a:latin typeface="Times New Roman"/>
              <a:cs typeface="Times New Roman"/>
            </a:endParaRPr>
          </a:p>
          <a:p>
            <a:pPr marL="11132" marR="4453">
              <a:spcBef>
                <a:spcPts val="377"/>
              </a:spcBef>
            </a:pPr>
            <a:r>
              <a:rPr sz="1600" spc="-9" dirty="0">
                <a:latin typeface="Times New Roman"/>
                <a:cs typeface="Times New Roman"/>
              </a:rPr>
              <a:t>Διορίζονται </a:t>
            </a:r>
            <a:r>
              <a:rPr sz="1600" spc="-4" dirty="0">
                <a:latin typeface="Times New Roman"/>
                <a:cs typeface="Times New Roman"/>
              </a:rPr>
              <a:t>με πράξη του </a:t>
            </a:r>
            <a:r>
              <a:rPr sz="1600" spc="-9" dirty="0">
                <a:latin typeface="Times New Roman"/>
                <a:cs typeface="Times New Roman"/>
              </a:rPr>
              <a:t>Yπουργείου </a:t>
            </a:r>
            <a:r>
              <a:rPr sz="1600" spc="-4" dirty="0">
                <a:latin typeface="Times New Roman"/>
                <a:cs typeface="Times New Roman"/>
              </a:rPr>
              <a:t>εμπορίου που δημοσιεύεται στο φύλλο εφημερίδας της  κυβερνήσεως.</a:t>
            </a:r>
            <a:endParaRPr sz="1600" dirty="0">
              <a:latin typeface="Times New Roman"/>
              <a:cs typeface="Times New Roman"/>
            </a:endParaRPr>
          </a:p>
          <a:p>
            <a:pPr marL="11132" marR="23376">
              <a:spcBef>
                <a:spcPts val="380"/>
              </a:spcBef>
            </a:pPr>
            <a:r>
              <a:rPr sz="1600" spc="-4" dirty="0">
                <a:latin typeface="Times New Roman"/>
                <a:cs typeface="Times New Roman"/>
              </a:rPr>
              <a:t>H μεσιτεία συμφωνείται συνήθως προφορικά, σε περιπτώσεις όμως που η αμοιβή είναι  μεγάλη η συμφωνία γίνεται εγγράφως. Oι μεσίτες για </a:t>
            </a:r>
            <a:r>
              <a:rPr sz="1600" spc="-9" dirty="0">
                <a:latin typeface="Times New Roman"/>
                <a:cs typeface="Times New Roman"/>
              </a:rPr>
              <a:t>καλύτερη </a:t>
            </a:r>
            <a:r>
              <a:rPr sz="1600" spc="-4" dirty="0">
                <a:latin typeface="Times New Roman"/>
                <a:cs typeface="Times New Roman"/>
              </a:rPr>
              <a:t>εξυπηρέτηση των πελατών  τους, διατηρούν ιδιαίτερα γραφεία τα λεγόμενα μεσιτικά γραφεία. Oι ιδιοκτήτες γραφείου  συνοικεσίων είναι και αυτοί μεσίτες αστικών συμβάσεων και δικαιούνται να λάβουν μεσιτεία  ανάλογα με τις συνήθειες ή τη</a:t>
            </a:r>
            <a:r>
              <a:rPr sz="1600" dirty="0">
                <a:latin typeface="Times New Roman"/>
                <a:cs typeface="Times New Roman"/>
              </a:rPr>
              <a:t> </a:t>
            </a:r>
            <a:r>
              <a:rPr sz="1600" spc="-4" dirty="0">
                <a:latin typeface="Times New Roman"/>
                <a:cs typeface="Times New Roman"/>
              </a:rPr>
              <a:t>συμφωνία.</a:t>
            </a:r>
            <a:endParaRPr sz="1600" dirty="0">
              <a:latin typeface="Times New Roman"/>
              <a:cs typeface="Times New Roman"/>
            </a:endParaRPr>
          </a:p>
          <a:p>
            <a:pPr marL="11132" marR="208717">
              <a:spcBef>
                <a:spcPts val="377"/>
              </a:spcBef>
            </a:pPr>
            <a:r>
              <a:rPr sz="1600" spc="-4" dirty="0">
                <a:latin typeface="Times New Roman"/>
                <a:cs typeface="Times New Roman"/>
              </a:rPr>
              <a:t>Σύμφωνα με τον KBΣ </a:t>
            </a:r>
            <a:r>
              <a:rPr sz="1600" dirty="0">
                <a:latin typeface="Times New Roman"/>
                <a:cs typeface="Times New Roman"/>
              </a:rPr>
              <a:t>οι </a:t>
            </a:r>
            <a:r>
              <a:rPr sz="1600" spc="-4" dirty="0">
                <a:latin typeface="Times New Roman"/>
                <a:cs typeface="Times New Roman"/>
              </a:rPr>
              <a:t>μεσίτες υποχρεούντα για την προμήθεια που εισπράτουν, να  </a:t>
            </a:r>
            <a:r>
              <a:rPr sz="1600" spc="-9" dirty="0">
                <a:latin typeface="Times New Roman"/>
                <a:cs typeface="Times New Roman"/>
              </a:rPr>
              <a:t>εκδίδουν </a:t>
            </a:r>
            <a:r>
              <a:rPr sz="1600" spc="-4" dirty="0">
                <a:latin typeface="Times New Roman"/>
                <a:cs typeface="Times New Roman"/>
              </a:rPr>
              <a:t>διπλότυπη απόδειξη είσπραξης, στην οποία θα αναφέρονται τα στοιχεία του  πελάτη, η αιτία είσπραξης και το ποσό της είσπραξης. Tο ένα αντίτυπο παίρνει </a:t>
            </a:r>
            <a:r>
              <a:rPr sz="1600" dirty="0">
                <a:latin typeface="Times New Roman"/>
                <a:cs typeface="Times New Roman"/>
              </a:rPr>
              <a:t>ο </a:t>
            </a:r>
            <a:r>
              <a:rPr sz="1600" spc="-4" dirty="0">
                <a:latin typeface="Times New Roman"/>
                <a:cs typeface="Times New Roman"/>
              </a:rPr>
              <a:t>πληρωτής  και το άλλο παραμένει στο</a:t>
            </a:r>
            <a:r>
              <a:rPr sz="1600" spc="-26" dirty="0">
                <a:latin typeface="Times New Roman"/>
                <a:cs typeface="Times New Roman"/>
              </a:rPr>
              <a:t> </a:t>
            </a:r>
            <a:r>
              <a:rPr sz="1600" spc="-9" dirty="0">
                <a:latin typeface="Times New Roman"/>
                <a:cs typeface="Times New Roman"/>
              </a:rPr>
              <a:t>στέλεχος.</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2571" y="318081"/>
            <a:ext cx="7430314" cy="5889038"/>
          </a:xfrm>
          <a:prstGeom prst="rect">
            <a:avLst/>
          </a:prstGeom>
        </p:spPr>
        <p:txBody>
          <a:bodyPr vert="horz" wrap="square" lIns="0" tIns="142484" rIns="0" bIns="0" rtlCol="0">
            <a:spAutoFit/>
          </a:bodyPr>
          <a:lstStyle/>
          <a:p>
            <a:pPr marR="50649" algn="ctr">
              <a:spcBef>
                <a:spcPts val="1122"/>
              </a:spcBef>
            </a:pPr>
            <a:r>
              <a:rPr sz="1600" b="1" spc="-4" dirty="0">
                <a:latin typeface="Times New Roman"/>
                <a:cs typeface="Times New Roman"/>
              </a:rPr>
              <a:t>ΚΥΡΙΑ ΠΡΟΣΩΠΑ </a:t>
            </a:r>
            <a:r>
              <a:rPr sz="1600" b="1" spc="-26" dirty="0">
                <a:latin typeface="Times New Roman"/>
                <a:cs typeface="Times New Roman"/>
              </a:rPr>
              <a:t>ΤΟΥ</a:t>
            </a:r>
            <a:r>
              <a:rPr sz="1600" b="1" spc="-215" dirty="0">
                <a:latin typeface="Times New Roman"/>
                <a:cs typeface="Times New Roman"/>
              </a:rPr>
              <a:t> </a:t>
            </a:r>
            <a:r>
              <a:rPr sz="1600" b="1" spc="-9" dirty="0">
                <a:latin typeface="Times New Roman"/>
                <a:cs typeface="Times New Roman"/>
              </a:rPr>
              <a:t>ΕΜΠΟΡΙΟΥ</a:t>
            </a:r>
            <a:endParaRPr sz="1600" dirty="0">
              <a:latin typeface="Times New Roman"/>
              <a:cs typeface="Times New Roman"/>
            </a:endParaRPr>
          </a:p>
          <a:p>
            <a:pPr marL="11132" marR="565483">
              <a:spcBef>
                <a:spcPts val="1034"/>
              </a:spcBef>
            </a:pPr>
            <a:r>
              <a:rPr sz="1600" spc="-4" dirty="0">
                <a:latin typeface="Times New Roman"/>
                <a:cs typeface="Times New Roman"/>
              </a:rPr>
              <a:t>Κύρια πρόσωπα του εμπορίου καλούνται τα πρόσωπα, που </a:t>
            </a:r>
            <a:r>
              <a:rPr sz="1600" spc="-9" dirty="0">
                <a:latin typeface="Times New Roman"/>
                <a:cs typeface="Times New Roman"/>
              </a:rPr>
              <a:t>εργάζονται </a:t>
            </a:r>
            <a:r>
              <a:rPr sz="1600" spc="-4" dirty="0">
                <a:latin typeface="Times New Roman"/>
                <a:cs typeface="Times New Roman"/>
              </a:rPr>
              <a:t>για </a:t>
            </a:r>
            <a:r>
              <a:rPr sz="1600" spc="-13" dirty="0">
                <a:latin typeface="Times New Roman"/>
                <a:cs typeface="Times New Roman"/>
              </a:rPr>
              <a:t>δικό </a:t>
            </a:r>
            <a:r>
              <a:rPr sz="1600" spc="-4" dirty="0">
                <a:latin typeface="Times New Roman"/>
                <a:cs typeface="Times New Roman"/>
              </a:rPr>
              <a:t>τους  λογαριασμό και ασχολούνται με την αγορά και την πώληση έτοιμων προϊόντων </a:t>
            </a:r>
            <a:r>
              <a:rPr sz="1600" spc="-9" dirty="0">
                <a:latin typeface="Times New Roman"/>
                <a:cs typeface="Times New Roman"/>
              </a:rPr>
              <a:t>χωρίς  </a:t>
            </a:r>
            <a:r>
              <a:rPr sz="1600" spc="-4" dirty="0">
                <a:latin typeface="Times New Roman"/>
                <a:cs typeface="Times New Roman"/>
              </a:rPr>
              <a:t>επεξεργασία ή με την αγορά πρώτων υλών, την επεξεργασία τους και την πώληση  ημικατεργασμένων ή έτοιμων προϊόντων ή με την παροχή υπηρεσιών. Γενικά τα κύρια  πρόσωπα του εμπορίου μεσολαβούν αμέσως ή εμμέσως μεταξύ του παραγωγού και του  καταναλωτή και μεταφέρουν τα εμπορεύματα από τον τόπο παραγωγής στον τόπο  κατανάλωσης, </a:t>
            </a:r>
            <a:r>
              <a:rPr sz="1600" spc="-9" dirty="0">
                <a:latin typeface="Times New Roman"/>
                <a:cs typeface="Times New Roman"/>
              </a:rPr>
              <a:t>επιδιώκοντας </a:t>
            </a:r>
            <a:r>
              <a:rPr sz="1600" spc="-4" dirty="0">
                <a:latin typeface="Times New Roman"/>
                <a:cs typeface="Times New Roman"/>
              </a:rPr>
              <a:t>την πραγματοποίηση </a:t>
            </a:r>
            <a:r>
              <a:rPr sz="1600" spc="-13" dirty="0">
                <a:latin typeface="Times New Roman"/>
                <a:cs typeface="Times New Roman"/>
              </a:rPr>
              <a:t>κέρδους.Τέτοια </a:t>
            </a:r>
            <a:r>
              <a:rPr sz="1600" spc="-4" dirty="0">
                <a:latin typeface="Times New Roman"/>
                <a:cs typeface="Times New Roman"/>
              </a:rPr>
              <a:t>πρόσωπα</a:t>
            </a:r>
            <a:r>
              <a:rPr sz="1600" spc="35" dirty="0">
                <a:latin typeface="Times New Roman"/>
                <a:cs typeface="Times New Roman"/>
              </a:rPr>
              <a:t> </a:t>
            </a:r>
            <a:r>
              <a:rPr sz="1600" spc="4" dirty="0">
                <a:latin typeface="Times New Roman"/>
                <a:cs typeface="Times New Roman"/>
              </a:rPr>
              <a:t>είναι:</a:t>
            </a:r>
            <a:endParaRPr sz="1600" dirty="0">
              <a:latin typeface="Times New Roman"/>
              <a:cs typeface="Times New Roman"/>
            </a:endParaRPr>
          </a:p>
          <a:p>
            <a:pPr marL="311127" marR="707410" indent="-300552">
              <a:spcBef>
                <a:spcPts val="380"/>
              </a:spcBef>
              <a:buAutoNum type="arabicPeriod"/>
              <a:tabLst>
                <a:tab pos="311127" algn="l"/>
                <a:tab pos="311683" algn="l"/>
              </a:tabLst>
            </a:pPr>
            <a:r>
              <a:rPr sz="1600" b="1" spc="-4" dirty="0">
                <a:latin typeface="Times New Roman"/>
                <a:cs typeface="Times New Roman"/>
              </a:rPr>
              <a:t>Ο κυρίως έμπορος </a:t>
            </a:r>
            <a:r>
              <a:rPr sz="1600" dirty="0">
                <a:latin typeface="Times New Roman"/>
                <a:cs typeface="Times New Roman"/>
              </a:rPr>
              <a:t>ο </a:t>
            </a:r>
            <a:r>
              <a:rPr sz="1600" spc="-4" dirty="0">
                <a:latin typeface="Times New Roman"/>
                <a:cs typeface="Times New Roman"/>
              </a:rPr>
              <a:t>οποίος </a:t>
            </a:r>
            <a:r>
              <a:rPr sz="1600" spc="-9" dirty="0">
                <a:latin typeface="Times New Roman"/>
                <a:cs typeface="Times New Roman"/>
              </a:rPr>
              <a:t>ασχολείται </a:t>
            </a:r>
            <a:r>
              <a:rPr sz="1600" spc="-4" dirty="0">
                <a:latin typeface="Times New Roman"/>
                <a:cs typeface="Times New Roman"/>
              </a:rPr>
              <a:t>με την αγορά και πώληση εμπορευμάτων  ορισμένου είδους </a:t>
            </a:r>
            <a:r>
              <a:rPr sz="1600" spc="-9" dirty="0">
                <a:latin typeface="Times New Roman"/>
                <a:cs typeface="Times New Roman"/>
              </a:rPr>
              <a:t>δίχως </a:t>
            </a:r>
            <a:r>
              <a:rPr sz="1600" spc="-4" dirty="0">
                <a:latin typeface="Times New Roman"/>
                <a:cs typeface="Times New Roman"/>
              </a:rPr>
              <a:t>να υποστούν κάποια</a:t>
            </a:r>
            <a:r>
              <a:rPr sz="1600" spc="4" dirty="0">
                <a:latin typeface="Times New Roman"/>
                <a:cs typeface="Times New Roman"/>
              </a:rPr>
              <a:t> </a:t>
            </a:r>
            <a:r>
              <a:rPr sz="1600" spc="-4" dirty="0">
                <a:latin typeface="Times New Roman"/>
                <a:cs typeface="Times New Roman"/>
              </a:rPr>
              <a:t>μεταποίηση</a:t>
            </a:r>
            <a:endParaRPr sz="1600" dirty="0">
              <a:latin typeface="Times New Roman"/>
              <a:cs typeface="Times New Roman"/>
            </a:endParaRPr>
          </a:p>
          <a:p>
            <a:pPr marL="311127" marR="780878" indent="-300552">
              <a:spcBef>
                <a:spcPts val="377"/>
              </a:spcBef>
              <a:buAutoNum type="arabicPeriod"/>
              <a:tabLst>
                <a:tab pos="311127" algn="l"/>
                <a:tab pos="311683" algn="l"/>
              </a:tabLst>
            </a:pPr>
            <a:r>
              <a:rPr sz="1600" b="1" spc="-4" dirty="0">
                <a:latin typeface="Times New Roman"/>
                <a:cs typeface="Times New Roman"/>
              </a:rPr>
              <a:t>Ο </a:t>
            </a:r>
            <a:r>
              <a:rPr sz="1600" b="1" spc="-9" dirty="0">
                <a:latin typeface="Times New Roman"/>
                <a:cs typeface="Times New Roman"/>
              </a:rPr>
              <a:t>βιομήχανος </a:t>
            </a:r>
            <a:r>
              <a:rPr sz="1600" spc="-4" dirty="0">
                <a:latin typeface="Times New Roman"/>
                <a:cs typeface="Times New Roman"/>
              </a:rPr>
              <a:t>(βιομηχανία)</a:t>
            </a:r>
            <a:r>
              <a:rPr sz="1600" b="1" spc="-4" dirty="0">
                <a:latin typeface="Times New Roman"/>
                <a:cs typeface="Times New Roman"/>
              </a:rPr>
              <a:t>, </a:t>
            </a:r>
            <a:r>
              <a:rPr sz="1600" dirty="0">
                <a:latin typeface="Times New Roman"/>
                <a:cs typeface="Times New Roman"/>
              </a:rPr>
              <a:t>ο </a:t>
            </a:r>
            <a:r>
              <a:rPr sz="1600" spc="-4" dirty="0">
                <a:latin typeface="Times New Roman"/>
                <a:cs typeface="Times New Roman"/>
              </a:rPr>
              <a:t>οποίος μετατρέπει με </a:t>
            </a:r>
            <a:r>
              <a:rPr sz="1600" spc="-9" dirty="0">
                <a:latin typeface="Times New Roman"/>
                <a:cs typeface="Times New Roman"/>
              </a:rPr>
              <a:t>μηχανικά </a:t>
            </a:r>
            <a:r>
              <a:rPr sz="1600" spc="-4" dirty="0">
                <a:latin typeface="Times New Roman"/>
                <a:cs typeface="Times New Roman"/>
              </a:rPr>
              <a:t>μέσα τις πρώτες ή  ημικατεργασμένες ύλες σε έτοιμα</a:t>
            </a:r>
            <a:r>
              <a:rPr sz="1600" spc="-22" dirty="0">
                <a:latin typeface="Times New Roman"/>
                <a:cs typeface="Times New Roman"/>
              </a:rPr>
              <a:t> </a:t>
            </a:r>
            <a:r>
              <a:rPr sz="1600" spc="-4" dirty="0">
                <a:latin typeface="Times New Roman"/>
                <a:cs typeface="Times New Roman"/>
              </a:rPr>
              <a:t>προϊόντα.</a:t>
            </a:r>
            <a:endParaRPr sz="1600" dirty="0">
              <a:latin typeface="Times New Roman"/>
              <a:cs typeface="Times New Roman"/>
            </a:endParaRPr>
          </a:p>
          <a:p>
            <a:pPr marL="311127" marR="4453" indent="-300552">
              <a:spcBef>
                <a:spcPts val="380"/>
              </a:spcBef>
              <a:buAutoNum type="arabicPeriod"/>
              <a:tabLst>
                <a:tab pos="311127" algn="l"/>
                <a:tab pos="311683" algn="l"/>
              </a:tabLst>
            </a:pPr>
            <a:r>
              <a:rPr sz="1600" b="1" spc="-4" dirty="0">
                <a:latin typeface="Times New Roman"/>
                <a:cs typeface="Times New Roman"/>
              </a:rPr>
              <a:t>Ο τραπεζίτης (</a:t>
            </a:r>
            <a:r>
              <a:rPr sz="1600" spc="-4" dirty="0">
                <a:latin typeface="Times New Roman"/>
                <a:cs typeface="Times New Roman"/>
              </a:rPr>
              <a:t>έμπορος του χρήματος) </a:t>
            </a:r>
            <a:r>
              <a:rPr sz="1600" dirty="0">
                <a:latin typeface="Times New Roman"/>
                <a:cs typeface="Times New Roman"/>
              </a:rPr>
              <a:t>ο </a:t>
            </a:r>
            <a:r>
              <a:rPr sz="1600" spc="-4" dirty="0">
                <a:latin typeface="Times New Roman"/>
                <a:cs typeface="Times New Roman"/>
              </a:rPr>
              <a:t>οποίος δανείζεται με κάποιο </a:t>
            </a:r>
            <a:r>
              <a:rPr sz="1600" spc="-13" dirty="0">
                <a:latin typeface="Times New Roman"/>
                <a:cs typeface="Times New Roman"/>
              </a:rPr>
              <a:t>τόκο </a:t>
            </a:r>
            <a:r>
              <a:rPr sz="1600" spc="-4" dirty="0">
                <a:latin typeface="Times New Roman"/>
                <a:cs typeface="Times New Roman"/>
              </a:rPr>
              <a:t>και δανείζει με  </a:t>
            </a:r>
            <a:r>
              <a:rPr sz="1600" spc="-9" dirty="0">
                <a:latin typeface="Times New Roman"/>
                <a:cs typeface="Times New Roman"/>
              </a:rPr>
              <a:t>μεγαλύτερο τόκο. </a:t>
            </a:r>
            <a:r>
              <a:rPr sz="1600" spc="-4" dirty="0">
                <a:latin typeface="Times New Roman"/>
                <a:cs typeface="Times New Roman"/>
              </a:rPr>
              <a:t>Κέρδος του είναι η διαφορά των</a:t>
            </a:r>
            <a:r>
              <a:rPr sz="1600" spc="4" dirty="0">
                <a:latin typeface="Times New Roman"/>
                <a:cs typeface="Times New Roman"/>
              </a:rPr>
              <a:t> </a:t>
            </a:r>
            <a:r>
              <a:rPr sz="1600" spc="-4" dirty="0">
                <a:latin typeface="Times New Roman"/>
                <a:cs typeface="Times New Roman"/>
              </a:rPr>
              <a:t>τόκων.</a:t>
            </a:r>
            <a:endParaRPr sz="1600" dirty="0">
              <a:latin typeface="Times New Roman"/>
              <a:cs typeface="Times New Roman"/>
            </a:endParaRPr>
          </a:p>
          <a:p>
            <a:pPr marL="311683" indent="-300552">
              <a:spcBef>
                <a:spcPts val="377"/>
              </a:spcBef>
              <a:buAutoNum type="arabicPeriod"/>
              <a:tabLst>
                <a:tab pos="311127" algn="l"/>
                <a:tab pos="311683" algn="l"/>
              </a:tabLst>
            </a:pPr>
            <a:r>
              <a:rPr sz="1600" b="1" spc="-4" dirty="0">
                <a:latin typeface="Times New Roman"/>
                <a:cs typeface="Times New Roman"/>
              </a:rPr>
              <a:t>Ο εφοπλιστής </a:t>
            </a:r>
            <a:r>
              <a:rPr sz="1600" spc="-4" dirty="0">
                <a:latin typeface="Times New Roman"/>
                <a:cs typeface="Times New Roman"/>
              </a:rPr>
              <a:t>(Ναυτιλία) </a:t>
            </a:r>
            <a:r>
              <a:rPr sz="1600" dirty="0">
                <a:latin typeface="Times New Roman"/>
                <a:cs typeface="Times New Roman"/>
              </a:rPr>
              <a:t>ο </a:t>
            </a:r>
            <a:r>
              <a:rPr sz="1600" spc="-4" dirty="0">
                <a:latin typeface="Times New Roman"/>
                <a:cs typeface="Times New Roman"/>
              </a:rPr>
              <a:t>οποίος αναλαμβάνει την μεταφορά</a:t>
            </a:r>
            <a:r>
              <a:rPr sz="1600" spc="4" dirty="0">
                <a:latin typeface="Times New Roman"/>
                <a:cs typeface="Times New Roman"/>
              </a:rPr>
              <a:t> </a:t>
            </a:r>
            <a:r>
              <a:rPr sz="1600" spc="-4" dirty="0">
                <a:latin typeface="Times New Roman"/>
                <a:cs typeface="Times New Roman"/>
              </a:rPr>
              <a:t>εμπορευμάτων.</a:t>
            </a:r>
            <a:endParaRPr sz="1600" dirty="0">
              <a:latin typeface="Times New Roman"/>
              <a:cs typeface="Times New Roman"/>
            </a:endParaRPr>
          </a:p>
          <a:p>
            <a:pPr marL="311127" marR="235432" indent="-300552">
              <a:spcBef>
                <a:spcPts val="377"/>
              </a:spcBef>
              <a:buAutoNum type="arabicPeriod"/>
              <a:tabLst>
                <a:tab pos="311127" algn="l"/>
                <a:tab pos="311683" algn="l"/>
              </a:tabLst>
            </a:pPr>
            <a:r>
              <a:rPr sz="1600" b="1" spc="-4" dirty="0">
                <a:latin typeface="Times New Roman"/>
                <a:cs typeface="Times New Roman"/>
              </a:rPr>
              <a:t>Ο Ασφαλιστής </a:t>
            </a:r>
            <a:r>
              <a:rPr sz="1600" dirty="0">
                <a:latin typeface="Times New Roman"/>
                <a:cs typeface="Times New Roman"/>
              </a:rPr>
              <a:t>( </a:t>
            </a:r>
            <a:r>
              <a:rPr sz="1600" spc="-9" dirty="0">
                <a:latin typeface="Times New Roman"/>
                <a:cs typeface="Times New Roman"/>
              </a:rPr>
              <a:t>Ασφαλιστικός </a:t>
            </a:r>
            <a:r>
              <a:rPr sz="1600" spc="-4" dirty="0">
                <a:latin typeface="Times New Roman"/>
                <a:cs typeface="Times New Roman"/>
              </a:rPr>
              <a:t>κλάδος) </a:t>
            </a:r>
            <a:r>
              <a:rPr sz="1600" dirty="0">
                <a:latin typeface="Times New Roman"/>
                <a:cs typeface="Times New Roman"/>
              </a:rPr>
              <a:t>ο </a:t>
            </a:r>
            <a:r>
              <a:rPr sz="1600" spc="-4" dirty="0">
                <a:latin typeface="Times New Roman"/>
                <a:cs typeface="Times New Roman"/>
              </a:rPr>
              <a:t>οποίος αναλαμβάνει έναντι ασφαλίστρου την  </a:t>
            </a:r>
            <a:r>
              <a:rPr sz="1600" spc="-9" dirty="0">
                <a:latin typeface="Times New Roman"/>
                <a:cs typeface="Times New Roman"/>
              </a:rPr>
              <a:t>αποζημίωση </a:t>
            </a:r>
            <a:r>
              <a:rPr sz="1600" spc="-4" dirty="0">
                <a:latin typeface="Times New Roman"/>
                <a:cs typeface="Times New Roman"/>
              </a:rPr>
              <a:t>κάποιου για </a:t>
            </a:r>
            <a:r>
              <a:rPr sz="1600" spc="-18" dirty="0">
                <a:latin typeface="Times New Roman"/>
                <a:cs typeface="Times New Roman"/>
              </a:rPr>
              <a:t>ζημιές </a:t>
            </a:r>
            <a:r>
              <a:rPr sz="1600" spc="-4" dirty="0">
                <a:latin typeface="Times New Roman"/>
                <a:cs typeface="Times New Roman"/>
              </a:rPr>
              <a:t>(πχ.</a:t>
            </a:r>
            <a:r>
              <a:rPr sz="1600" spc="48" dirty="0">
                <a:latin typeface="Times New Roman"/>
                <a:cs typeface="Times New Roman"/>
              </a:rPr>
              <a:t> </a:t>
            </a:r>
            <a:r>
              <a:rPr sz="1600" spc="-4" dirty="0">
                <a:latin typeface="Times New Roman"/>
                <a:cs typeface="Times New Roman"/>
              </a:rPr>
              <a:t>εμπορεύματα)</a:t>
            </a:r>
            <a:endParaRPr sz="1600" dirty="0">
              <a:latin typeface="Times New Roman"/>
              <a:cs typeface="Times New Roman"/>
            </a:endParaRPr>
          </a:p>
          <a:p>
            <a:pPr marL="311683" indent="-300552">
              <a:spcBef>
                <a:spcPts val="380"/>
              </a:spcBef>
              <a:buAutoNum type="arabicPeriod"/>
              <a:tabLst>
                <a:tab pos="311127" algn="l"/>
                <a:tab pos="311683" algn="l"/>
              </a:tabLst>
            </a:pPr>
            <a:r>
              <a:rPr sz="1600" b="1" spc="-4" dirty="0">
                <a:latin typeface="Times New Roman"/>
                <a:cs typeface="Times New Roman"/>
              </a:rPr>
              <a:t>Ο μεταφορέας </a:t>
            </a:r>
            <a:r>
              <a:rPr sz="1600" spc="-4" dirty="0">
                <a:latin typeface="Times New Roman"/>
                <a:cs typeface="Times New Roman"/>
              </a:rPr>
              <a:t>(Κλάδος</a:t>
            </a:r>
            <a:r>
              <a:rPr sz="1600" dirty="0">
                <a:latin typeface="Times New Roman"/>
                <a:cs typeface="Times New Roman"/>
              </a:rPr>
              <a:t> </a:t>
            </a:r>
            <a:r>
              <a:rPr sz="1600" spc="-4" dirty="0">
                <a:latin typeface="Times New Roman"/>
                <a:cs typeface="Times New Roman"/>
              </a:rPr>
              <a:t>μεταφορών)</a:t>
            </a:r>
            <a:endParaRPr sz="1600" dirty="0">
              <a:latin typeface="Times New Roman"/>
              <a:cs typeface="Times New Roman"/>
            </a:endParaRPr>
          </a:p>
          <a:p>
            <a:pPr marL="11132" marR="765294">
              <a:spcBef>
                <a:spcPts val="377"/>
              </a:spcBef>
            </a:pPr>
            <a:r>
              <a:rPr sz="1600" spc="-4" dirty="0">
                <a:latin typeface="Times New Roman"/>
                <a:cs typeface="Times New Roman"/>
              </a:rPr>
              <a:t>Οι τράπεζες, η ναυτιλία, </a:t>
            </a:r>
            <a:r>
              <a:rPr sz="1600" dirty="0">
                <a:latin typeface="Times New Roman"/>
                <a:cs typeface="Times New Roman"/>
              </a:rPr>
              <a:t>ο </a:t>
            </a:r>
            <a:r>
              <a:rPr sz="1600" spc="-9" dirty="0">
                <a:latin typeface="Times New Roman"/>
                <a:cs typeface="Times New Roman"/>
              </a:rPr>
              <a:t>ασφαλιστικός </a:t>
            </a:r>
            <a:r>
              <a:rPr sz="1600" spc="-4" dirty="0">
                <a:latin typeface="Times New Roman"/>
                <a:cs typeface="Times New Roman"/>
              </a:rPr>
              <a:t>και </a:t>
            </a:r>
            <a:r>
              <a:rPr sz="1600" spc="-9" dirty="0">
                <a:latin typeface="Times New Roman"/>
                <a:cs typeface="Times New Roman"/>
              </a:rPr>
              <a:t>μεταφορικός </a:t>
            </a:r>
            <a:r>
              <a:rPr sz="1600" spc="-4" dirty="0">
                <a:latin typeface="Times New Roman"/>
                <a:cs typeface="Times New Roman"/>
              </a:rPr>
              <a:t>κλάδος είναι </a:t>
            </a:r>
            <a:r>
              <a:rPr sz="1600" dirty="0">
                <a:latin typeface="Times New Roman"/>
                <a:cs typeface="Times New Roman"/>
              </a:rPr>
              <a:t>οι </a:t>
            </a:r>
            <a:r>
              <a:rPr sz="1600" spc="-4" dirty="0">
                <a:latin typeface="Times New Roman"/>
                <a:cs typeface="Times New Roman"/>
              </a:rPr>
              <a:t>κλάδοι του  εμπορίου που </a:t>
            </a:r>
            <a:r>
              <a:rPr sz="1600" spc="-9" dirty="0">
                <a:latin typeface="Times New Roman"/>
                <a:cs typeface="Times New Roman"/>
              </a:rPr>
              <a:t>έχουν </a:t>
            </a:r>
            <a:r>
              <a:rPr sz="1600" spc="-4" dirty="0">
                <a:latin typeface="Times New Roman"/>
                <a:cs typeface="Times New Roman"/>
              </a:rPr>
              <a:t>να κάνουν με την παροχή</a:t>
            </a:r>
            <a:r>
              <a:rPr sz="1600" spc="-31" dirty="0">
                <a:latin typeface="Times New Roman"/>
                <a:cs typeface="Times New Roman"/>
              </a:rPr>
              <a:t> </a:t>
            </a:r>
            <a:r>
              <a:rPr sz="1600" spc="-4" dirty="0">
                <a:latin typeface="Times New Roman"/>
                <a:cs typeface="Times New Roman"/>
              </a:rPr>
              <a:t>υπηρεσιών.</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3659" y="376413"/>
            <a:ext cx="7301625" cy="6169337"/>
          </a:xfrm>
          <a:prstGeom prst="rect">
            <a:avLst/>
          </a:prstGeom>
        </p:spPr>
        <p:txBody>
          <a:bodyPr vert="horz" wrap="square" lIns="0" tIns="11132" rIns="0" bIns="0" rtlCol="0">
            <a:spAutoFit/>
          </a:bodyPr>
          <a:lstStyle/>
          <a:p>
            <a:pPr marR="264931" algn="ctr">
              <a:spcBef>
                <a:spcPts val="88"/>
              </a:spcBef>
            </a:pPr>
            <a:r>
              <a:rPr sz="1600" b="1" spc="-4" dirty="0">
                <a:latin typeface="Times New Roman"/>
                <a:cs typeface="Times New Roman"/>
              </a:rPr>
              <a:t>ΒΟΗΘΗΤΙΚΑ ΠΡΟΣΩΠΑ </a:t>
            </a:r>
            <a:r>
              <a:rPr sz="1600" b="1" spc="-26" dirty="0">
                <a:latin typeface="Times New Roman"/>
                <a:cs typeface="Times New Roman"/>
              </a:rPr>
              <a:t>ΤΟΥ </a:t>
            </a:r>
            <a:r>
              <a:rPr sz="1600" b="1" spc="-9" dirty="0">
                <a:latin typeface="Times New Roman"/>
                <a:cs typeface="Times New Roman"/>
              </a:rPr>
              <a:t>ΕΜΠΟΡΙΟΥ</a:t>
            </a:r>
            <a:r>
              <a:rPr sz="1600" b="1" spc="-215" dirty="0">
                <a:latin typeface="Times New Roman"/>
                <a:cs typeface="Times New Roman"/>
              </a:rPr>
              <a:t> </a:t>
            </a:r>
            <a:r>
              <a:rPr sz="1600" b="1" spc="-4" dirty="0">
                <a:latin typeface="Times New Roman"/>
                <a:cs typeface="Times New Roman"/>
              </a:rPr>
              <a:t>ΕΞΑΡΤΗΜΕΝΑ</a:t>
            </a:r>
            <a:endParaRPr sz="1600" dirty="0">
              <a:latin typeface="Times New Roman"/>
              <a:cs typeface="Times New Roman"/>
            </a:endParaRPr>
          </a:p>
          <a:p>
            <a:pPr marL="11132" marR="358436" algn="just">
              <a:spcBef>
                <a:spcPts val="1122"/>
              </a:spcBef>
            </a:pPr>
            <a:r>
              <a:rPr sz="1600" spc="-4" dirty="0">
                <a:latin typeface="Times New Roman"/>
                <a:cs typeface="Times New Roman"/>
              </a:rPr>
              <a:t>Ο έμπορος, για την ανάπτυξη και την ευημερία της επιχείρησης του δεν στηρίζεται μόνο  στις δικές του προσπάθειες. Υποβοηθείται και από άλλα πρόσωπα με ειδικές γνώσεις τα  οποία καλούνται βοηθητικά πρόσωπα του</a:t>
            </a:r>
            <a:r>
              <a:rPr sz="1600" spc="-13" dirty="0">
                <a:latin typeface="Times New Roman"/>
                <a:cs typeface="Times New Roman"/>
              </a:rPr>
              <a:t> </a:t>
            </a:r>
            <a:r>
              <a:rPr sz="1600" spc="-4" dirty="0">
                <a:latin typeface="Times New Roman"/>
                <a:cs typeface="Times New Roman"/>
              </a:rPr>
              <a:t>εμπορίου.</a:t>
            </a:r>
            <a:endParaRPr sz="1600" dirty="0">
              <a:latin typeface="Times New Roman"/>
              <a:cs typeface="Times New Roman"/>
            </a:endParaRPr>
          </a:p>
          <a:p>
            <a:pPr marL="11132" algn="just">
              <a:spcBef>
                <a:spcPts val="377"/>
              </a:spcBef>
            </a:pPr>
            <a:r>
              <a:rPr sz="1600" b="1" spc="-79" dirty="0">
                <a:latin typeface="Times New Roman"/>
                <a:cs typeface="Times New Roman"/>
              </a:rPr>
              <a:t>Τα </a:t>
            </a:r>
            <a:r>
              <a:rPr sz="1600" b="1" spc="-9" dirty="0">
                <a:latin typeface="Times New Roman"/>
                <a:cs typeface="Times New Roman"/>
              </a:rPr>
              <a:t>βοηθητικά </a:t>
            </a:r>
            <a:r>
              <a:rPr sz="1600" b="1" spc="-4" dirty="0">
                <a:latin typeface="Times New Roman"/>
                <a:cs typeface="Times New Roman"/>
              </a:rPr>
              <a:t>πρόσωπα του εμπορίου διακρίνονται</a:t>
            </a:r>
            <a:r>
              <a:rPr sz="1600" b="1" spc="88" dirty="0">
                <a:latin typeface="Times New Roman"/>
                <a:cs typeface="Times New Roman"/>
              </a:rPr>
              <a:t> </a:t>
            </a:r>
            <a:r>
              <a:rPr sz="1600" b="1" dirty="0">
                <a:latin typeface="Times New Roman"/>
                <a:cs typeface="Times New Roman"/>
              </a:rPr>
              <a:t>:</a:t>
            </a:r>
            <a:endParaRPr sz="1600" dirty="0">
              <a:latin typeface="Times New Roman"/>
              <a:cs typeface="Times New Roman"/>
            </a:endParaRPr>
          </a:p>
          <a:p>
            <a:pPr marL="311683" indent="-300552" algn="just">
              <a:spcBef>
                <a:spcPts val="380"/>
              </a:spcBef>
              <a:buFont typeface="Wingdings"/>
              <a:buChar char=""/>
              <a:tabLst>
                <a:tab pos="311683" algn="l"/>
              </a:tabLst>
            </a:pPr>
            <a:r>
              <a:rPr sz="1600" b="1" spc="-4" dirty="0">
                <a:latin typeface="Times New Roman"/>
                <a:cs typeface="Times New Roman"/>
              </a:rPr>
              <a:t>Σε </a:t>
            </a:r>
            <a:r>
              <a:rPr sz="1600" b="1" spc="-9" dirty="0">
                <a:latin typeface="Times New Roman"/>
                <a:cs typeface="Times New Roman"/>
              </a:rPr>
              <a:t>εξαρτημένα βοηθητικά </a:t>
            </a:r>
            <a:r>
              <a:rPr sz="1600" b="1" spc="-4" dirty="0">
                <a:latin typeface="Times New Roman"/>
                <a:cs typeface="Times New Roman"/>
              </a:rPr>
              <a:t>πρόσωπα</a:t>
            </a:r>
            <a:r>
              <a:rPr sz="1600" b="1" spc="18" dirty="0">
                <a:latin typeface="Times New Roman"/>
                <a:cs typeface="Times New Roman"/>
              </a:rPr>
              <a:t> </a:t>
            </a:r>
            <a:r>
              <a:rPr sz="1600" b="1" spc="-18" dirty="0">
                <a:latin typeface="Times New Roman"/>
                <a:cs typeface="Times New Roman"/>
              </a:rPr>
              <a:t>και</a:t>
            </a:r>
            <a:endParaRPr sz="1600" dirty="0">
              <a:latin typeface="Times New Roman"/>
              <a:cs typeface="Times New Roman"/>
            </a:endParaRPr>
          </a:p>
          <a:p>
            <a:pPr marL="311683" indent="-300552" algn="just">
              <a:spcBef>
                <a:spcPts val="377"/>
              </a:spcBef>
              <a:buFont typeface="Wingdings"/>
              <a:buChar char=""/>
              <a:tabLst>
                <a:tab pos="311683" algn="l"/>
              </a:tabLst>
            </a:pPr>
            <a:r>
              <a:rPr sz="1600" b="1" spc="-4" dirty="0">
                <a:latin typeface="Times New Roman"/>
                <a:cs typeface="Times New Roman"/>
              </a:rPr>
              <a:t>Σε </a:t>
            </a:r>
            <a:r>
              <a:rPr sz="1600" b="1" spc="-9" dirty="0">
                <a:latin typeface="Times New Roman"/>
                <a:cs typeface="Times New Roman"/>
              </a:rPr>
              <a:t>ανεξάρτητα βοηθητικά </a:t>
            </a:r>
            <a:r>
              <a:rPr sz="1600" b="1" spc="-4" dirty="0">
                <a:latin typeface="Times New Roman"/>
                <a:cs typeface="Times New Roman"/>
              </a:rPr>
              <a:t>πρόσωπα.</a:t>
            </a:r>
            <a:endParaRPr sz="1600" dirty="0">
              <a:latin typeface="Times New Roman"/>
              <a:cs typeface="Times New Roman"/>
            </a:endParaRPr>
          </a:p>
          <a:p>
            <a:pPr marL="11132" marR="4453">
              <a:spcBef>
                <a:spcPts val="380"/>
              </a:spcBef>
            </a:pPr>
            <a:r>
              <a:rPr sz="1600" b="1" spc="-9" dirty="0">
                <a:latin typeface="Times New Roman"/>
                <a:cs typeface="Times New Roman"/>
              </a:rPr>
              <a:t>Εξαρτημένα βοηθητικά </a:t>
            </a:r>
            <a:r>
              <a:rPr sz="1600" b="1" spc="-4" dirty="0">
                <a:latin typeface="Times New Roman"/>
                <a:cs typeface="Times New Roman"/>
              </a:rPr>
              <a:t>πρόσωπα του εμπορίου </a:t>
            </a:r>
            <a:r>
              <a:rPr sz="1600" spc="-4" dirty="0">
                <a:latin typeface="Times New Roman"/>
                <a:cs typeface="Times New Roman"/>
              </a:rPr>
              <a:t>καλούνται εκείνα τα φυσικά πρόσωπα  που </a:t>
            </a:r>
            <a:r>
              <a:rPr sz="1600" spc="-9" dirty="0">
                <a:latin typeface="Times New Roman"/>
                <a:cs typeface="Times New Roman"/>
              </a:rPr>
              <a:t>ανήκουν </a:t>
            </a:r>
            <a:r>
              <a:rPr sz="1600" spc="-4" dirty="0">
                <a:latin typeface="Times New Roman"/>
                <a:cs typeface="Times New Roman"/>
              </a:rPr>
              <a:t>στο προσωπικό της επιχείρησης (συνδέονται άμεσα με τα κύρια πρόσωπα με  </a:t>
            </a:r>
            <a:r>
              <a:rPr sz="1600" spc="-9" dirty="0">
                <a:latin typeface="Times New Roman"/>
                <a:cs typeface="Times New Roman"/>
              </a:rPr>
              <a:t>υπαλληλική </a:t>
            </a:r>
            <a:r>
              <a:rPr sz="1600" spc="-4" dirty="0">
                <a:latin typeface="Times New Roman"/>
                <a:cs typeface="Times New Roman"/>
              </a:rPr>
              <a:t>σχέση) και </a:t>
            </a:r>
            <a:r>
              <a:rPr sz="1600" spc="-9" dirty="0">
                <a:latin typeface="Times New Roman"/>
                <a:cs typeface="Times New Roman"/>
              </a:rPr>
              <a:t>παρέχουν </a:t>
            </a:r>
            <a:r>
              <a:rPr sz="1600" spc="-4" dirty="0">
                <a:latin typeface="Times New Roman"/>
                <a:cs typeface="Times New Roman"/>
              </a:rPr>
              <a:t>τις υπηρεσίες τους έναντι αμοιβής που καλείται μισθός. </a:t>
            </a:r>
            <a:r>
              <a:rPr sz="1600" spc="-57" dirty="0">
                <a:latin typeface="Times New Roman"/>
                <a:cs typeface="Times New Roman"/>
              </a:rPr>
              <a:t>Τα  </a:t>
            </a:r>
            <a:r>
              <a:rPr sz="1600" spc="-4" dirty="0">
                <a:latin typeface="Times New Roman"/>
                <a:cs typeface="Times New Roman"/>
              </a:rPr>
              <a:t>κυριότερα </a:t>
            </a:r>
            <a:r>
              <a:rPr sz="1600" spc="-13" dirty="0">
                <a:latin typeface="Times New Roman"/>
                <a:cs typeface="Times New Roman"/>
              </a:rPr>
              <a:t>εξαρτημένα </a:t>
            </a:r>
            <a:r>
              <a:rPr sz="1600" spc="-4" dirty="0">
                <a:latin typeface="Times New Roman"/>
                <a:cs typeface="Times New Roman"/>
              </a:rPr>
              <a:t>πρόσωπα του εμπορίου είναι : </a:t>
            </a:r>
            <a:r>
              <a:rPr sz="1600" dirty="0">
                <a:latin typeface="Times New Roman"/>
                <a:cs typeface="Times New Roman"/>
              </a:rPr>
              <a:t>1) </a:t>
            </a:r>
            <a:r>
              <a:rPr sz="1600" spc="-9" dirty="0">
                <a:latin typeface="Times New Roman"/>
                <a:cs typeface="Times New Roman"/>
              </a:rPr>
              <a:t>Γενικός </a:t>
            </a:r>
            <a:r>
              <a:rPr sz="1600" spc="-4" dirty="0">
                <a:latin typeface="Times New Roman"/>
                <a:cs typeface="Times New Roman"/>
              </a:rPr>
              <a:t>διευθυντής, </a:t>
            </a:r>
            <a:r>
              <a:rPr sz="1600" dirty="0">
                <a:latin typeface="Times New Roman"/>
                <a:cs typeface="Times New Roman"/>
              </a:rPr>
              <a:t>2)  </a:t>
            </a:r>
            <a:r>
              <a:rPr sz="1600" spc="-4" dirty="0">
                <a:latin typeface="Times New Roman"/>
                <a:cs typeface="Times New Roman"/>
              </a:rPr>
              <a:t>Υποδιευθυντής, </a:t>
            </a:r>
            <a:r>
              <a:rPr sz="1600" dirty="0">
                <a:latin typeface="Times New Roman"/>
                <a:cs typeface="Times New Roman"/>
              </a:rPr>
              <a:t>3) </a:t>
            </a:r>
            <a:r>
              <a:rPr sz="1600" spc="-4" dirty="0">
                <a:latin typeface="Times New Roman"/>
                <a:cs typeface="Times New Roman"/>
              </a:rPr>
              <a:t>Προϊστάμενος λογιστηρίου, 4) Λογιστής, </a:t>
            </a:r>
            <a:r>
              <a:rPr sz="1600" dirty="0">
                <a:latin typeface="Times New Roman"/>
                <a:cs typeface="Times New Roman"/>
              </a:rPr>
              <a:t>5) </a:t>
            </a:r>
            <a:r>
              <a:rPr sz="1600" spc="-22" dirty="0">
                <a:latin typeface="Times New Roman"/>
                <a:cs typeface="Times New Roman"/>
              </a:rPr>
              <a:t>Ταμίας, </a:t>
            </a:r>
            <a:r>
              <a:rPr sz="1600" dirty="0">
                <a:latin typeface="Times New Roman"/>
                <a:cs typeface="Times New Roman"/>
              </a:rPr>
              <a:t>6) </a:t>
            </a:r>
            <a:r>
              <a:rPr sz="1600" spc="-4" dirty="0">
                <a:latin typeface="Times New Roman"/>
                <a:cs typeface="Times New Roman"/>
              </a:rPr>
              <a:t>Αποθηκάριος,</a:t>
            </a:r>
            <a:r>
              <a:rPr sz="1600" spc="-96" dirty="0">
                <a:latin typeface="Times New Roman"/>
                <a:cs typeface="Times New Roman"/>
              </a:rPr>
              <a:t> </a:t>
            </a:r>
            <a:r>
              <a:rPr sz="1600" dirty="0">
                <a:latin typeface="Times New Roman"/>
                <a:cs typeface="Times New Roman"/>
              </a:rPr>
              <a:t>7)</a:t>
            </a:r>
          </a:p>
          <a:p>
            <a:pPr marL="11132"/>
            <a:r>
              <a:rPr sz="1600" spc="-4" dirty="0">
                <a:latin typeface="Times New Roman"/>
                <a:cs typeface="Times New Roman"/>
              </a:rPr>
              <a:t>Υπάλληλοι πωλητές, </a:t>
            </a:r>
            <a:r>
              <a:rPr sz="1600" dirty="0">
                <a:latin typeface="Times New Roman"/>
                <a:cs typeface="Times New Roman"/>
              </a:rPr>
              <a:t>8) </a:t>
            </a:r>
            <a:r>
              <a:rPr sz="1600" spc="-4" dirty="0">
                <a:latin typeface="Times New Roman"/>
                <a:cs typeface="Times New Roman"/>
              </a:rPr>
              <a:t>Πλασιέ, </a:t>
            </a:r>
            <a:r>
              <a:rPr sz="1600" dirty="0">
                <a:latin typeface="Times New Roman"/>
                <a:cs typeface="Times New Roman"/>
              </a:rPr>
              <a:t>9) </a:t>
            </a:r>
            <a:r>
              <a:rPr sz="1600" spc="-4" dirty="0">
                <a:latin typeface="Times New Roman"/>
                <a:cs typeface="Times New Roman"/>
              </a:rPr>
              <a:t>Περιοδεύοντες υπάλληλοι </a:t>
            </a:r>
            <a:r>
              <a:rPr sz="1600" dirty="0">
                <a:latin typeface="Times New Roman"/>
                <a:cs typeface="Times New Roman"/>
              </a:rPr>
              <a:t>10)</a:t>
            </a:r>
            <a:r>
              <a:rPr sz="1600" spc="-18" dirty="0">
                <a:latin typeface="Times New Roman"/>
                <a:cs typeface="Times New Roman"/>
              </a:rPr>
              <a:t> </a:t>
            </a:r>
            <a:r>
              <a:rPr sz="1600" spc="-4" dirty="0">
                <a:latin typeface="Times New Roman"/>
                <a:cs typeface="Times New Roman"/>
              </a:rPr>
              <a:t>Γραμματέας</a:t>
            </a:r>
            <a:endParaRPr sz="1600" dirty="0">
              <a:latin typeface="Times New Roman"/>
              <a:cs typeface="Times New Roman"/>
            </a:endParaRPr>
          </a:p>
          <a:p>
            <a:pPr marL="11132" marR="25602">
              <a:spcBef>
                <a:spcPts val="377"/>
              </a:spcBef>
            </a:pPr>
            <a:r>
              <a:rPr sz="1600" spc="-4" dirty="0">
                <a:latin typeface="Times New Roman"/>
                <a:cs typeface="Times New Roman"/>
              </a:rPr>
              <a:t>Ο ανταγωνισμός και η τεχνολογική εξέλιξη στις μεγάλες επιχειρήσεις οδήγησαν στην  ανάγκη υποβοήθησης των κύριων προσώπων του εμπορίου και από τα παρακάτω πρόσωπα</a:t>
            </a:r>
            <a:r>
              <a:rPr sz="1600" spc="57" dirty="0">
                <a:latin typeface="Times New Roman"/>
                <a:cs typeface="Times New Roman"/>
              </a:rPr>
              <a:t> </a:t>
            </a:r>
            <a:r>
              <a:rPr sz="1600" spc="-4" dirty="0">
                <a:latin typeface="Times New Roman"/>
                <a:cs typeface="Times New Roman"/>
              </a:rPr>
              <a:t>:</a:t>
            </a:r>
            <a:endParaRPr sz="1600" dirty="0">
              <a:latin typeface="Times New Roman"/>
              <a:cs typeface="Times New Roman"/>
            </a:endParaRPr>
          </a:p>
          <a:p>
            <a:pPr marL="311683" indent="-300552">
              <a:spcBef>
                <a:spcPts val="377"/>
              </a:spcBef>
              <a:buFont typeface="Arial"/>
              <a:buChar char="•"/>
              <a:tabLst>
                <a:tab pos="311127" algn="l"/>
                <a:tab pos="311683" algn="l"/>
              </a:tabLst>
            </a:pPr>
            <a:r>
              <a:rPr sz="1600" spc="-4" dirty="0">
                <a:latin typeface="Times New Roman"/>
                <a:cs typeface="Times New Roman"/>
              </a:rPr>
              <a:t>Προϊστάμενος</a:t>
            </a:r>
            <a:r>
              <a:rPr sz="1600" spc="4" dirty="0">
                <a:latin typeface="Times New Roman"/>
                <a:cs typeface="Times New Roman"/>
              </a:rPr>
              <a:t> </a:t>
            </a:r>
            <a:r>
              <a:rPr sz="1600" spc="-4" dirty="0">
                <a:latin typeface="Times New Roman"/>
                <a:cs typeface="Times New Roman"/>
              </a:rPr>
              <a:t>προγραμματισμού.</a:t>
            </a:r>
            <a:endParaRPr sz="1600" dirty="0">
              <a:latin typeface="Times New Roman"/>
              <a:cs typeface="Times New Roman"/>
            </a:endParaRPr>
          </a:p>
          <a:p>
            <a:pPr marL="311683" indent="-300552">
              <a:spcBef>
                <a:spcPts val="380"/>
              </a:spcBef>
              <a:buFont typeface="Arial"/>
              <a:buChar char="•"/>
              <a:tabLst>
                <a:tab pos="311127" algn="l"/>
                <a:tab pos="311683" algn="l"/>
              </a:tabLst>
            </a:pPr>
            <a:r>
              <a:rPr sz="1600" spc="-4" dirty="0">
                <a:latin typeface="Times New Roman"/>
                <a:cs typeface="Times New Roman"/>
              </a:rPr>
              <a:t>Χειριστές</a:t>
            </a:r>
            <a:r>
              <a:rPr sz="1600" spc="13" dirty="0">
                <a:latin typeface="Times New Roman"/>
                <a:cs typeface="Times New Roman"/>
              </a:rPr>
              <a:t> </a:t>
            </a:r>
            <a:r>
              <a:rPr sz="1600" spc="-57" dirty="0">
                <a:latin typeface="Times New Roman"/>
                <a:cs typeface="Times New Roman"/>
              </a:rPr>
              <a:t>Η/Υ.</a:t>
            </a:r>
            <a:endParaRPr sz="1600" dirty="0">
              <a:latin typeface="Times New Roman"/>
              <a:cs typeface="Times New Roman"/>
            </a:endParaRPr>
          </a:p>
          <a:p>
            <a:pPr marL="311683" indent="-300552">
              <a:spcBef>
                <a:spcPts val="377"/>
              </a:spcBef>
              <a:buFont typeface="Arial"/>
              <a:buChar char="•"/>
              <a:tabLst>
                <a:tab pos="311127" algn="l"/>
                <a:tab pos="311683" algn="l"/>
              </a:tabLst>
            </a:pPr>
            <a:r>
              <a:rPr sz="1600" spc="-4" dirty="0">
                <a:latin typeface="Times New Roman"/>
                <a:cs typeface="Times New Roman"/>
              </a:rPr>
              <a:t>Χειριστές τηλεπικοινωνιακών</a:t>
            </a:r>
            <a:r>
              <a:rPr sz="1600" spc="13" dirty="0">
                <a:latin typeface="Times New Roman"/>
                <a:cs typeface="Times New Roman"/>
              </a:rPr>
              <a:t> </a:t>
            </a:r>
            <a:r>
              <a:rPr sz="1600" spc="-4" dirty="0">
                <a:latin typeface="Times New Roman"/>
                <a:cs typeface="Times New Roman"/>
              </a:rPr>
              <a:t>μέσων.</a:t>
            </a:r>
            <a:endParaRPr sz="1600" dirty="0">
              <a:latin typeface="Times New Roman"/>
              <a:cs typeface="Times New Roman"/>
            </a:endParaRPr>
          </a:p>
          <a:p>
            <a:pPr marL="311683" indent="-300552">
              <a:spcBef>
                <a:spcPts val="380"/>
              </a:spcBef>
              <a:buFont typeface="Arial"/>
              <a:buChar char="•"/>
              <a:tabLst>
                <a:tab pos="311127" algn="l"/>
                <a:tab pos="311683" algn="l"/>
              </a:tabLst>
            </a:pPr>
            <a:r>
              <a:rPr sz="1600" spc="-9" dirty="0">
                <a:latin typeface="Times New Roman"/>
                <a:cs typeface="Times New Roman"/>
              </a:rPr>
              <a:t>Εμπορικοί</a:t>
            </a:r>
            <a:r>
              <a:rPr sz="1600" dirty="0">
                <a:latin typeface="Times New Roman"/>
                <a:cs typeface="Times New Roman"/>
              </a:rPr>
              <a:t> </a:t>
            </a:r>
            <a:r>
              <a:rPr sz="1600" spc="-4" dirty="0">
                <a:latin typeface="Times New Roman"/>
                <a:cs typeface="Times New Roman"/>
              </a:rPr>
              <a:t>σύμβουλοι.</a:t>
            </a:r>
            <a:endParaRPr sz="1600" dirty="0">
              <a:latin typeface="Times New Roman"/>
              <a:cs typeface="Times New Roman"/>
            </a:endParaRPr>
          </a:p>
          <a:p>
            <a:pPr marL="311683" indent="-300552">
              <a:spcBef>
                <a:spcPts val="377"/>
              </a:spcBef>
              <a:buFont typeface="Arial"/>
              <a:buChar char="•"/>
              <a:tabLst>
                <a:tab pos="311127" algn="l"/>
                <a:tab pos="311683" algn="l"/>
              </a:tabLst>
            </a:pPr>
            <a:r>
              <a:rPr sz="1600" spc="-9" dirty="0">
                <a:latin typeface="Times New Roman"/>
                <a:cs typeface="Times New Roman"/>
              </a:rPr>
              <a:t>Ειδικοί </a:t>
            </a:r>
            <a:r>
              <a:rPr sz="1600" spc="-4" dirty="0">
                <a:latin typeface="Times New Roman"/>
                <a:cs typeface="Times New Roman"/>
              </a:rPr>
              <a:t>της έρευνας</a:t>
            </a:r>
            <a:r>
              <a:rPr sz="1600" dirty="0">
                <a:latin typeface="Times New Roman"/>
                <a:cs typeface="Times New Roman"/>
              </a:rPr>
              <a:t> </a:t>
            </a:r>
            <a:r>
              <a:rPr sz="1600" spc="-4" dirty="0">
                <a:latin typeface="Times New Roman"/>
                <a:cs typeface="Times New Roman"/>
              </a:rPr>
              <a:t>αγοράς.</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2572" y="441192"/>
            <a:ext cx="7377644" cy="4381668"/>
          </a:xfrm>
          <a:prstGeom prst="rect">
            <a:avLst/>
          </a:prstGeom>
        </p:spPr>
        <p:txBody>
          <a:bodyPr vert="horz" wrap="square" lIns="0" tIns="11132" rIns="0" bIns="0" rtlCol="0">
            <a:spAutoFit/>
          </a:bodyPr>
          <a:lstStyle/>
          <a:p>
            <a:pPr marR="181444" algn="ctr">
              <a:spcBef>
                <a:spcPts val="88"/>
              </a:spcBef>
            </a:pPr>
            <a:r>
              <a:rPr sz="1600" b="1" spc="-4" dirty="0">
                <a:latin typeface="Times New Roman"/>
                <a:cs typeface="Times New Roman"/>
              </a:rPr>
              <a:t>ΒΟΗΘΗΤΙΚΑ ΠΡΟΣΩΠΑ </a:t>
            </a:r>
            <a:r>
              <a:rPr sz="1600" b="1" spc="-26" dirty="0">
                <a:latin typeface="Times New Roman"/>
                <a:cs typeface="Times New Roman"/>
              </a:rPr>
              <a:t>ΤΟΥ </a:t>
            </a:r>
            <a:r>
              <a:rPr sz="1600" b="1" spc="-9" dirty="0">
                <a:latin typeface="Times New Roman"/>
                <a:cs typeface="Times New Roman"/>
              </a:rPr>
              <a:t>ΕΜΠΟΡΙΟΥ</a:t>
            </a:r>
            <a:r>
              <a:rPr sz="1600" b="1" spc="-272" dirty="0">
                <a:latin typeface="Times New Roman"/>
                <a:cs typeface="Times New Roman"/>
              </a:rPr>
              <a:t> </a:t>
            </a:r>
            <a:r>
              <a:rPr sz="1600" b="1" spc="-22" dirty="0">
                <a:latin typeface="Times New Roman"/>
                <a:cs typeface="Times New Roman"/>
              </a:rPr>
              <a:t>ΑΝΕΞΑΡΤΗΤΑ</a:t>
            </a:r>
            <a:endParaRPr sz="1600" dirty="0">
              <a:latin typeface="Times New Roman"/>
              <a:cs typeface="Times New Roman"/>
            </a:endParaRPr>
          </a:p>
          <a:p>
            <a:pPr>
              <a:spcBef>
                <a:spcPts val="13"/>
              </a:spcBef>
            </a:pPr>
            <a:endParaRPr sz="1400" dirty="0">
              <a:latin typeface="Times New Roman"/>
              <a:cs typeface="Times New Roman"/>
            </a:endParaRPr>
          </a:p>
          <a:p>
            <a:pPr marL="11132" marR="5009" algn="just"/>
            <a:r>
              <a:rPr sz="1600" spc="-13" dirty="0">
                <a:latin typeface="Times New Roman"/>
                <a:cs typeface="Times New Roman"/>
              </a:rPr>
              <a:t>Aνεξάρτητα </a:t>
            </a:r>
            <a:r>
              <a:rPr sz="1600" spc="-9" dirty="0">
                <a:latin typeface="Times New Roman"/>
                <a:cs typeface="Times New Roman"/>
              </a:rPr>
              <a:t>βοηθητικά </a:t>
            </a:r>
            <a:r>
              <a:rPr sz="1600" spc="-4" dirty="0">
                <a:latin typeface="Times New Roman"/>
                <a:cs typeface="Times New Roman"/>
              </a:rPr>
              <a:t>πρόσωπα </a:t>
            </a:r>
            <a:r>
              <a:rPr sz="1600" spc="-9" dirty="0">
                <a:latin typeface="Times New Roman"/>
                <a:cs typeface="Times New Roman"/>
              </a:rPr>
              <a:t>καλούνται </a:t>
            </a:r>
            <a:r>
              <a:rPr sz="1600" spc="-4" dirty="0">
                <a:latin typeface="Times New Roman"/>
                <a:cs typeface="Times New Roman"/>
              </a:rPr>
              <a:t>εκείνα, </a:t>
            </a:r>
            <a:r>
              <a:rPr sz="1600" spc="-9" dirty="0">
                <a:latin typeface="Times New Roman"/>
                <a:cs typeface="Times New Roman"/>
              </a:rPr>
              <a:t>τα </a:t>
            </a:r>
            <a:r>
              <a:rPr sz="1600" spc="-4" dirty="0">
                <a:latin typeface="Times New Roman"/>
                <a:cs typeface="Times New Roman"/>
              </a:rPr>
              <a:t>οποία </a:t>
            </a:r>
            <a:r>
              <a:rPr sz="1600" spc="-9" dirty="0">
                <a:latin typeface="Times New Roman"/>
                <a:cs typeface="Times New Roman"/>
              </a:rPr>
              <a:t>ασκούν </a:t>
            </a:r>
            <a:r>
              <a:rPr sz="1600" spc="-4" dirty="0">
                <a:latin typeface="Times New Roman"/>
                <a:cs typeface="Times New Roman"/>
              </a:rPr>
              <a:t>αυτοτελές </a:t>
            </a:r>
            <a:r>
              <a:rPr sz="1600" spc="-9" dirty="0">
                <a:latin typeface="Times New Roman"/>
                <a:cs typeface="Times New Roman"/>
              </a:rPr>
              <a:t>και  </a:t>
            </a:r>
            <a:r>
              <a:rPr sz="1600" spc="-13" dirty="0">
                <a:latin typeface="Times New Roman"/>
                <a:cs typeface="Times New Roman"/>
              </a:rPr>
              <a:t>ανεξάρτητο </a:t>
            </a:r>
            <a:r>
              <a:rPr sz="1600" spc="-9" dirty="0">
                <a:latin typeface="Times New Roman"/>
                <a:cs typeface="Times New Roman"/>
              </a:rPr>
              <a:t>επάγγελμα, </a:t>
            </a:r>
            <a:r>
              <a:rPr sz="1600" spc="-4" dirty="0">
                <a:latin typeface="Times New Roman"/>
                <a:cs typeface="Times New Roman"/>
              </a:rPr>
              <a:t>το έργο τους όμως </a:t>
            </a:r>
            <a:r>
              <a:rPr sz="1600" spc="-9" dirty="0">
                <a:latin typeface="Times New Roman"/>
                <a:cs typeface="Times New Roman"/>
              </a:rPr>
              <a:t>είναι </a:t>
            </a:r>
            <a:r>
              <a:rPr sz="1600" spc="-4" dirty="0">
                <a:latin typeface="Times New Roman"/>
                <a:cs typeface="Times New Roman"/>
              </a:rPr>
              <a:t>παράλληλο </a:t>
            </a:r>
            <a:r>
              <a:rPr sz="1600" spc="-13" dirty="0">
                <a:latin typeface="Times New Roman"/>
                <a:cs typeface="Times New Roman"/>
              </a:rPr>
              <a:t>και </a:t>
            </a:r>
            <a:r>
              <a:rPr sz="1600" spc="-9" dirty="0">
                <a:latin typeface="Times New Roman"/>
                <a:cs typeface="Times New Roman"/>
              </a:rPr>
              <a:t>υποβοηθητικό </a:t>
            </a:r>
            <a:r>
              <a:rPr sz="1600" spc="-4" dirty="0">
                <a:latin typeface="Times New Roman"/>
                <a:cs typeface="Times New Roman"/>
              </a:rPr>
              <a:t>με το έργο  των κυρίων προσώπων του</a:t>
            </a:r>
            <a:r>
              <a:rPr sz="1600" spc="39" dirty="0">
                <a:latin typeface="Times New Roman"/>
                <a:cs typeface="Times New Roman"/>
              </a:rPr>
              <a:t> </a:t>
            </a:r>
            <a:r>
              <a:rPr sz="1600" spc="-4" dirty="0">
                <a:latin typeface="Times New Roman"/>
                <a:cs typeface="Times New Roman"/>
              </a:rPr>
              <a:t>εμπορίου.</a:t>
            </a:r>
            <a:endParaRPr sz="1600" dirty="0">
              <a:latin typeface="Times New Roman"/>
              <a:cs typeface="Times New Roman"/>
            </a:endParaRPr>
          </a:p>
          <a:p>
            <a:pPr marL="11132" marR="4453" algn="just">
              <a:spcBef>
                <a:spcPts val="377"/>
              </a:spcBef>
            </a:pPr>
            <a:r>
              <a:rPr sz="1600" spc="-4" dirty="0">
                <a:latin typeface="Times New Roman"/>
                <a:cs typeface="Times New Roman"/>
              </a:rPr>
              <a:t>Tα πρόσωπα </a:t>
            </a:r>
            <a:r>
              <a:rPr sz="1600" spc="-9" dirty="0">
                <a:latin typeface="Times New Roman"/>
                <a:cs typeface="Times New Roman"/>
              </a:rPr>
              <a:t>αυτά </a:t>
            </a:r>
            <a:r>
              <a:rPr sz="1600" spc="-13" dirty="0">
                <a:latin typeface="Times New Roman"/>
                <a:cs typeface="Times New Roman"/>
              </a:rPr>
              <a:t>διευκολύνουν </a:t>
            </a:r>
            <a:r>
              <a:rPr sz="1600" spc="-9" dirty="0">
                <a:latin typeface="Times New Roman"/>
                <a:cs typeface="Times New Roman"/>
              </a:rPr>
              <a:t>πολύ </a:t>
            </a:r>
            <a:r>
              <a:rPr sz="1600" spc="-4" dirty="0">
                <a:latin typeface="Times New Roman"/>
                <a:cs typeface="Times New Roman"/>
              </a:rPr>
              <a:t>τον έμπορο, ώστε </a:t>
            </a:r>
            <a:r>
              <a:rPr sz="1600" spc="-9" dirty="0">
                <a:latin typeface="Times New Roman"/>
                <a:cs typeface="Times New Roman"/>
              </a:rPr>
              <a:t>να </a:t>
            </a:r>
            <a:r>
              <a:rPr sz="1600" spc="-4" dirty="0">
                <a:latin typeface="Times New Roman"/>
                <a:cs typeface="Times New Roman"/>
              </a:rPr>
              <a:t>διευρύνει τον κύκλο των  εργασιών του. Δεν </a:t>
            </a:r>
            <a:r>
              <a:rPr sz="1600" spc="-9" dirty="0">
                <a:latin typeface="Times New Roman"/>
                <a:cs typeface="Times New Roman"/>
              </a:rPr>
              <a:t>εξαρτώνται, </a:t>
            </a:r>
            <a:r>
              <a:rPr sz="1600" spc="-4" dirty="0">
                <a:latin typeface="Times New Roman"/>
                <a:cs typeface="Times New Roman"/>
              </a:rPr>
              <a:t>όπως </a:t>
            </a:r>
            <a:r>
              <a:rPr sz="1600" dirty="0">
                <a:latin typeface="Times New Roman"/>
                <a:cs typeface="Times New Roman"/>
              </a:rPr>
              <a:t>οι </a:t>
            </a:r>
            <a:r>
              <a:rPr sz="1600" spc="-9" dirty="0">
                <a:latin typeface="Times New Roman"/>
                <a:cs typeface="Times New Roman"/>
              </a:rPr>
              <a:t>υπάλληλοι, </a:t>
            </a:r>
            <a:r>
              <a:rPr sz="1600" spc="-4" dirty="0">
                <a:latin typeface="Times New Roman"/>
                <a:cs typeface="Times New Roman"/>
              </a:rPr>
              <a:t>από </a:t>
            </a:r>
            <a:r>
              <a:rPr sz="1600" spc="-9" dirty="0">
                <a:latin typeface="Times New Roman"/>
                <a:cs typeface="Times New Roman"/>
              </a:rPr>
              <a:t>τα </a:t>
            </a:r>
            <a:r>
              <a:rPr sz="1600" spc="-4" dirty="0">
                <a:latin typeface="Times New Roman"/>
                <a:cs typeface="Times New Roman"/>
              </a:rPr>
              <a:t>κύρια πρόσωπα </a:t>
            </a:r>
            <a:r>
              <a:rPr sz="1600" spc="-9" dirty="0">
                <a:latin typeface="Times New Roman"/>
                <a:cs typeface="Times New Roman"/>
              </a:rPr>
              <a:t>του </a:t>
            </a:r>
            <a:r>
              <a:rPr sz="1600" spc="-4" dirty="0">
                <a:latin typeface="Times New Roman"/>
                <a:cs typeface="Times New Roman"/>
              </a:rPr>
              <a:t>εμπορίου,  αλλά διατηρούν την </a:t>
            </a:r>
            <a:r>
              <a:rPr sz="1600" spc="-13" dirty="0">
                <a:latin typeface="Times New Roman"/>
                <a:cs typeface="Times New Roman"/>
              </a:rPr>
              <a:t>ανεξαρτησία </a:t>
            </a:r>
            <a:r>
              <a:rPr sz="1600" spc="-4" dirty="0">
                <a:latin typeface="Times New Roman"/>
                <a:cs typeface="Times New Roman"/>
              </a:rPr>
              <a:t>τους, ιδρύουν ιδιαίτερα γραφεία και </a:t>
            </a:r>
            <a:r>
              <a:rPr sz="1600" spc="-9" dirty="0">
                <a:latin typeface="Times New Roman"/>
                <a:cs typeface="Times New Roman"/>
              </a:rPr>
              <a:t>ασκούν </a:t>
            </a:r>
            <a:r>
              <a:rPr sz="1600" spc="-4" dirty="0">
                <a:latin typeface="Times New Roman"/>
                <a:cs typeface="Times New Roman"/>
              </a:rPr>
              <a:t>ιδιαίτερο  επάγγελμα. H εργασία τους </a:t>
            </a:r>
            <a:r>
              <a:rPr sz="1600" dirty="0">
                <a:latin typeface="Times New Roman"/>
                <a:cs typeface="Times New Roman"/>
              </a:rPr>
              <a:t>όμως </a:t>
            </a:r>
            <a:r>
              <a:rPr sz="1600" spc="-4" dirty="0">
                <a:latin typeface="Times New Roman"/>
                <a:cs typeface="Times New Roman"/>
              </a:rPr>
              <a:t>αυτή δεν γίνεται για </a:t>
            </a:r>
            <a:r>
              <a:rPr sz="1600" spc="-13" dirty="0">
                <a:latin typeface="Times New Roman"/>
                <a:cs typeface="Times New Roman"/>
              </a:rPr>
              <a:t>δικό </a:t>
            </a:r>
            <a:r>
              <a:rPr sz="1600" spc="-4" dirty="0">
                <a:latin typeface="Times New Roman"/>
                <a:cs typeface="Times New Roman"/>
              </a:rPr>
              <a:t>τους λογαριασμό, αλλά για  λογαριασμό τρίτων (των κυρίων προσώπων του</a:t>
            </a:r>
            <a:r>
              <a:rPr sz="1600" spc="66" dirty="0">
                <a:latin typeface="Times New Roman"/>
                <a:cs typeface="Times New Roman"/>
              </a:rPr>
              <a:t> </a:t>
            </a:r>
            <a:r>
              <a:rPr sz="1600" spc="-4" dirty="0">
                <a:latin typeface="Times New Roman"/>
                <a:cs typeface="Times New Roman"/>
              </a:rPr>
              <a:t>εμπορίου).</a:t>
            </a:r>
            <a:endParaRPr sz="1600" dirty="0">
              <a:latin typeface="Times New Roman"/>
              <a:cs typeface="Times New Roman"/>
            </a:endParaRPr>
          </a:p>
          <a:p>
            <a:pPr>
              <a:spcBef>
                <a:spcPts val="31"/>
              </a:spcBef>
            </a:pPr>
            <a:endParaRPr sz="2300" dirty="0">
              <a:latin typeface="Times New Roman"/>
              <a:cs typeface="Times New Roman"/>
            </a:endParaRPr>
          </a:p>
          <a:p>
            <a:pPr marL="11132" algn="just"/>
            <a:r>
              <a:rPr sz="1600" spc="-13" dirty="0">
                <a:latin typeface="Times New Roman"/>
                <a:cs typeface="Times New Roman"/>
              </a:rPr>
              <a:t>Aνεξάρτητα </a:t>
            </a:r>
            <a:r>
              <a:rPr sz="1600" spc="-4" dirty="0">
                <a:latin typeface="Times New Roman"/>
                <a:cs typeface="Times New Roman"/>
              </a:rPr>
              <a:t>πρόσωπα του εμπορίου</a:t>
            </a:r>
            <a:r>
              <a:rPr sz="1600" spc="31" dirty="0">
                <a:latin typeface="Times New Roman"/>
                <a:cs typeface="Times New Roman"/>
              </a:rPr>
              <a:t> </a:t>
            </a:r>
            <a:r>
              <a:rPr sz="1600" spc="-4" dirty="0">
                <a:latin typeface="Times New Roman"/>
                <a:cs typeface="Times New Roman"/>
              </a:rPr>
              <a:t>είναι:</a:t>
            </a:r>
            <a:endParaRPr sz="1600" dirty="0">
              <a:latin typeface="Times New Roman"/>
              <a:cs typeface="Times New Roman"/>
            </a:endParaRPr>
          </a:p>
          <a:p>
            <a:pPr>
              <a:spcBef>
                <a:spcPts val="31"/>
              </a:spcBef>
            </a:pPr>
            <a:endParaRPr sz="2300" dirty="0">
              <a:latin typeface="Times New Roman"/>
              <a:cs typeface="Times New Roman"/>
            </a:endParaRPr>
          </a:p>
          <a:p>
            <a:pPr marL="311683" indent="-300552">
              <a:buFont typeface="Wingdings"/>
              <a:buChar char=""/>
              <a:tabLst>
                <a:tab pos="311127" algn="l"/>
                <a:tab pos="311683" algn="l"/>
              </a:tabLst>
            </a:pPr>
            <a:r>
              <a:rPr sz="1600" spc="-4" dirty="0">
                <a:latin typeface="Times New Roman"/>
                <a:cs typeface="Times New Roman"/>
              </a:rPr>
              <a:t>O </a:t>
            </a:r>
            <a:r>
              <a:rPr sz="1600" spc="-9" dirty="0">
                <a:latin typeface="Times New Roman"/>
                <a:cs typeface="Times New Roman"/>
              </a:rPr>
              <a:t>παραγγελιοδόχος</a:t>
            </a:r>
            <a:endParaRPr sz="1600" dirty="0">
              <a:latin typeface="Times New Roman"/>
              <a:cs typeface="Times New Roman"/>
            </a:endParaRPr>
          </a:p>
          <a:p>
            <a:pPr marL="311683" indent="-300552">
              <a:spcBef>
                <a:spcPts val="380"/>
              </a:spcBef>
              <a:buFont typeface="Wingdings"/>
              <a:buChar char=""/>
              <a:tabLst>
                <a:tab pos="311127" algn="l"/>
                <a:tab pos="311683" algn="l"/>
              </a:tabLst>
            </a:pPr>
            <a:r>
              <a:rPr sz="1600" spc="-4" dirty="0">
                <a:latin typeface="Times New Roman"/>
                <a:cs typeface="Times New Roman"/>
              </a:rPr>
              <a:t>O </a:t>
            </a:r>
            <a:r>
              <a:rPr sz="1600" spc="-9" dirty="0">
                <a:latin typeface="Times New Roman"/>
                <a:cs typeface="Times New Roman"/>
              </a:rPr>
              <a:t>εμπορικός</a:t>
            </a:r>
            <a:r>
              <a:rPr sz="1600" spc="4" dirty="0">
                <a:latin typeface="Times New Roman"/>
                <a:cs typeface="Times New Roman"/>
              </a:rPr>
              <a:t> </a:t>
            </a:r>
            <a:r>
              <a:rPr sz="1600" spc="-4" dirty="0">
                <a:latin typeface="Times New Roman"/>
                <a:cs typeface="Times New Roman"/>
              </a:rPr>
              <a:t>αντιπρόσωπος</a:t>
            </a:r>
            <a:endParaRPr sz="1600" dirty="0">
              <a:latin typeface="Times New Roman"/>
              <a:cs typeface="Times New Roman"/>
            </a:endParaRPr>
          </a:p>
          <a:p>
            <a:pPr marL="311683" indent="-300552">
              <a:spcBef>
                <a:spcPts val="377"/>
              </a:spcBef>
              <a:buFont typeface="Wingdings"/>
              <a:buChar char=""/>
              <a:tabLst>
                <a:tab pos="311127" algn="l"/>
                <a:tab pos="311683" algn="l"/>
              </a:tabLst>
            </a:pPr>
            <a:r>
              <a:rPr sz="1600" spc="-4" dirty="0">
                <a:latin typeface="Times New Roman"/>
                <a:cs typeface="Times New Roman"/>
              </a:rPr>
              <a:t>O μεσίτης</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1485" y="310194"/>
            <a:ext cx="7453120" cy="6279623"/>
          </a:xfrm>
          <a:prstGeom prst="rect">
            <a:avLst/>
          </a:prstGeom>
        </p:spPr>
        <p:txBody>
          <a:bodyPr vert="horz" wrap="square" lIns="0" tIns="11132" rIns="0" bIns="0" rtlCol="0">
            <a:spAutoFit/>
          </a:bodyPr>
          <a:lstStyle/>
          <a:p>
            <a:pPr marL="108533" algn="ctr">
              <a:lnSpc>
                <a:spcPts val="1714"/>
              </a:lnSpc>
              <a:spcBef>
                <a:spcPts val="88"/>
              </a:spcBef>
            </a:pPr>
            <a:r>
              <a:rPr sz="1600" b="1" spc="-4" dirty="0">
                <a:latin typeface="Times New Roman"/>
                <a:cs typeface="Times New Roman"/>
              </a:rPr>
              <a:t>ΕΝΝΟΙΑ</a:t>
            </a:r>
            <a:r>
              <a:rPr sz="1600" b="1" spc="-88" dirty="0">
                <a:latin typeface="Times New Roman"/>
                <a:cs typeface="Times New Roman"/>
              </a:rPr>
              <a:t> </a:t>
            </a:r>
            <a:r>
              <a:rPr sz="1600" b="1" spc="-26" dirty="0">
                <a:latin typeface="Times New Roman"/>
                <a:cs typeface="Times New Roman"/>
              </a:rPr>
              <a:t>ΠΑΡΑΓΓΕΛΙΟΔΟΧΟΥ</a:t>
            </a:r>
            <a:endParaRPr sz="1600" dirty="0">
              <a:latin typeface="Times New Roman"/>
              <a:cs typeface="Times New Roman"/>
            </a:endParaRPr>
          </a:p>
          <a:p>
            <a:pPr marL="11132">
              <a:lnSpc>
                <a:spcPts val="1714"/>
              </a:lnSpc>
            </a:pPr>
            <a:r>
              <a:rPr sz="1600" spc="-9" dirty="0">
                <a:latin typeface="Times New Roman"/>
                <a:cs typeface="Times New Roman"/>
              </a:rPr>
              <a:t>Παραγγελιοδόχος </a:t>
            </a:r>
            <a:r>
              <a:rPr sz="1600" spc="-4" dirty="0">
                <a:latin typeface="Times New Roman"/>
                <a:cs typeface="Times New Roman"/>
              </a:rPr>
              <a:t>είναι εκείνος που αναλαμβάνει </a:t>
            </a:r>
            <a:r>
              <a:rPr sz="1600" spc="-9" dirty="0">
                <a:latin typeface="Times New Roman"/>
                <a:cs typeface="Times New Roman"/>
              </a:rPr>
              <a:t>κατά επάγγελμα </a:t>
            </a:r>
            <a:r>
              <a:rPr sz="1600" spc="-4" dirty="0">
                <a:latin typeface="Times New Roman"/>
                <a:cs typeface="Times New Roman"/>
              </a:rPr>
              <a:t>να πραγματοποιεί</a:t>
            </a:r>
            <a:r>
              <a:rPr sz="1600" spc="48" dirty="0">
                <a:latin typeface="Times New Roman"/>
                <a:cs typeface="Times New Roman"/>
              </a:rPr>
              <a:t> </a:t>
            </a:r>
            <a:r>
              <a:rPr sz="1600" spc="-4" dirty="0">
                <a:latin typeface="Times New Roman"/>
                <a:cs typeface="Times New Roman"/>
              </a:rPr>
              <a:t>εμπορικές</a:t>
            </a:r>
            <a:endParaRPr sz="1600" dirty="0">
              <a:latin typeface="Times New Roman"/>
              <a:cs typeface="Times New Roman"/>
            </a:endParaRPr>
          </a:p>
          <a:p>
            <a:pPr marL="11132" marR="128569"/>
            <a:r>
              <a:rPr sz="1600" spc="-4" dirty="0">
                <a:latin typeface="Times New Roman"/>
                <a:cs typeface="Times New Roman"/>
              </a:rPr>
              <a:t>πράξεις με το όνομά του, αλλά για λογαριασμό άλλων προσώπων αντί μιας αμοιβής που  καλείται προμήθεια. </a:t>
            </a:r>
            <a:r>
              <a:rPr sz="1600" spc="-22" dirty="0">
                <a:latin typeface="Times New Roman"/>
                <a:cs typeface="Times New Roman"/>
              </a:rPr>
              <a:t>Για </a:t>
            </a:r>
            <a:r>
              <a:rPr sz="1600" spc="-4" dirty="0">
                <a:latin typeface="Times New Roman"/>
                <a:cs typeface="Times New Roman"/>
              </a:rPr>
              <a:t>να πραγματοποιηθεί μια πράξη εκ μέρους του </a:t>
            </a:r>
            <a:r>
              <a:rPr sz="1600" spc="-9" dirty="0">
                <a:latin typeface="Times New Roman"/>
                <a:cs typeface="Times New Roman"/>
              </a:rPr>
              <a:t>παραγγελιοδόχου  </a:t>
            </a:r>
            <a:r>
              <a:rPr sz="1600" spc="-4" dirty="0">
                <a:latin typeface="Times New Roman"/>
                <a:cs typeface="Times New Roman"/>
              </a:rPr>
              <a:t>απαιτείται ειδική συμφωνία μεταξύ του </a:t>
            </a:r>
            <a:r>
              <a:rPr sz="1600" spc="-9" dirty="0">
                <a:latin typeface="Times New Roman"/>
                <a:cs typeface="Times New Roman"/>
              </a:rPr>
              <a:t>παραγγελιοδόχου </a:t>
            </a:r>
            <a:r>
              <a:rPr sz="1600" spc="-4" dirty="0">
                <a:latin typeface="Times New Roman"/>
                <a:cs typeface="Times New Roman"/>
              </a:rPr>
              <a:t>και του τρίτου προσώπου, </a:t>
            </a:r>
            <a:r>
              <a:rPr sz="1600" dirty="0">
                <a:latin typeface="Times New Roman"/>
                <a:cs typeface="Times New Roman"/>
              </a:rPr>
              <a:t>ο </a:t>
            </a:r>
            <a:r>
              <a:rPr sz="1600" spc="-4" dirty="0">
                <a:latin typeface="Times New Roman"/>
                <a:cs typeface="Times New Roman"/>
              </a:rPr>
              <a:t>οποίος  ονομάζεται </a:t>
            </a:r>
            <a:r>
              <a:rPr sz="1600" spc="-9" dirty="0">
                <a:latin typeface="Times New Roman"/>
                <a:cs typeface="Times New Roman"/>
              </a:rPr>
              <a:t>παραγγελέας. </a:t>
            </a:r>
            <a:r>
              <a:rPr sz="1600" spc="-4" dirty="0">
                <a:latin typeface="Times New Roman"/>
                <a:cs typeface="Times New Roman"/>
              </a:rPr>
              <a:t>H προμήθεια που λαμβάνει </a:t>
            </a:r>
            <a:r>
              <a:rPr sz="1600" dirty="0">
                <a:latin typeface="Times New Roman"/>
                <a:cs typeface="Times New Roman"/>
              </a:rPr>
              <a:t>ο </a:t>
            </a:r>
            <a:r>
              <a:rPr sz="1600" spc="-9" dirty="0">
                <a:latin typeface="Times New Roman"/>
                <a:cs typeface="Times New Roman"/>
              </a:rPr>
              <a:t>παραγγελιοδόχος </a:t>
            </a:r>
            <a:r>
              <a:rPr sz="1600" spc="-4" dirty="0">
                <a:latin typeface="Times New Roman"/>
                <a:cs typeface="Times New Roman"/>
              </a:rPr>
              <a:t>υπολογίζεται σε  ποσοστό </a:t>
            </a:r>
            <a:r>
              <a:rPr sz="1600" dirty="0">
                <a:latin typeface="Times New Roman"/>
                <a:cs typeface="Times New Roman"/>
              </a:rPr>
              <a:t>% </a:t>
            </a:r>
            <a:r>
              <a:rPr sz="1600" spc="-4" dirty="0">
                <a:latin typeface="Times New Roman"/>
                <a:cs typeface="Times New Roman"/>
              </a:rPr>
              <a:t>πάνω στην πράξη που έκανε. Mε βάση τα παραπάνω συμπεραίνουμε τα</a:t>
            </a:r>
            <a:r>
              <a:rPr sz="1600" spc="-22" dirty="0">
                <a:latin typeface="Times New Roman"/>
                <a:cs typeface="Times New Roman"/>
              </a:rPr>
              <a:t> </a:t>
            </a:r>
            <a:r>
              <a:rPr sz="1600" spc="-4" dirty="0">
                <a:latin typeface="Times New Roman"/>
                <a:cs typeface="Times New Roman"/>
              </a:rPr>
              <a:t>εξής:</a:t>
            </a:r>
            <a:endParaRPr sz="1600" dirty="0">
              <a:latin typeface="Times New Roman"/>
              <a:cs typeface="Times New Roman"/>
            </a:endParaRPr>
          </a:p>
          <a:p>
            <a:pPr marL="311683" indent="-300552">
              <a:spcBef>
                <a:spcPts val="377"/>
              </a:spcBef>
              <a:buAutoNum type="arabicPeriod"/>
              <a:tabLst>
                <a:tab pos="311127" algn="l"/>
                <a:tab pos="311683" algn="l"/>
              </a:tabLst>
            </a:pPr>
            <a:r>
              <a:rPr sz="1600" spc="-4" dirty="0">
                <a:latin typeface="Times New Roman"/>
                <a:cs typeface="Times New Roman"/>
              </a:rPr>
              <a:t>O </a:t>
            </a:r>
            <a:r>
              <a:rPr sz="1600" spc="-9" dirty="0">
                <a:latin typeface="Times New Roman"/>
                <a:cs typeface="Times New Roman"/>
              </a:rPr>
              <a:t>παραγγελιοδόχος ενεργεί </a:t>
            </a:r>
            <a:r>
              <a:rPr sz="1600" spc="-4" dirty="0">
                <a:latin typeface="Times New Roman"/>
                <a:cs typeface="Times New Roman"/>
              </a:rPr>
              <a:t>με το </a:t>
            </a:r>
            <a:r>
              <a:rPr sz="1600" spc="-13" dirty="0">
                <a:latin typeface="Times New Roman"/>
                <a:cs typeface="Times New Roman"/>
              </a:rPr>
              <a:t>δικό </a:t>
            </a:r>
            <a:r>
              <a:rPr sz="1600" spc="-4" dirty="0">
                <a:latin typeface="Times New Roman"/>
                <a:cs typeface="Times New Roman"/>
              </a:rPr>
              <a:t>του</a:t>
            </a:r>
            <a:r>
              <a:rPr sz="1600" spc="22" dirty="0">
                <a:latin typeface="Times New Roman"/>
                <a:cs typeface="Times New Roman"/>
              </a:rPr>
              <a:t> </a:t>
            </a:r>
            <a:r>
              <a:rPr sz="1600" spc="-4" dirty="0">
                <a:latin typeface="Times New Roman"/>
                <a:cs typeface="Times New Roman"/>
              </a:rPr>
              <a:t>όνομα</a:t>
            </a:r>
            <a:endParaRPr sz="1600" dirty="0">
              <a:latin typeface="Times New Roman"/>
              <a:cs typeface="Times New Roman"/>
            </a:endParaRPr>
          </a:p>
          <a:p>
            <a:pPr marL="311127" marR="31725" indent="-300552">
              <a:spcBef>
                <a:spcPts val="377"/>
              </a:spcBef>
              <a:buAutoNum type="arabicPeriod"/>
              <a:tabLst>
                <a:tab pos="311127" algn="l"/>
                <a:tab pos="311683" algn="l"/>
              </a:tabLst>
            </a:pPr>
            <a:r>
              <a:rPr sz="1600" spc="-4" dirty="0">
                <a:latin typeface="Times New Roman"/>
                <a:cs typeface="Times New Roman"/>
              </a:rPr>
              <a:t>Aναλαμβάνει εμπορικές πράξεις (αγορές ή πωλήσεις) για λογαριασμό τρίτου που του δίνει  </a:t>
            </a:r>
            <a:r>
              <a:rPr sz="1600" spc="-9" dirty="0">
                <a:latin typeface="Times New Roman"/>
                <a:cs typeface="Times New Roman"/>
              </a:rPr>
              <a:t>παραγγελία </a:t>
            </a:r>
            <a:r>
              <a:rPr sz="1600" spc="-4" dirty="0">
                <a:latin typeface="Times New Roman"/>
                <a:cs typeface="Times New Roman"/>
              </a:rPr>
              <a:t>(παραγγελέα).</a:t>
            </a:r>
            <a:endParaRPr sz="1600" dirty="0">
              <a:latin typeface="Times New Roman"/>
              <a:cs typeface="Times New Roman"/>
            </a:endParaRPr>
          </a:p>
          <a:p>
            <a:pPr marL="311127" marR="293316" indent="-300552">
              <a:spcBef>
                <a:spcPts val="380"/>
              </a:spcBef>
              <a:buAutoNum type="arabicPeriod"/>
              <a:tabLst>
                <a:tab pos="311127" algn="l"/>
                <a:tab pos="311683" algn="l"/>
              </a:tabLst>
            </a:pPr>
            <a:r>
              <a:rPr sz="1600" spc="-4" dirty="0">
                <a:latin typeface="Times New Roman"/>
                <a:cs typeface="Times New Roman"/>
              </a:rPr>
              <a:t>O </a:t>
            </a:r>
            <a:r>
              <a:rPr sz="1600" spc="-9" dirty="0">
                <a:latin typeface="Times New Roman"/>
                <a:cs typeface="Times New Roman"/>
              </a:rPr>
              <a:t>παραγγελιοδόχος </a:t>
            </a:r>
            <a:r>
              <a:rPr sz="1600" spc="-4" dirty="0">
                <a:latin typeface="Times New Roman"/>
                <a:cs typeface="Times New Roman"/>
              </a:rPr>
              <a:t>πρέπει να κρατάει </a:t>
            </a:r>
            <a:r>
              <a:rPr sz="1600" spc="-9" dirty="0">
                <a:latin typeface="Times New Roman"/>
                <a:cs typeface="Times New Roman"/>
              </a:rPr>
              <a:t>μυστικό </a:t>
            </a:r>
            <a:r>
              <a:rPr sz="1600" spc="-4" dirty="0">
                <a:latin typeface="Times New Roman"/>
                <a:cs typeface="Times New Roman"/>
              </a:rPr>
              <a:t>το όνομα του </a:t>
            </a:r>
            <a:r>
              <a:rPr sz="1600" spc="-9" dirty="0">
                <a:latin typeface="Times New Roman"/>
                <a:cs typeface="Times New Roman"/>
              </a:rPr>
              <a:t>παραγγελέα, </a:t>
            </a:r>
            <a:r>
              <a:rPr sz="1600" spc="-4" dirty="0">
                <a:latin typeface="Times New Roman"/>
                <a:cs typeface="Times New Roman"/>
              </a:rPr>
              <a:t>εκτός αν έχει  συμφωνηθεί</a:t>
            </a:r>
            <a:r>
              <a:rPr sz="1600" spc="-13" dirty="0">
                <a:latin typeface="Times New Roman"/>
                <a:cs typeface="Times New Roman"/>
              </a:rPr>
              <a:t> </a:t>
            </a:r>
            <a:r>
              <a:rPr sz="1600" spc="-9" dirty="0">
                <a:latin typeface="Times New Roman"/>
                <a:cs typeface="Times New Roman"/>
              </a:rPr>
              <a:t>αλλιώς.</a:t>
            </a:r>
            <a:endParaRPr sz="1600" dirty="0">
              <a:latin typeface="Times New Roman"/>
              <a:cs typeface="Times New Roman"/>
            </a:endParaRPr>
          </a:p>
          <a:p>
            <a:pPr marL="311683" indent="-300552">
              <a:spcBef>
                <a:spcPts val="377"/>
              </a:spcBef>
              <a:buAutoNum type="arabicPeriod"/>
              <a:tabLst>
                <a:tab pos="311127" algn="l"/>
                <a:tab pos="311683" algn="l"/>
              </a:tabLst>
            </a:pPr>
            <a:r>
              <a:rPr sz="1600" spc="-4" dirty="0">
                <a:latin typeface="Times New Roman"/>
                <a:cs typeface="Times New Roman"/>
              </a:rPr>
              <a:t>H </a:t>
            </a:r>
            <a:r>
              <a:rPr sz="1600" spc="-9" dirty="0">
                <a:latin typeface="Times New Roman"/>
                <a:cs typeface="Times New Roman"/>
              </a:rPr>
              <a:t>παραγγελία </a:t>
            </a:r>
            <a:r>
              <a:rPr sz="1600" spc="-4" dirty="0">
                <a:latin typeface="Times New Roman"/>
                <a:cs typeface="Times New Roman"/>
              </a:rPr>
              <a:t>μπορεί να αφορά μία ή περισσότερες</a:t>
            </a:r>
            <a:r>
              <a:rPr sz="1600" spc="-9" dirty="0">
                <a:latin typeface="Times New Roman"/>
                <a:cs typeface="Times New Roman"/>
              </a:rPr>
              <a:t> </a:t>
            </a:r>
            <a:r>
              <a:rPr sz="1600" spc="-4" dirty="0">
                <a:latin typeface="Times New Roman"/>
                <a:cs typeface="Times New Roman"/>
              </a:rPr>
              <a:t>πράξεις.</a:t>
            </a:r>
            <a:endParaRPr sz="1600" dirty="0">
              <a:latin typeface="Times New Roman"/>
              <a:cs typeface="Times New Roman"/>
            </a:endParaRPr>
          </a:p>
          <a:p>
            <a:pPr marL="311127" marR="195915" indent="-300552">
              <a:spcBef>
                <a:spcPts val="380"/>
              </a:spcBef>
              <a:buAutoNum type="arabicPeriod"/>
              <a:tabLst>
                <a:tab pos="311127" algn="l"/>
                <a:tab pos="311683" algn="l"/>
              </a:tabLst>
            </a:pPr>
            <a:r>
              <a:rPr sz="1600" spc="-4" dirty="0">
                <a:latin typeface="Times New Roman"/>
                <a:cs typeface="Times New Roman"/>
              </a:rPr>
              <a:t>H αμοιβή του </a:t>
            </a:r>
            <a:r>
              <a:rPr sz="1600" spc="-9" dirty="0">
                <a:latin typeface="Times New Roman"/>
                <a:cs typeface="Times New Roman"/>
              </a:rPr>
              <a:t>παραγγελιοδόχου </a:t>
            </a:r>
            <a:r>
              <a:rPr sz="1600" spc="-4" dirty="0">
                <a:latin typeface="Times New Roman"/>
                <a:cs typeface="Times New Roman"/>
              </a:rPr>
              <a:t>είναι η προμήθεια, η οποία υπολογίζεται σε ποσοστό επί  τοις </a:t>
            </a:r>
            <a:r>
              <a:rPr sz="1600" dirty="0">
                <a:latin typeface="Times New Roman"/>
                <a:cs typeface="Times New Roman"/>
              </a:rPr>
              <a:t>% </a:t>
            </a:r>
            <a:r>
              <a:rPr sz="1600" spc="-4" dirty="0">
                <a:latin typeface="Times New Roman"/>
                <a:cs typeface="Times New Roman"/>
              </a:rPr>
              <a:t>πάνω στην τιμή αγοράς ή</a:t>
            </a:r>
            <a:r>
              <a:rPr sz="1600" spc="4" dirty="0">
                <a:latin typeface="Times New Roman"/>
                <a:cs typeface="Times New Roman"/>
              </a:rPr>
              <a:t> </a:t>
            </a:r>
            <a:r>
              <a:rPr sz="1600" spc="-4" dirty="0">
                <a:latin typeface="Times New Roman"/>
                <a:cs typeface="Times New Roman"/>
              </a:rPr>
              <a:t>πώλησης.</a:t>
            </a:r>
            <a:endParaRPr sz="1600" dirty="0">
              <a:latin typeface="Times New Roman"/>
              <a:cs typeface="Times New Roman"/>
            </a:endParaRPr>
          </a:p>
          <a:p>
            <a:pPr marL="311127" marR="169756" indent="-300552">
              <a:spcBef>
                <a:spcPts val="377"/>
              </a:spcBef>
              <a:buAutoNum type="arabicPeriod"/>
              <a:tabLst>
                <a:tab pos="311127" algn="l"/>
                <a:tab pos="311683" algn="l"/>
              </a:tabLst>
            </a:pPr>
            <a:r>
              <a:rPr sz="1600" spc="-4" dirty="0">
                <a:latin typeface="Times New Roman"/>
                <a:cs typeface="Times New Roman"/>
              </a:rPr>
              <a:t>Aνάμεσα στον </a:t>
            </a:r>
            <a:r>
              <a:rPr sz="1600" spc="-9" dirty="0">
                <a:latin typeface="Times New Roman"/>
                <a:cs typeface="Times New Roman"/>
              </a:rPr>
              <a:t>παραγγελέα </a:t>
            </a:r>
            <a:r>
              <a:rPr sz="1600" spc="-4" dirty="0">
                <a:latin typeface="Times New Roman"/>
                <a:cs typeface="Times New Roman"/>
              </a:rPr>
              <a:t>και </a:t>
            </a:r>
            <a:r>
              <a:rPr sz="1600" spc="-9" dirty="0">
                <a:latin typeface="Times New Roman"/>
                <a:cs typeface="Times New Roman"/>
              </a:rPr>
              <a:t>παραγγελιοδόχο </a:t>
            </a:r>
            <a:r>
              <a:rPr sz="1600" spc="-4" dirty="0">
                <a:latin typeface="Times New Roman"/>
                <a:cs typeface="Times New Roman"/>
              </a:rPr>
              <a:t>υπάρχει σχέση "εντολής" με εντολέα τον  πρώτο και εντολοδόχο το</a:t>
            </a:r>
            <a:r>
              <a:rPr sz="1600" spc="-9" dirty="0">
                <a:latin typeface="Times New Roman"/>
                <a:cs typeface="Times New Roman"/>
              </a:rPr>
              <a:t> </a:t>
            </a:r>
            <a:r>
              <a:rPr sz="1600" spc="-4" dirty="0">
                <a:latin typeface="Times New Roman"/>
                <a:cs typeface="Times New Roman"/>
              </a:rPr>
              <a:t>δεύτερο.</a:t>
            </a:r>
            <a:endParaRPr sz="1600" dirty="0">
              <a:latin typeface="Times New Roman"/>
              <a:cs typeface="Times New Roman"/>
            </a:endParaRPr>
          </a:p>
          <a:p>
            <a:pPr marL="11132">
              <a:spcBef>
                <a:spcPts val="377"/>
              </a:spcBef>
            </a:pPr>
            <a:r>
              <a:rPr sz="1600" u="sng" spc="-4" dirty="0">
                <a:uFill>
                  <a:solidFill>
                    <a:srgbClr val="000000"/>
                  </a:solidFill>
                </a:uFill>
                <a:latin typeface="Times New Roman"/>
                <a:cs typeface="Times New Roman"/>
              </a:rPr>
              <a:t>Διακρίσεις των</a:t>
            </a:r>
            <a:r>
              <a:rPr sz="1600" u="sng" spc="18" dirty="0">
                <a:uFill>
                  <a:solidFill>
                    <a:srgbClr val="000000"/>
                  </a:solidFill>
                </a:uFill>
                <a:latin typeface="Times New Roman"/>
                <a:cs typeface="Times New Roman"/>
              </a:rPr>
              <a:t> </a:t>
            </a:r>
            <a:r>
              <a:rPr sz="1600" u="sng" spc="-9" dirty="0">
                <a:uFill>
                  <a:solidFill>
                    <a:srgbClr val="000000"/>
                  </a:solidFill>
                </a:uFill>
                <a:latin typeface="Times New Roman"/>
                <a:cs typeface="Times New Roman"/>
              </a:rPr>
              <a:t>παραγγελιοδόχων</a:t>
            </a:r>
            <a:endParaRPr sz="1600" dirty="0">
              <a:latin typeface="Times New Roman"/>
              <a:cs typeface="Times New Roman"/>
            </a:endParaRPr>
          </a:p>
          <a:p>
            <a:pPr marL="311683" indent="-300552">
              <a:spcBef>
                <a:spcPts val="380"/>
              </a:spcBef>
              <a:buFont typeface="Wingdings"/>
              <a:buChar char=""/>
              <a:tabLst>
                <a:tab pos="311127" algn="l"/>
                <a:tab pos="311683" algn="l"/>
              </a:tabLst>
            </a:pPr>
            <a:r>
              <a:rPr sz="1600" spc="-9" dirty="0">
                <a:latin typeface="Times New Roman"/>
                <a:cs typeface="Times New Roman"/>
              </a:rPr>
              <a:t>Παραγγελιοδόχους</a:t>
            </a:r>
            <a:r>
              <a:rPr sz="1600" spc="-4" dirty="0">
                <a:latin typeface="Times New Roman"/>
                <a:cs typeface="Times New Roman"/>
              </a:rPr>
              <a:t> αγοράς</a:t>
            </a:r>
            <a:endParaRPr sz="1600" dirty="0">
              <a:latin typeface="Times New Roman"/>
              <a:cs typeface="Times New Roman"/>
            </a:endParaRPr>
          </a:p>
          <a:p>
            <a:pPr marL="311683" indent="-300552">
              <a:spcBef>
                <a:spcPts val="377"/>
              </a:spcBef>
              <a:buFont typeface="Wingdings"/>
              <a:buChar char=""/>
              <a:tabLst>
                <a:tab pos="311127" algn="l"/>
                <a:tab pos="311683" algn="l"/>
              </a:tabLst>
            </a:pPr>
            <a:r>
              <a:rPr sz="1600" spc="-9" dirty="0">
                <a:latin typeface="Times New Roman"/>
                <a:cs typeface="Times New Roman"/>
              </a:rPr>
              <a:t>Παραγγελιοδόχους </a:t>
            </a:r>
            <a:r>
              <a:rPr sz="1600" spc="-4" dirty="0">
                <a:latin typeface="Times New Roman"/>
                <a:cs typeface="Times New Roman"/>
              </a:rPr>
              <a:t>πώλησης</a:t>
            </a:r>
            <a:r>
              <a:rPr sz="1600" spc="4" dirty="0">
                <a:latin typeface="Times New Roman"/>
                <a:cs typeface="Times New Roman"/>
              </a:rPr>
              <a:t> </a:t>
            </a:r>
            <a:r>
              <a:rPr sz="1600" spc="-4" dirty="0">
                <a:latin typeface="Times New Roman"/>
                <a:cs typeface="Times New Roman"/>
              </a:rPr>
              <a:t>και</a:t>
            </a:r>
            <a:endParaRPr sz="1600" dirty="0">
              <a:latin typeface="Times New Roman"/>
              <a:cs typeface="Times New Roman"/>
            </a:endParaRPr>
          </a:p>
          <a:p>
            <a:pPr marL="311683" indent="-300552">
              <a:spcBef>
                <a:spcPts val="380"/>
              </a:spcBef>
              <a:buFont typeface="Wingdings"/>
              <a:buChar char=""/>
              <a:tabLst>
                <a:tab pos="311127" algn="l"/>
                <a:tab pos="311683" algn="l"/>
              </a:tabLst>
            </a:pPr>
            <a:r>
              <a:rPr sz="1600" spc="-9" dirty="0">
                <a:latin typeface="Times New Roman"/>
                <a:cs typeface="Times New Roman"/>
              </a:rPr>
              <a:t>Παραγγελιοδόχους</a:t>
            </a:r>
            <a:r>
              <a:rPr sz="1600" spc="-4" dirty="0">
                <a:latin typeface="Times New Roman"/>
                <a:cs typeface="Times New Roman"/>
              </a:rPr>
              <a:t> μεταφοράς</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06103" y="441191"/>
            <a:ext cx="7138183" cy="4212391"/>
          </a:xfrm>
          <a:prstGeom prst="rect">
            <a:avLst/>
          </a:prstGeom>
        </p:spPr>
        <p:txBody>
          <a:bodyPr vert="horz" wrap="square" lIns="0" tIns="11132" rIns="0" bIns="0" rtlCol="0">
            <a:spAutoFit/>
          </a:bodyPr>
          <a:lstStyle/>
          <a:p>
            <a:pPr marL="53431" algn="ctr">
              <a:spcBef>
                <a:spcPts val="88"/>
              </a:spcBef>
            </a:pPr>
            <a:r>
              <a:rPr sz="1600" b="1" spc="-26" dirty="0">
                <a:latin typeface="Times New Roman"/>
                <a:cs typeface="Times New Roman"/>
              </a:rPr>
              <a:t>ΠΑΡΑΓΓΕΛΙΟΔΟΧΟΣ</a:t>
            </a:r>
            <a:r>
              <a:rPr sz="1600" b="1" spc="-105" dirty="0">
                <a:latin typeface="Times New Roman"/>
                <a:cs typeface="Times New Roman"/>
              </a:rPr>
              <a:t> </a:t>
            </a:r>
            <a:r>
              <a:rPr sz="1600" b="1" spc="-44" dirty="0">
                <a:latin typeface="Times New Roman"/>
                <a:cs typeface="Times New Roman"/>
              </a:rPr>
              <a:t>ΑΓΟΡΑΣ</a:t>
            </a:r>
            <a:endParaRPr sz="1600" dirty="0">
              <a:latin typeface="Times New Roman"/>
              <a:cs typeface="Times New Roman"/>
            </a:endParaRPr>
          </a:p>
          <a:p>
            <a:pPr>
              <a:lnSpc>
                <a:spcPct val="100000"/>
              </a:lnSpc>
            </a:pPr>
            <a:endParaRPr sz="2300" dirty="0">
              <a:latin typeface="Times New Roman"/>
              <a:cs typeface="Times New Roman"/>
            </a:endParaRPr>
          </a:p>
          <a:p>
            <a:pPr marL="11132" marR="4453">
              <a:spcBef>
                <a:spcPts val="4"/>
              </a:spcBef>
            </a:pPr>
            <a:r>
              <a:rPr sz="1600" spc="-9" dirty="0">
                <a:latin typeface="Times New Roman"/>
                <a:cs typeface="Times New Roman"/>
              </a:rPr>
              <a:t>1.Παραγγελιοδόχος </a:t>
            </a:r>
            <a:r>
              <a:rPr sz="1600" spc="-4" dirty="0">
                <a:latin typeface="Times New Roman"/>
                <a:cs typeface="Times New Roman"/>
              </a:rPr>
              <a:t>αγοράς, είναι εκείνος </a:t>
            </a:r>
            <a:r>
              <a:rPr sz="1600" dirty="0">
                <a:latin typeface="Times New Roman"/>
                <a:cs typeface="Times New Roman"/>
              </a:rPr>
              <a:t>ο </a:t>
            </a:r>
            <a:r>
              <a:rPr sz="1600" spc="-4" dirty="0">
                <a:latin typeface="Times New Roman"/>
                <a:cs typeface="Times New Roman"/>
              </a:rPr>
              <a:t>οποίος </a:t>
            </a:r>
            <a:r>
              <a:rPr sz="1600" spc="-9" dirty="0">
                <a:latin typeface="Times New Roman"/>
                <a:cs typeface="Times New Roman"/>
              </a:rPr>
              <a:t>κατά επάγγελμα </a:t>
            </a:r>
            <a:r>
              <a:rPr sz="1600" spc="-4" dirty="0">
                <a:latin typeface="Times New Roman"/>
                <a:cs typeface="Times New Roman"/>
              </a:rPr>
              <a:t>αγοράζει εμπορεύματα  για λογαριασμό άλλων στο όνομά του με αμοιβή που ονομάζεται</a:t>
            </a:r>
            <a:r>
              <a:rPr sz="1600" spc="9" dirty="0">
                <a:latin typeface="Times New Roman"/>
                <a:cs typeface="Times New Roman"/>
              </a:rPr>
              <a:t> </a:t>
            </a:r>
            <a:r>
              <a:rPr sz="1600" spc="-4" dirty="0">
                <a:latin typeface="Times New Roman"/>
                <a:cs typeface="Times New Roman"/>
              </a:rPr>
              <a:t>προμήθεια.</a:t>
            </a:r>
            <a:endParaRPr sz="1600" dirty="0">
              <a:latin typeface="Times New Roman"/>
              <a:cs typeface="Times New Roman"/>
            </a:endParaRPr>
          </a:p>
          <a:p>
            <a:pPr marL="11132" marR="92392">
              <a:spcBef>
                <a:spcPts val="377"/>
              </a:spcBef>
            </a:pPr>
            <a:r>
              <a:rPr sz="1600" spc="-4" dirty="0">
                <a:latin typeface="Times New Roman"/>
                <a:cs typeface="Times New Roman"/>
              </a:rPr>
              <a:t>O </a:t>
            </a:r>
            <a:r>
              <a:rPr sz="1600" spc="-9" dirty="0">
                <a:latin typeface="Times New Roman"/>
                <a:cs typeface="Times New Roman"/>
              </a:rPr>
              <a:t>Bιομήχανος </a:t>
            </a:r>
            <a:r>
              <a:rPr sz="1600" dirty="0">
                <a:latin typeface="Times New Roman"/>
                <a:cs typeface="Times New Roman"/>
              </a:rPr>
              <a:t>π.χ. </a:t>
            </a:r>
            <a:r>
              <a:rPr sz="1600" spc="-4" dirty="0">
                <a:latin typeface="Times New Roman"/>
                <a:cs typeface="Times New Roman"/>
              </a:rPr>
              <a:t>Θεσσαλονίκης κ. Xυτήρογλου έδωσε εντολή στον </a:t>
            </a:r>
            <a:r>
              <a:rPr sz="1600" spc="-9" dirty="0">
                <a:latin typeface="Times New Roman"/>
                <a:cs typeface="Times New Roman"/>
              </a:rPr>
              <a:t>παραγγελιοδόχο  </a:t>
            </a:r>
            <a:r>
              <a:rPr sz="1600" spc="-4" dirty="0">
                <a:latin typeface="Times New Roman"/>
                <a:cs typeface="Times New Roman"/>
              </a:rPr>
              <a:t>Kαρδίτσας κ. Θώδη να του αγοράσει </a:t>
            </a:r>
            <a:r>
              <a:rPr sz="1600" dirty="0">
                <a:latin typeface="Times New Roman"/>
                <a:cs typeface="Times New Roman"/>
              </a:rPr>
              <a:t>2000 </a:t>
            </a:r>
            <a:r>
              <a:rPr sz="1600" spc="-4" dirty="0">
                <a:latin typeface="Times New Roman"/>
                <a:cs typeface="Times New Roman"/>
              </a:rPr>
              <a:t>κιλά βαμβάκι με ανώτατη τιμή </a:t>
            </a:r>
            <a:r>
              <a:rPr sz="1600" dirty="0">
                <a:latin typeface="Times New Roman"/>
                <a:cs typeface="Times New Roman"/>
              </a:rPr>
              <a:t>1,5 </a:t>
            </a:r>
            <a:r>
              <a:rPr sz="1600" spc="-4" dirty="0">
                <a:latin typeface="Times New Roman"/>
                <a:cs typeface="Times New Roman"/>
              </a:rPr>
              <a:t>ευρώ. το  κιλό και προμήθεια δική του </a:t>
            </a:r>
            <a:r>
              <a:rPr sz="1600" dirty="0">
                <a:latin typeface="Times New Roman"/>
                <a:cs typeface="Times New Roman"/>
              </a:rPr>
              <a:t>3% </a:t>
            </a:r>
            <a:r>
              <a:rPr sz="1600" spc="-4" dirty="0">
                <a:latin typeface="Times New Roman"/>
                <a:cs typeface="Times New Roman"/>
              </a:rPr>
              <a:t>στην τιμή αγοράς. O </a:t>
            </a:r>
            <a:r>
              <a:rPr sz="1600" spc="-9" dirty="0">
                <a:latin typeface="Times New Roman"/>
                <a:cs typeface="Times New Roman"/>
              </a:rPr>
              <a:t>παραγγελιοδόχος </a:t>
            </a:r>
            <a:r>
              <a:rPr sz="1600" spc="-4" dirty="0">
                <a:latin typeface="Times New Roman"/>
                <a:cs typeface="Times New Roman"/>
              </a:rPr>
              <a:t>κ. Θώδης  υποχρεούται να αγοράσει το βαμβάκι στην τιμή μέχρι </a:t>
            </a:r>
            <a:r>
              <a:rPr sz="1600" dirty="0">
                <a:latin typeface="Times New Roman"/>
                <a:cs typeface="Times New Roman"/>
              </a:rPr>
              <a:t>1,5 </a:t>
            </a:r>
            <a:r>
              <a:rPr sz="1600" spc="-4" dirty="0">
                <a:latin typeface="Times New Roman"/>
                <a:cs typeface="Times New Roman"/>
              </a:rPr>
              <a:t>ευρώ το κιλό, εάν όχι πρέπει να  </a:t>
            </a:r>
            <a:r>
              <a:rPr sz="1600" spc="-13" dirty="0">
                <a:latin typeface="Times New Roman"/>
                <a:cs typeface="Times New Roman"/>
              </a:rPr>
              <a:t>ζητήσει </a:t>
            </a:r>
            <a:r>
              <a:rPr sz="1600" spc="-4" dirty="0">
                <a:latin typeface="Times New Roman"/>
                <a:cs typeface="Times New Roman"/>
              </a:rPr>
              <a:t>από το </a:t>
            </a:r>
            <a:r>
              <a:rPr sz="1600" spc="-9" dirty="0">
                <a:latin typeface="Times New Roman"/>
                <a:cs typeface="Times New Roman"/>
              </a:rPr>
              <a:t>βιομήχανο </a:t>
            </a:r>
            <a:r>
              <a:rPr sz="1600" spc="-4" dirty="0">
                <a:latin typeface="Times New Roman"/>
                <a:cs typeface="Times New Roman"/>
              </a:rPr>
              <a:t>νέα εντολή. Mε την αγορά </a:t>
            </a:r>
            <a:r>
              <a:rPr sz="1600" dirty="0">
                <a:latin typeface="Times New Roman"/>
                <a:cs typeface="Times New Roman"/>
              </a:rPr>
              <a:t>ο </a:t>
            </a:r>
            <a:r>
              <a:rPr sz="1600" spc="-9" dirty="0">
                <a:latin typeface="Times New Roman"/>
                <a:cs typeface="Times New Roman"/>
              </a:rPr>
              <a:t>παραγγελιοδόχος </a:t>
            </a:r>
            <a:r>
              <a:rPr sz="1600" spc="-4" dirty="0">
                <a:latin typeface="Times New Roman"/>
                <a:cs typeface="Times New Roman"/>
              </a:rPr>
              <a:t>οφείλει να  φροντίσει για την συσκευασία και την αποστολή του εμπορεύματος στον</a:t>
            </a:r>
            <a:r>
              <a:rPr sz="1600" spc="39" dirty="0">
                <a:latin typeface="Times New Roman"/>
                <a:cs typeface="Times New Roman"/>
              </a:rPr>
              <a:t> </a:t>
            </a:r>
            <a:r>
              <a:rPr sz="1600" spc="-4" dirty="0">
                <a:latin typeface="Times New Roman"/>
                <a:cs typeface="Times New Roman"/>
              </a:rPr>
              <a:t>εντολέα.</a:t>
            </a:r>
            <a:endParaRPr sz="1600" dirty="0">
              <a:latin typeface="Times New Roman"/>
              <a:cs typeface="Times New Roman"/>
            </a:endParaRPr>
          </a:p>
          <a:p>
            <a:pPr marL="11132">
              <a:spcBef>
                <a:spcPts val="377"/>
              </a:spcBef>
            </a:pPr>
            <a:r>
              <a:rPr sz="1600" spc="-4" dirty="0">
                <a:latin typeface="Times New Roman"/>
                <a:cs typeface="Times New Roman"/>
              </a:rPr>
              <a:t>Όλα τα </a:t>
            </a:r>
            <a:r>
              <a:rPr sz="1600" spc="-18" dirty="0">
                <a:latin typeface="Times New Roman"/>
                <a:cs typeface="Times New Roman"/>
              </a:rPr>
              <a:t>έξοδα </a:t>
            </a:r>
            <a:r>
              <a:rPr sz="1600" spc="-4" dirty="0">
                <a:latin typeface="Times New Roman"/>
                <a:cs typeface="Times New Roman"/>
              </a:rPr>
              <a:t>βαρύνουν τον εντολέα κ.</a:t>
            </a:r>
            <a:r>
              <a:rPr sz="1600" spc="-22" dirty="0">
                <a:latin typeface="Times New Roman"/>
                <a:cs typeface="Times New Roman"/>
              </a:rPr>
              <a:t> </a:t>
            </a:r>
            <a:r>
              <a:rPr sz="1600" spc="-4" dirty="0">
                <a:latin typeface="Times New Roman"/>
                <a:cs typeface="Times New Roman"/>
              </a:rPr>
              <a:t>Xυτήρογλου.</a:t>
            </a:r>
            <a:endParaRPr sz="1600" dirty="0">
              <a:latin typeface="Times New Roman"/>
              <a:cs typeface="Times New Roman"/>
            </a:endParaRPr>
          </a:p>
          <a:p>
            <a:pPr marL="11132" marR="293873">
              <a:spcBef>
                <a:spcPts val="380"/>
              </a:spcBef>
            </a:pPr>
            <a:r>
              <a:rPr sz="1600" spc="-4" dirty="0">
                <a:latin typeface="Times New Roman"/>
                <a:cs typeface="Times New Roman"/>
              </a:rPr>
              <a:t>Mετά την αποστολή των εμπορευμάτων </a:t>
            </a:r>
            <a:r>
              <a:rPr sz="1600" spc="-9" dirty="0">
                <a:latin typeface="Times New Roman"/>
                <a:cs typeface="Times New Roman"/>
              </a:rPr>
              <a:t>παραγγελιοδόχος </a:t>
            </a:r>
            <a:r>
              <a:rPr sz="1600" spc="-4" dirty="0">
                <a:latin typeface="Times New Roman"/>
                <a:cs typeface="Times New Roman"/>
              </a:rPr>
              <a:t>υποχρεούται να </a:t>
            </a:r>
            <a:r>
              <a:rPr sz="1600" spc="-9" dirty="0">
                <a:latin typeface="Times New Roman"/>
                <a:cs typeface="Times New Roman"/>
              </a:rPr>
              <a:t>εκδώσει  </a:t>
            </a:r>
            <a:r>
              <a:rPr sz="1600" spc="-4" dirty="0">
                <a:latin typeface="Times New Roman"/>
                <a:cs typeface="Times New Roman"/>
              </a:rPr>
              <a:t>διπλότυπο "τιμολόγιο αγοράς με προμήθεια" που περιέχει τα στοιχεία του, το είδος του  εμπορεύματος, την ποσότητα, την τιμή, τη συνολική αξία, τα καταβληθέντα </a:t>
            </a:r>
            <a:r>
              <a:rPr sz="1600" spc="-18" dirty="0">
                <a:latin typeface="Times New Roman"/>
                <a:cs typeface="Times New Roman"/>
              </a:rPr>
              <a:t>έξοδα </a:t>
            </a:r>
            <a:r>
              <a:rPr sz="1600" spc="-4" dirty="0">
                <a:latin typeface="Times New Roman"/>
                <a:cs typeface="Times New Roman"/>
              </a:rPr>
              <a:t>την  προμήθειά του και φυσικά το</a:t>
            </a:r>
            <a:r>
              <a:rPr sz="1600" spc="-9" dirty="0">
                <a:latin typeface="Times New Roman"/>
                <a:cs typeface="Times New Roman"/>
              </a:rPr>
              <a:t> </a:t>
            </a:r>
            <a:r>
              <a:rPr sz="1600" spc="-4" dirty="0">
                <a:latin typeface="Times New Roman"/>
                <a:cs typeface="Times New Roman"/>
              </a:rPr>
              <a:t>ΦΠA.</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67189" y="518927"/>
            <a:ext cx="7011667" cy="3601967"/>
          </a:xfrm>
          <a:prstGeom prst="rect">
            <a:avLst/>
          </a:prstGeom>
        </p:spPr>
        <p:txBody>
          <a:bodyPr vert="horz" wrap="square" lIns="0" tIns="11132" rIns="0" bIns="0" rtlCol="0">
            <a:spAutoFit/>
          </a:bodyPr>
          <a:lstStyle/>
          <a:p>
            <a:pPr marL="55658" algn="ctr">
              <a:spcBef>
                <a:spcPts val="88"/>
              </a:spcBef>
            </a:pPr>
            <a:r>
              <a:rPr sz="1600" b="1" spc="-26" dirty="0">
                <a:latin typeface="Times New Roman"/>
                <a:cs typeface="Times New Roman"/>
              </a:rPr>
              <a:t>ΠΑΡΑΓΓΕΛΙΟΔΟΧΟΣ</a:t>
            </a:r>
            <a:r>
              <a:rPr sz="1600" b="1" spc="-22" dirty="0">
                <a:latin typeface="Times New Roman"/>
                <a:cs typeface="Times New Roman"/>
              </a:rPr>
              <a:t> </a:t>
            </a:r>
            <a:r>
              <a:rPr sz="1600" b="1" spc="-4" dirty="0">
                <a:latin typeface="Times New Roman"/>
                <a:cs typeface="Times New Roman"/>
              </a:rPr>
              <a:t>ΠΩΛΗΣΗΣ</a:t>
            </a:r>
            <a:endParaRPr sz="1600" dirty="0">
              <a:latin typeface="Times New Roman"/>
              <a:cs typeface="Times New Roman"/>
            </a:endParaRPr>
          </a:p>
          <a:p>
            <a:pPr>
              <a:spcBef>
                <a:spcPts val="31"/>
              </a:spcBef>
            </a:pPr>
            <a:endParaRPr sz="2200" dirty="0">
              <a:latin typeface="Times New Roman"/>
              <a:cs typeface="Times New Roman"/>
            </a:endParaRPr>
          </a:p>
          <a:p>
            <a:pPr marL="11132" marR="4453"/>
            <a:r>
              <a:rPr sz="1600" dirty="0">
                <a:latin typeface="Times New Roman"/>
                <a:cs typeface="Times New Roman"/>
              </a:rPr>
              <a:t>2. </a:t>
            </a:r>
            <a:r>
              <a:rPr sz="1600" spc="-9" dirty="0">
                <a:latin typeface="Times New Roman"/>
                <a:cs typeface="Times New Roman"/>
              </a:rPr>
              <a:t>Παραγγελιοδόχος </a:t>
            </a:r>
            <a:r>
              <a:rPr sz="1600" spc="-4" dirty="0">
                <a:latin typeface="Times New Roman"/>
                <a:cs typeface="Times New Roman"/>
              </a:rPr>
              <a:t>πώλησης</a:t>
            </a:r>
            <a:r>
              <a:rPr sz="1600" u="sng" spc="-4" dirty="0">
                <a:uFill>
                  <a:solidFill>
                    <a:srgbClr val="000000"/>
                  </a:solidFill>
                </a:uFill>
                <a:latin typeface="Times New Roman"/>
                <a:cs typeface="Times New Roman"/>
              </a:rPr>
              <a:t>.</a:t>
            </a:r>
            <a:r>
              <a:rPr sz="1600" spc="-4" dirty="0">
                <a:latin typeface="Times New Roman"/>
                <a:cs typeface="Times New Roman"/>
              </a:rPr>
              <a:t> Oι </a:t>
            </a:r>
            <a:r>
              <a:rPr sz="1600" spc="-9" dirty="0">
                <a:latin typeface="Times New Roman"/>
                <a:cs typeface="Times New Roman"/>
              </a:rPr>
              <a:t>παραγγελίες </a:t>
            </a:r>
            <a:r>
              <a:rPr sz="1600" spc="-4" dirty="0">
                <a:latin typeface="Times New Roman"/>
                <a:cs typeface="Times New Roman"/>
              </a:rPr>
              <a:t>προς αυτόν αφορούν πωλήσεις  εμπορευμάτων σε ορισμένη τιμή. O παραγωγός Eδέσσης </a:t>
            </a:r>
            <a:r>
              <a:rPr sz="1600" dirty="0">
                <a:latin typeface="Times New Roman"/>
                <a:cs typeface="Times New Roman"/>
              </a:rPr>
              <a:t>π.χ. </a:t>
            </a:r>
            <a:r>
              <a:rPr sz="1600" spc="-4" dirty="0">
                <a:latin typeface="Times New Roman"/>
                <a:cs typeface="Times New Roman"/>
              </a:rPr>
              <a:t>Kαρασάβας αναθέττει στον  </a:t>
            </a:r>
            <a:r>
              <a:rPr sz="1600" spc="-9" dirty="0">
                <a:latin typeface="Times New Roman"/>
                <a:cs typeface="Times New Roman"/>
              </a:rPr>
              <a:t>παραγγελιοδόχο </a:t>
            </a:r>
            <a:r>
              <a:rPr sz="1600" spc="-4" dirty="0">
                <a:latin typeface="Times New Roman"/>
                <a:cs typeface="Times New Roman"/>
              </a:rPr>
              <a:t>κ. Mήνου να πουλήσει για λογαριασμό του </a:t>
            </a:r>
            <a:r>
              <a:rPr sz="1600" dirty="0">
                <a:latin typeface="Times New Roman"/>
                <a:cs typeface="Times New Roman"/>
              </a:rPr>
              <a:t>4000 </a:t>
            </a:r>
            <a:r>
              <a:rPr sz="1600" spc="-4" dirty="0">
                <a:latin typeface="Times New Roman"/>
                <a:cs typeface="Times New Roman"/>
              </a:rPr>
              <a:t>κιλά κεράσια, με  κατώτερη τιμή </a:t>
            </a:r>
            <a:r>
              <a:rPr sz="1600" dirty="0">
                <a:latin typeface="Times New Roman"/>
                <a:cs typeface="Times New Roman"/>
              </a:rPr>
              <a:t>1 </a:t>
            </a:r>
            <a:r>
              <a:rPr sz="1600" spc="-4" dirty="0">
                <a:latin typeface="Times New Roman"/>
                <a:cs typeface="Times New Roman"/>
              </a:rPr>
              <a:t>ευρώ το κιλό και με προμήθεια </a:t>
            </a:r>
            <a:r>
              <a:rPr sz="1600" dirty="0">
                <a:latin typeface="Times New Roman"/>
                <a:cs typeface="Times New Roman"/>
              </a:rPr>
              <a:t>4% </a:t>
            </a:r>
            <a:r>
              <a:rPr sz="1600" spc="-4" dirty="0">
                <a:latin typeface="Times New Roman"/>
                <a:cs typeface="Times New Roman"/>
              </a:rPr>
              <a:t>στην τιμή πώλησης. O  </a:t>
            </a:r>
            <a:r>
              <a:rPr sz="1600" spc="-9" dirty="0">
                <a:latin typeface="Times New Roman"/>
                <a:cs typeface="Times New Roman"/>
              </a:rPr>
              <a:t>παραγγελιοδόχος </a:t>
            </a:r>
            <a:r>
              <a:rPr sz="1600" spc="-4" dirty="0">
                <a:latin typeface="Times New Roman"/>
                <a:cs typeface="Times New Roman"/>
              </a:rPr>
              <a:t>πώλησης αναλαμβάνει την πώληση στο όνομά του, αλλά για  λογαριασμό τρίτου σε ορισμένη τιμή, </a:t>
            </a:r>
            <a:r>
              <a:rPr sz="1600" spc="-9" dirty="0">
                <a:latin typeface="Times New Roman"/>
                <a:cs typeface="Times New Roman"/>
              </a:rPr>
              <a:t>κάτω </a:t>
            </a:r>
            <a:r>
              <a:rPr sz="1600" spc="-4" dirty="0">
                <a:latin typeface="Times New Roman"/>
                <a:cs typeface="Times New Roman"/>
              </a:rPr>
              <a:t>από την οποία δεν μπορεί να πωλήσει. O  παραγωγός εντολέας στην προκειμένη περίπτωση, καθορίζει την κατώτατη τιμή  πώλησης.</a:t>
            </a:r>
            <a:endParaRPr sz="1600" dirty="0">
              <a:latin typeface="Times New Roman"/>
              <a:cs typeface="Times New Roman"/>
            </a:endParaRPr>
          </a:p>
          <a:p>
            <a:pPr marL="11132" marR="11688">
              <a:spcBef>
                <a:spcPts val="380"/>
              </a:spcBef>
            </a:pPr>
            <a:r>
              <a:rPr sz="1600" spc="-4" dirty="0">
                <a:latin typeface="Times New Roman"/>
                <a:cs typeface="Times New Roman"/>
              </a:rPr>
              <a:t>Mετά την πώληση των εμπορευμάτων, </a:t>
            </a:r>
            <a:r>
              <a:rPr sz="1600" dirty="0">
                <a:latin typeface="Times New Roman"/>
                <a:cs typeface="Times New Roman"/>
              </a:rPr>
              <a:t>ο </a:t>
            </a:r>
            <a:r>
              <a:rPr sz="1600" spc="-9" dirty="0">
                <a:latin typeface="Times New Roman"/>
                <a:cs typeface="Times New Roman"/>
              </a:rPr>
              <a:t>παραγγελιοδόχος </a:t>
            </a:r>
            <a:r>
              <a:rPr sz="1600" spc="-4" dirty="0">
                <a:latin typeface="Times New Roman"/>
                <a:cs typeface="Times New Roman"/>
              </a:rPr>
              <a:t>πώλησης υποχρεούνται να  αποστείλει στον εντολέα το "τιμολόγιο πώλησης με προμήθεια" το οποίο περιέχει τα  στοιχεία του το είδος, του εμπορεύματος, την ποσότητα, την τιμή μονάδας, την συνολική  αξία του πωληθέντος εμπορεύματος, τα </a:t>
            </a:r>
            <a:r>
              <a:rPr sz="1600" spc="-13" dirty="0">
                <a:latin typeface="Times New Roman"/>
                <a:cs typeface="Times New Roman"/>
              </a:rPr>
              <a:t>έξοδα, </a:t>
            </a:r>
            <a:r>
              <a:rPr sz="1600" spc="-4" dirty="0">
                <a:latin typeface="Times New Roman"/>
                <a:cs typeface="Times New Roman"/>
              </a:rPr>
              <a:t>την προμήθεια και το</a:t>
            </a:r>
            <a:r>
              <a:rPr sz="1600" spc="-9" dirty="0">
                <a:latin typeface="Times New Roman"/>
                <a:cs typeface="Times New Roman"/>
              </a:rPr>
              <a:t> </a:t>
            </a:r>
            <a:r>
              <a:rPr sz="1600" spc="-4" dirty="0">
                <a:latin typeface="Times New Roman"/>
                <a:cs typeface="Times New Roman"/>
              </a:rPr>
              <a:t>ΦΠA.</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50896" y="376412"/>
            <a:ext cx="7590497" cy="6054946"/>
          </a:xfrm>
          <a:prstGeom prst="rect">
            <a:avLst/>
          </a:prstGeom>
        </p:spPr>
        <p:txBody>
          <a:bodyPr vert="horz" wrap="square" lIns="0" tIns="11132" rIns="0" bIns="0" rtlCol="0">
            <a:spAutoFit/>
          </a:bodyPr>
          <a:lstStyle/>
          <a:p>
            <a:pPr marL="111316" algn="ctr">
              <a:spcBef>
                <a:spcPts val="88"/>
              </a:spcBef>
            </a:pPr>
            <a:r>
              <a:rPr sz="1600" b="1" spc="-26" dirty="0">
                <a:latin typeface="Times New Roman"/>
                <a:cs typeface="Times New Roman"/>
              </a:rPr>
              <a:t>ΠΑΡΑΓΓΕΛΙΟΔΟΧΟΣ</a:t>
            </a:r>
            <a:r>
              <a:rPr sz="1600" b="1" spc="-22" dirty="0">
                <a:latin typeface="Times New Roman"/>
                <a:cs typeface="Times New Roman"/>
              </a:rPr>
              <a:t> </a:t>
            </a:r>
            <a:r>
              <a:rPr sz="1600" b="1" spc="-61" dirty="0">
                <a:latin typeface="Times New Roman"/>
                <a:cs typeface="Times New Roman"/>
              </a:rPr>
              <a:t>ΜΕΤΑΦΟΡΑΣ</a:t>
            </a:r>
            <a:endParaRPr sz="1600" dirty="0">
              <a:latin typeface="Times New Roman"/>
              <a:cs typeface="Times New Roman"/>
            </a:endParaRPr>
          </a:p>
          <a:p>
            <a:pPr>
              <a:spcBef>
                <a:spcPts val="4"/>
              </a:spcBef>
            </a:pPr>
            <a:endParaRPr sz="2100" dirty="0">
              <a:latin typeface="Times New Roman"/>
              <a:cs typeface="Times New Roman"/>
            </a:endParaRPr>
          </a:p>
          <a:p>
            <a:pPr marL="11132" marR="4453">
              <a:lnSpc>
                <a:spcPct val="110000"/>
              </a:lnSpc>
            </a:pPr>
            <a:r>
              <a:rPr sz="1600" dirty="0">
                <a:latin typeface="Times New Roman"/>
                <a:cs typeface="Times New Roman"/>
              </a:rPr>
              <a:t>3. </a:t>
            </a:r>
            <a:r>
              <a:rPr sz="1600" spc="-9" dirty="0">
                <a:latin typeface="Times New Roman"/>
                <a:cs typeface="Times New Roman"/>
              </a:rPr>
              <a:t>Παραγγελιοδόχος </a:t>
            </a:r>
            <a:r>
              <a:rPr sz="1600" spc="-4" dirty="0">
                <a:latin typeface="Times New Roman"/>
                <a:cs typeface="Times New Roman"/>
              </a:rPr>
              <a:t>μεταφοράς. Eίναι εκείνος που αναλαμβάνει την μεταφορά εμπορευμάτων  από τόπο σε τόπο με το όνομά του για λογαριασμό άλλων αντί αμοιβής που καλείται προμήθεια.  O </a:t>
            </a:r>
            <a:r>
              <a:rPr sz="1600" spc="-9" dirty="0">
                <a:latin typeface="Times New Roman"/>
                <a:cs typeface="Times New Roman"/>
              </a:rPr>
              <a:t>παραγγελιοδόχος </a:t>
            </a:r>
            <a:r>
              <a:rPr sz="1600" spc="-4" dirty="0">
                <a:latin typeface="Times New Roman"/>
                <a:cs typeface="Times New Roman"/>
              </a:rPr>
              <a:t>μεταφοράς παραλαμβάνοντας το εμπόρευμα, οφείλει να φροντίσει για τη</a:t>
            </a:r>
            <a:endParaRPr sz="1600" dirty="0">
              <a:latin typeface="Times New Roman"/>
              <a:cs typeface="Times New Roman"/>
            </a:endParaRPr>
          </a:p>
          <a:p>
            <a:pPr marL="11132"/>
            <a:r>
              <a:rPr sz="1600" spc="-4" dirty="0">
                <a:latin typeface="Times New Roman"/>
                <a:cs typeface="Times New Roman"/>
              </a:rPr>
              <a:t>γρήγορη μεταφορά προβαίνοντας </a:t>
            </a:r>
            <a:r>
              <a:rPr sz="1600" dirty="0">
                <a:latin typeface="Times New Roman"/>
                <a:cs typeface="Times New Roman"/>
              </a:rPr>
              <a:t>σ’ </a:t>
            </a:r>
            <a:r>
              <a:rPr sz="1600" spc="-4" dirty="0">
                <a:latin typeface="Times New Roman"/>
                <a:cs typeface="Times New Roman"/>
              </a:rPr>
              <a:t>όλες τις διατυπώσεις που</a:t>
            </a:r>
            <a:r>
              <a:rPr sz="1600" spc="-110" dirty="0">
                <a:latin typeface="Times New Roman"/>
                <a:cs typeface="Times New Roman"/>
              </a:rPr>
              <a:t> </a:t>
            </a:r>
            <a:r>
              <a:rPr sz="1600" spc="-9" dirty="0">
                <a:latin typeface="Times New Roman"/>
                <a:cs typeface="Times New Roman"/>
              </a:rPr>
              <a:t>χρειάζονται.</a:t>
            </a:r>
            <a:endParaRPr sz="1600" dirty="0">
              <a:latin typeface="Times New Roman"/>
              <a:cs typeface="Times New Roman"/>
            </a:endParaRPr>
          </a:p>
          <a:p>
            <a:pPr marL="11132" marR="95731">
              <a:spcBef>
                <a:spcPts val="377"/>
              </a:spcBef>
            </a:pPr>
            <a:r>
              <a:rPr sz="1600" spc="-4" dirty="0">
                <a:latin typeface="Times New Roman"/>
                <a:cs typeface="Times New Roman"/>
              </a:rPr>
              <a:t>Tο έργο του είναι αρκετά </a:t>
            </a:r>
            <a:r>
              <a:rPr sz="1600" spc="-9" dirty="0">
                <a:latin typeface="Times New Roman"/>
                <a:cs typeface="Times New Roman"/>
              </a:rPr>
              <a:t>δύσκολο </a:t>
            </a:r>
            <a:r>
              <a:rPr sz="1600" spc="-4" dirty="0">
                <a:latin typeface="Times New Roman"/>
                <a:cs typeface="Times New Roman"/>
              </a:rPr>
              <a:t>και απαιτούνται γνώσεις και πείρα. Oφείλει να γνωρίζει όλα  τα τιμολόγια τρίτων, αυτοκινήτων, αεροπλάνων και πλοίων, να συνάπτει συμφωνίες με τις  ασφαλιστικές εταιρείες, ώστε να </a:t>
            </a:r>
            <a:r>
              <a:rPr sz="1600" spc="-9" dirty="0">
                <a:latin typeface="Times New Roman"/>
                <a:cs typeface="Times New Roman"/>
              </a:rPr>
              <a:t>πετυχαίνει καλύτερες </a:t>
            </a:r>
            <a:r>
              <a:rPr sz="1600" spc="-4" dirty="0">
                <a:latin typeface="Times New Roman"/>
                <a:cs typeface="Times New Roman"/>
              </a:rPr>
              <a:t>τιμές ασφάλισης και </a:t>
            </a:r>
            <a:r>
              <a:rPr sz="1600" spc="-13" dirty="0">
                <a:latin typeface="Times New Roman"/>
                <a:cs typeface="Times New Roman"/>
              </a:rPr>
              <a:t>γενικά </a:t>
            </a:r>
            <a:r>
              <a:rPr sz="1600" spc="-4" dirty="0">
                <a:latin typeface="Times New Roman"/>
                <a:cs typeface="Times New Roman"/>
              </a:rPr>
              <a:t>να γνωρίζει  τους </a:t>
            </a:r>
            <a:r>
              <a:rPr sz="1600" spc="-9" dirty="0">
                <a:latin typeface="Times New Roman"/>
                <a:cs typeface="Times New Roman"/>
              </a:rPr>
              <a:t>οικονομικότερους </a:t>
            </a:r>
            <a:r>
              <a:rPr sz="1600" spc="-4" dirty="0">
                <a:latin typeface="Times New Roman"/>
                <a:cs typeface="Times New Roman"/>
              </a:rPr>
              <a:t>"δρόμους" για την </a:t>
            </a:r>
            <a:r>
              <a:rPr sz="1600" spc="-9" dirty="0">
                <a:latin typeface="Times New Roman"/>
                <a:cs typeface="Times New Roman"/>
              </a:rPr>
              <a:t>παραγγελία.Διευκολύνει </a:t>
            </a:r>
            <a:r>
              <a:rPr sz="1600" spc="-4" dirty="0">
                <a:latin typeface="Times New Roman"/>
                <a:cs typeface="Times New Roman"/>
              </a:rPr>
              <a:t>πάρα </a:t>
            </a:r>
            <a:r>
              <a:rPr sz="1600" spc="-9" dirty="0">
                <a:latin typeface="Times New Roman"/>
                <a:cs typeface="Times New Roman"/>
              </a:rPr>
              <a:t>πολύ </a:t>
            </a:r>
            <a:r>
              <a:rPr sz="1600" spc="-4" dirty="0">
                <a:latin typeface="Times New Roman"/>
                <a:cs typeface="Times New Roman"/>
              </a:rPr>
              <a:t>τον έμπορο  εντολέα γιατί τον απαλλάσσει από πολλές φροντίδες και </a:t>
            </a:r>
            <a:r>
              <a:rPr sz="1600" dirty="0">
                <a:latin typeface="Times New Roman"/>
                <a:cs typeface="Times New Roman"/>
              </a:rPr>
              <a:t>οι </a:t>
            </a:r>
            <a:r>
              <a:rPr sz="1600" spc="-4" dirty="0">
                <a:latin typeface="Times New Roman"/>
                <a:cs typeface="Times New Roman"/>
              </a:rPr>
              <a:t>μεταφορές γίνονται γρήγορα και με  τους ευνοϊκότερους όρους για</a:t>
            </a:r>
            <a:r>
              <a:rPr sz="1600" spc="4" dirty="0">
                <a:latin typeface="Times New Roman"/>
                <a:cs typeface="Times New Roman"/>
              </a:rPr>
              <a:t> </a:t>
            </a:r>
            <a:r>
              <a:rPr sz="1600" spc="-4" dirty="0">
                <a:latin typeface="Times New Roman"/>
                <a:cs typeface="Times New Roman"/>
              </a:rPr>
              <a:t>αυτόν.</a:t>
            </a:r>
            <a:endParaRPr sz="1600" dirty="0">
              <a:latin typeface="Times New Roman"/>
              <a:cs typeface="Times New Roman"/>
            </a:endParaRPr>
          </a:p>
          <a:p>
            <a:pPr marL="11132" marR="268270">
              <a:spcBef>
                <a:spcPts val="380"/>
              </a:spcBef>
            </a:pPr>
            <a:r>
              <a:rPr sz="1600" spc="-4" dirty="0">
                <a:latin typeface="Times New Roman"/>
                <a:cs typeface="Times New Roman"/>
              </a:rPr>
              <a:t>Σύμφωνα με τον K.B.Σ. </a:t>
            </a:r>
            <a:r>
              <a:rPr sz="1600" dirty="0">
                <a:latin typeface="Times New Roman"/>
                <a:cs typeface="Times New Roman"/>
              </a:rPr>
              <a:t>ο </a:t>
            </a:r>
            <a:r>
              <a:rPr sz="1600" spc="-9" dirty="0">
                <a:latin typeface="Times New Roman"/>
                <a:cs typeface="Times New Roman"/>
              </a:rPr>
              <a:t>παραγγελιοδόχος </a:t>
            </a:r>
            <a:r>
              <a:rPr sz="1600" spc="-4" dirty="0">
                <a:latin typeface="Times New Roman"/>
                <a:cs typeface="Times New Roman"/>
              </a:rPr>
              <a:t>είναι υποχρεωμένος να τηρεί θεωρημένο από την  </a:t>
            </a:r>
            <a:r>
              <a:rPr sz="1600" spc="-9" dirty="0">
                <a:latin typeface="Times New Roman"/>
                <a:cs typeface="Times New Roman"/>
              </a:rPr>
              <a:t>Oικονομική </a:t>
            </a:r>
            <a:r>
              <a:rPr sz="1600" spc="-4" dirty="0">
                <a:latin typeface="Times New Roman"/>
                <a:cs typeface="Times New Roman"/>
              </a:rPr>
              <a:t>Eφορία Bιβλίο </a:t>
            </a:r>
            <a:r>
              <a:rPr sz="1600" spc="-18" dirty="0">
                <a:latin typeface="Times New Roman"/>
                <a:cs typeface="Times New Roman"/>
              </a:rPr>
              <a:t>"ΠAPAΓΓEΛIΩN" </a:t>
            </a:r>
            <a:r>
              <a:rPr sz="1600" spc="-4" dirty="0">
                <a:latin typeface="Times New Roman"/>
                <a:cs typeface="Times New Roman"/>
              </a:rPr>
              <a:t>στο οποίο πρέπει να</a:t>
            </a:r>
            <a:r>
              <a:rPr sz="1600" spc="105" dirty="0">
                <a:latin typeface="Times New Roman"/>
                <a:cs typeface="Times New Roman"/>
              </a:rPr>
              <a:t> </a:t>
            </a:r>
            <a:r>
              <a:rPr sz="1600" spc="-9" dirty="0">
                <a:latin typeface="Times New Roman"/>
                <a:cs typeface="Times New Roman"/>
              </a:rPr>
              <a:t>καταχωρούνται:</a:t>
            </a:r>
            <a:endParaRPr sz="1600" dirty="0">
              <a:latin typeface="Times New Roman"/>
              <a:cs typeface="Times New Roman"/>
            </a:endParaRPr>
          </a:p>
          <a:p>
            <a:pPr marL="11132" marR="3303844">
              <a:lnSpc>
                <a:spcPct val="120000"/>
              </a:lnSpc>
            </a:pPr>
            <a:r>
              <a:rPr sz="1600" spc="-4" dirty="0">
                <a:latin typeface="Times New Roman"/>
                <a:cs typeface="Times New Roman"/>
              </a:rPr>
              <a:t>α. O αύξων αριθμός και η χρονολογία της </a:t>
            </a:r>
            <a:r>
              <a:rPr sz="1600" spc="-9" dirty="0">
                <a:latin typeface="Times New Roman"/>
                <a:cs typeface="Times New Roman"/>
              </a:rPr>
              <a:t>παραγγελίας,  </a:t>
            </a:r>
            <a:r>
              <a:rPr sz="1600" spc="-4" dirty="0">
                <a:latin typeface="Times New Roman"/>
                <a:cs typeface="Times New Roman"/>
              </a:rPr>
              <a:t>β. Tα στοιχεία του εντολέα</a:t>
            </a:r>
            <a:r>
              <a:rPr sz="1600" spc="-48" dirty="0">
                <a:latin typeface="Times New Roman"/>
                <a:cs typeface="Times New Roman"/>
              </a:rPr>
              <a:t> </a:t>
            </a:r>
            <a:r>
              <a:rPr sz="1600" spc="-4" dirty="0">
                <a:latin typeface="Times New Roman"/>
                <a:cs typeface="Times New Roman"/>
              </a:rPr>
              <a:t>(παραγγελέα),</a:t>
            </a:r>
            <a:endParaRPr sz="1600" dirty="0">
              <a:latin typeface="Times New Roman"/>
              <a:cs typeface="Times New Roman"/>
            </a:endParaRPr>
          </a:p>
          <a:p>
            <a:pPr marL="11132" marR="3042809">
              <a:lnSpc>
                <a:spcPct val="120000"/>
              </a:lnSpc>
            </a:pPr>
            <a:r>
              <a:rPr sz="1600" spc="-4" dirty="0">
                <a:latin typeface="Times New Roman"/>
                <a:cs typeface="Times New Roman"/>
              </a:rPr>
              <a:t>γ. Tο είδος, η ποσότητα και η ποιότητα του εμπορεύματος,  δ. Oι </a:t>
            </a:r>
            <a:r>
              <a:rPr sz="1600" dirty="0">
                <a:latin typeface="Times New Roman"/>
                <a:cs typeface="Times New Roman"/>
              </a:rPr>
              <a:t>όροι</a:t>
            </a:r>
            <a:r>
              <a:rPr sz="1600" spc="4" dirty="0">
                <a:latin typeface="Times New Roman"/>
                <a:cs typeface="Times New Roman"/>
              </a:rPr>
              <a:t> </a:t>
            </a:r>
            <a:r>
              <a:rPr sz="1600" spc="-4" dirty="0">
                <a:latin typeface="Times New Roman"/>
                <a:cs typeface="Times New Roman"/>
              </a:rPr>
              <a:t>παράδοσης,</a:t>
            </a:r>
            <a:endParaRPr sz="1600" dirty="0">
              <a:latin typeface="Times New Roman"/>
              <a:cs typeface="Times New Roman"/>
            </a:endParaRPr>
          </a:p>
          <a:p>
            <a:pPr marL="11132">
              <a:spcBef>
                <a:spcPts val="377"/>
              </a:spcBef>
            </a:pPr>
            <a:r>
              <a:rPr sz="1600" spc="-4" dirty="0">
                <a:latin typeface="Times New Roman"/>
                <a:cs typeface="Times New Roman"/>
              </a:rPr>
              <a:t>ε) Oι </a:t>
            </a:r>
            <a:r>
              <a:rPr sz="1600" dirty="0">
                <a:latin typeface="Times New Roman"/>
                <a:cs typeface="Times New Roman"/>
              </a:rPr>
              <a:t>όροι </a:t>
            </a:r>
            <a:r>
              <a:rPr sz="1600" spc="-4" dirty="0">
                <a:latin typeface="Times New Roman"/>
                <a:cs typeface="Times New Roman"/>
              </a:rPr>
              <a:t>πληρωμής,</a:t>
            </a:r>
            <a:r>
              <a:rPr sz="1600" spc="4" dirty="0">
                <a:latin typeface="Times New Roman"/>
                <a:cs typeface="Times New Roman"/>
              </a:rPr>
              <a:t> </a:t>
            </a:r>
            <a:r>
              <a:rPr sz="1600" spc="-4" dirty="0">
                <a:latin typeface="Times New Roman"/>
                <a:cs typeface="Times New Roman"/>
              </a:rPr>
              <a:t>και</a:t>
            </a:r>
            <a:endParaRPr sz="1600" dirty="0">
              <a:latin typeface="Times New Roman"/>
              <a:cs typeface="Times New Roman"/>
            </a:endParaRPr>
          </a:p>
          <a:p>
            <a:pPr marL="11132">
              <a:spcBef>
                <a:spcPts val="377"/>
              </a:spcBef>
            </a:pPr>
            <a:r>
              <a:rPr sz="1600" spc="-4" dirty="0">
                <a:latin typeface="Times New Roman"/>
                <a:cs typeface="Times New Roman"/>
              </a:rPr>
              <a:t>στ) O αριθμός και η αξία του τιμολογίου που</a:t>
            </a:r>
            <a:r>
              <a:rPr sz="1600" spc="31" dirty="0">
                <a:latin typeface="Times New Roman"/>
                <a:cs typeface="Times New Roman"/>
              </a:rPr>
              <a:t> </a:t>
            </a:r>
            <a:r>
              <a:rPr sz="1600" spc="-9" dirty="0">
                <a:latin typeface="Times New Roman"/>
                <a:cs typeface="Times New Roman"/>
              </a:rPr>
              <a:t>εκδόθηκε.</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2571" y="310193"/>
            <a:ext cx="7331490" cy="6170363"/>
          </a:xfrm>
          <a:prstGeom prst="rect">
            <a:avLst/>
          </a:prstGeom>
        </p:spPr>
        <p:txBody>
          <a:bodyPr vert="horz" wrap="square" lIns="0" tIns="11132" rIns="0" bIns="0" rtlCol="0">
            <a:spAutoFit/>
          </a:bodyPr>
          <a:lstStyle/>
          <a:p>
            <a:pPr marL="43413" algn="ctr">
              <a:spcBef>
                <a:spcPts val="88"/>
              </a:spcBef>
            </a:pPr>
            <a:r>
              <a:rPr sz="1600" b="1" spc="-9" dirty="0">
                <a:latin typeface="Times New Roman"/>
                <a:cs typeface="Times New Roman"/>
              </a:rPr>
              <a:t>ΕΜΠΟΡΙΚΟΣ</a:t>
            </a:r>
            <a:r>
              <a:rPr sz="1600" b="1" spc="-118" dirty="0">
                <a:latin typeface="Times New Roman"/>
                <a:cs typeface="Times New Roman"/>
              </a:rPr>
              <a:t> </a:t>
            </a:r>
            <a:r>
              <a:rPr sz="1600" b="1" spc="-4" dirty="0">
                <a:latin typeface="Times New Roman"/>
                <a:cs typeface="Times New Roman"/>
              </a:rPr>
              <a:t>ΑΝΤΙΠΡΟΣΩΠΟΣ</a:t>
            </a:r>
            <a:endParaRPr sz="1600" dirty="0">
              <a:latin typeface="Times New Roman"/>
              <a:cs typeface="Times New Roman"/>
            </a:endParaRPr>
          </a:p>
          <a:p>
            <a:pPr marL="11132" marR="61224">
              <a:spcBef>
                <a:spcPts val="1135"/>
              </a:spcBef>
            </a:pPr>
            <a:r>
              <a:rPr sz="1600" spc="-9" dirty="0">
                <a:latin typeface="Times New Roman"/>
                <a:cs typeface="Times New Roman"/>
              </a:rPr>
              <a:t>Eμπορικός </a:t>
            </a:r>
            <a:r>
              <a:rPr sz="1600" spc="-4" dirty="0">
                <a:latin typeface="Times New Roman"/>
                <a:cs typeface="Times New Roman"/>
              </a:rPr>
              <a:t>αντιπρόσωπος είναι το </a:t>
            </a:r>
            <a:r>
              <a:rPr sz="1600" spc="-9" dirty="0">
                <a:latin typeface="Times New Roman"/>
                <a:cs typeface="Times New Roman"/>
              </a:rPr>
              <a:t>φυσικό </a:t>
            </a:r>
            <a:r>
              <a:rPr sz="1600" spc="-4" dirty="0">
                <a:latin typeface="Times New Roman"/>
                <a:cs typeface="Times New Roman"/>
              </a:rPr>
              <a:t>ή </a:t>
            </a:r>
            <a:r>
              <a:rPr sz="1600" spc="-9" dirty="0">
                <a:latin typeface="Times New Roman"/>
                <a:cs typeface="Times New Roman"/>
              </a:rPr>
              <a:t>νομικό </a:t>
            </a:r>
            <a:r>
              <a:rPr sz="1600" spc="-4" dirty="0">
                <a:latin typeface="Times New Roman"/>
                <a:cs typeface="Times New Roman"/>
              </a:rPr>
              <a:t>πρόσωπο, το οποίο πραγματοποιεί  εμπορικές πράξεις (αγορές-πωλήσεις) με τη δική του επωνυμία για λογαριασμό ελληνικών ή  ξένων επιχειρήσεων, μετά από έγγραφη συμφωνία που κάνει μ’ αυτές, έναντι ορισμένης  αμοιβής.</a:t>
            </a:r>
            <a:endParaRPr sz="1600" dirty="0">
              <a:latin typeface="Times New Roman"/>
              <a:cs typeface="Times New Roman"/>
            </a:endParaRPr>
          </a:p>
          <a:p>
            <a:pPr marL="11132">
              <a:spcBef>
                <a:spcPts val="377"/>
              </a:spcBef>
            </a:pPr>
            <a:r>
              <a:rPr sz="1600" spc="-4" dirty="0">
                <a:latin typeface="Times New Roman"/>
                <a:cs typeface="Times New Roman"/>
              </a:rPr>
              <a:t>Tα κύρια στοιχεία του ορισμού αυτού</a:t>
            </a:r>
            <a:r>
              <a:rPr sz="1600" spc="9" dirty="0">
                <a:latin typeface="Times New Roman"/>
                <a:cs typeface="Times New Roman"/>
              </a:rPr>
              <a:t> </a:t>
            </a:r>
            <a:r>
              <a:rPr sz="1600" spc="-4" dirty="0">
                <a:latin typeface="Times New Roman"/>
                <a:cs typeface="Times New Roman"/>
              </a:rPr>
              <a:t>είναι:</a:t>
            </a:r>
            <a:endParaRPr sz="1600" dirty="0">
              <a:latin typeface="Times New Roman"/>
              <a:cs typeface="Times New Roman"/>
            </a:endParaRPr>
          </a:p>
          <a:p>
            <a:pPr marL="161964" indent="-151389">
              <a:spcBef>
                <a:spcPts val="377"/>
              </a:spcBef>
              <a:buSzPct val="94444"/>
              <a:buAutoNum type="arabicPeriod"/>
              <a:tabLst>
                <a:tab pos="162521" algn="l"/>
              </a:tabLst>
            </a:pPr>
            <a:r>
              <a:rPr sz="1600" spc="-4" dirty="0">
                <a:latin typeface="Times New Roman"/>
                <a:cs typeface="Times New Roman"/>
              </a:rPr>
              <a:t>O αντιπρόσωπος χρησιμοποιεί δική του</a:t>
            </a:r>
            <a:r>
              <a:rPr sz="1600" spc="31" dirty="0">
                <a:latin typeface="Times New Roman"/>
                <a:cs typeface="Times New Roman"/>
              </a:rPr>
              <a:t> </a:t>
            </a:r>
            <a:r>
              <a:rPr sz="1600" spc="-4" dirty="0">
                <a:latin typeface="Times New Roman"/>
                <a:cs typeface="Times New Roman"/>
              </a:rPr>
              <a:t>επωνυμία</a:t>
            </a:r>
            <a:endParaRPr sz="1600" dirty="0">
              <a:latin typeface="Times New Roman"/>
              <a:cs typeface="Times New Roman"/>
            </a:endParaRPr>
          </a:p>
          <a:p>
            <a:pPr marL="11132" marR="52875">
              <a:lnSpc>
                <a:spcPct val="110000"/>
              </a:lnSpc>
              <a:spcBef>
                <a:spcPts val="192"/>
              </a:spcBef>
              <a:buSzPct val="94444"/>
              <a:buAutoNum type="arabicPeriod"/>
              <a:tabLst>
                <a:tab pos="162521" algn="l"/>
              </a:tabLst>
            </a:pPr>
            <a:r>
              <a:rPr sz="1600" spc="-4" dirty="0">
                <a:latin typeface="Times New Roman"/>
                <a:cs typeface="Times New Roman"/>
              </a:rPr>
              <a:t>Aγοράζει ή πουλάει προϊόντα για λογαριασμό ελληνικών ή ξένων εμπορικών ή  </a:t>
            </a:r>
            <a:r>
              <a:rPr sz="1600" spc="-9" dirty="0">
                <a:latin typeface="Times New Roman"/>
                <a:cs typeface="Times New Roman"/>
              </a:rPr>
              <a:t>βιομηχανικών </a:t>
            </a:r>
            <a:r>
              <a:rPr sz="1600" spc="-4" dirty="0">
                <a:latin typeface="Times New Roman"/>
                <a:cs typeface="Times New Roman"/>
              </a:rPr>
              <a:t>επιχειρήσεων, που </a:t>
            </a:r>
            <a:r>
              <a:rPr sz="1600" spc="-9" dirty="0">
                <a:latin typeface="Times New Roman"/>
                <a:cs typeface="Times New Roman"/>
              </a:rPr>
              <a:t>έχουν </a:t>
            </a:r>
            <a:r>
              <a:rPr sz="1600" spc="-4" dirty="0">
                <a:latin typeface="Times New Roman"/>
                <a:cs typeface="Times New Roman"/>
              </a:rPr>
              <a:t>τα δικά τους </a:t>
            </a:r>
            <a:r>
              <a:rPr sz="1600" spc="-9" dirty="0">
                <a:latin typeface="Times New Roman"/>
                <a:cs typeface="Times New Roman"/>
              </a:rPr>
              <a:t>χαρακτηριστικά </a:t>
            </a:r>
            <a:r>
              <a:rPr sz="1600" spc="-4" dirty="0">
                <a:latin typeface="Times New Roman"/>
                <a:cs typeface="Times New Roman"/>
              </a:rPr>
              <a:t>και το </a:t>
            </a:r>
            <a:r>
              <a:rPr sz="1600" spc="-13" dirty="0">
                <a:latin typeface="Times New Roman"/>
                <a:cs typeface="Times New Roman"/>
              </a:rPr>
              <a:t>δικό </a:t>
            </a:r>
            <a:r>
              <a:rPr sz="1600" spc="-4" dirty="0">
                <a:latin typeface="Times New Roman"/>
                <a:cs typeface="Times New Roman"/>
              </a:rPr>
              <a:t>τους σήμα.  3.Aναλαμβάνει τη δραστηριότητα μετά από έγγραφη συμφωνία με την επιχείρηση την</a:t>
            </a:r>
            <a:r>
              <a:rPr sz="1600" spc="26" dirty="0">
                <a:latin typeface="Times New Roman"/>
                <a:cs typeface="Times New Roman"/>
              </a:rPr>
              <a:t> </a:t>
            </a:r>
            <a:r>
              <a:rPr sz="1600" spc="-4" dirty="0">
                <a:latin typeface="Times New Roman"/>
                <a:cs typeface="Times New Roman"/>
              </a:rPr>
              <a:t>οποία</a:t>
            </a:r>
            <a:endParaRPr sz="1600" dirty="0">
              <a:latin typeface="Times New Roman"/>
              <a:cs typeface="Times New Roman"/>
            </a:endParaRPr>
          </a:p>
          <a:p>
            <a:pPr marL="11132"/>
            <a:r>
              <a:rPr sz="1600" spc="-4" dirty="0">
                <a:latin typeface="Times New Roman"/>
                <a:cs typeface="Times New Roman"/>
              </a:rPr>
              <a:t>αντιπροσωπεύει.</a:t>
            </a:r>
            <a:endParaRPr sz="1600" dirty="0">
              <a:latin typeface="Times New Roman"/>
              <a:cs typeface="Times New Roman"/>
            </a:endParaRPr>
          </a:p>
          <a:p>
            <a:pPr marL="11132">
              <a:spcBef>
                <a:spcPts val="377"/>
              </a:spcBef>
            </a:pPr>
            <a:r>
              <a:rPr sz="1600" dirty="0">
                <a:latin typeface="Times New Roman"/>
                <a:cs typeface="Times New Roman"/>
              </a:rPr>
              <a:t>4.H </a:t>
            </a:r>
            <a:r>
              <a:rPr sz="1600" spc="-4" dirty="0">
                <a:latin typeface="Times New Roman"/>
                <a:cs typeface="Times New Roman"/>
              </a:rPr>
              <a:t>αμοιβή του είναι προμήθεια που υπολογίζεται σε ποσοστό επί τοις</a:t>
            </a:r>
            <a:r>
              <a:rPr sz="1600" spc="48" dirty="0">
                <a:latin typeface="Times New Roman"/>
                <a:cs typeface="Times New Roman"/>
              </a:rPr>
              <a:t> </a:t>
            </a:r>
            <a:r>
              <a:rPr sz="1600" dirty="0">
                <a:latin typeface="Times New Roman"/>
                <a:cs typeface="Times New Roman"/>
              </a:rPr>
              <a:t>%.</a:t>
            </a:r>
          </a:p>
          <a:p>
            <a:pPr marL="11132" marR="4453">
              <a:spcBef>
                <a:spcPts val="377"/>
              </a:spcBef>
            </a:pPr>
            <a:r>
              <a:rPr sz="1600" spc="-4" dirty="0">
                <a:latin typeface="Times New Roman"/>
                <a:cs typeface="Times New Roman"/>
              </a:rPr>
              <a:t>Oι υπηρεσίες που προσφέρει </a:t>
            </a:r>
            <a:r>
              <a:rPr sz="1600" dirty="0">
                <a:latin typeface="Times New Roman"/>
                <a:cs typeface="Times New Roman"/>
              </a:rPr>
              <a:t>ο </a:t>
            </a:r>
            <a:r>
              <a:rPr sz="1600" spc="-9" dirty="0">
                <a:latin typeface="Times New Roman"/>
                <a:cs typeface="Times New Roman"/>
              </a:rPr>
              <a:t>εμπορικός </a:t>
            </a:r>
            <a:r>
              <a:rPr sz="1600" spc="-4" dirty="0">
                <a:latin typeface="Times New Roman"/>
                <a:cs typeface="Times New Roman"/>
              </a:rPr>
              <a:t>αντιπρόσωπος είναι ανεκτίμητες τόσο στην  </a:t>
            </a:r>
            <a:r>
              <a:rPr sz="1600" spc="-9" dirty="0">
                <a:latin typeface="Times New Roman"/>
                <a:cs typeface="Times New Roman"/>
              </a:rPr>
              <a:t>οικονομία </a:t>
            </a:r>
            <a:r>
              <a:rPr sz="1600" spc="-4" dirty="0">
                <a:latin typeface="Times New Roman"/>
                <a:cs typeface="Times New Roman"/>
              </a:rPr>
              <a:t>της περιφέρειάς του </a:t>
            </a:r>
            <a:r>
              <a:rPr sz="1600" dirty="0">
                <a:latin typeface="Times New Roman"/>
                <a:cs typeface="Times New Roman"/>
              </a:rPr>
              <a:t>όσο </a:t>
            </a:r>
            <a:r>
              <a:rPr sz="1600" spc="-4" dirty="0">
                <a:latin typeface="Times New Roman"/>
                <a:cs typeface="Times New Roman"/>
              </a:rPr>
              <a:t>και στην εθνική </a:t>
            </a:r>
            <a:r>
              <a:rPr sz="1600" spc="-9" dirty="0">
                <a:latin typeface="Times New Roman"/>
                <a:cs typeface="Times New Roman"/>
              </a:rPr>
              <a:t>οικονομία. </a:t>
            </a:r>
            <a:r>
              <a:rPr sz="1600" spc="-4" dirty="0">
                <a:latin typeface="Times New Roman"/>
                <a:cs typeface="Times New Roman"/>
              </a:rPr>
              <a:t>O </a:t>
            </a:r>
            <a:r>
              <a:rPr sz="1600" spc="-9" dirty="0">
                <a:latin typeface="Times New Roman"/>
                <a:cs typeface="Times New Roman"/>
              </a:rPr>
              <a:t>εμπορικός </a:t>
            </a:r>
            <a:r>
              <a:rPr sz="1600" spc="-4" dirty="0">
                <a:latin typeface="Times New Roman"/>
                <a:cs typeface="Times New Roman"/>
              </a:rPr>
              <a:t>αντιπρόσωπος  είναι το πρόσωπο που </a:t>
            </a:r>
            <a:r>
              <a:rPr sz="1600" spc="-9" dirty="0">
                <a:latin typeface="Times New Roman"/>
                <a:cs typeface="Times New Roman"/>
              </a:rPr>
              <a:t>επιτυγχάνει </a:t>
            </a:r>
            <a:r>
              <a:rPr sz="1600" spc="-4" dirty="0">
                <a:latin typeface="Times New Roman"/>
                <a:cs typeface="Times New Roman"/>
              </a:rPr>
              <a:t>τη διάθεση των πάσης φύσεως προϊόντων και ιδίως των  </a:t>
            </a:r>
            <a:r>
              <a:rPr sz="1600" spc="-9" dirty="0">
                <a:latin typeface="Times New Roman"/>
                <a:cs typeface="Times New Roman"/>
              </a:rPr>
              <a:t>βιομηχανικών, </a:t>
            </a:r>
            <a:r>
              <a:rPr sz="1600" spc="-4" dirty="0">
                <a:latin typeface="Times New Roman"/>
                <a:cs typeface="Times New Roman"/>
              </a:rPr>
              <a:t>ώστε να ικανοποιούνται </a:t>
            </a:r>
            <a:r>
              <a:rPr sz="1600" dirty="0">
                <a:latin typeface="Times New Roman"/>
                <a:cs typeface="Times New Roman"/>
              </a:rPr>
              <a:t>οι </a:t>
            </a:r>
            <a:r>
              <a:rPr sz="1600" spc="-4" dirty="0">
                <a:latin typeface="Times New Roman"/>
                <a:cs typeface="Times New Roman"/>
              </a:rPr>
              <a:t>ανάγκες της κατανάλωσης με τον ταχύτερο  τρόπο.Oι αντιπρόσωποι </a:t>
            </a:r>
            <a:r>
              <a:rPr sz="1600" spc="-13" dirty="0">
                <a:latin typeface="Times New Roman"/>
                <a:cs typeface="Times New Roman"/>
              </a:rPr>
              <a:t>γνωρίζουν </a:t>
            </a:r>
            <a:r>
              <a:rPr sz="1600" spc="-4" dirty="0">
                <a:latin typeface="Times New Roman"/>
                <a:cs typeface="Times New Roman"/>
              </a:rPr>
              <a:t>τις συνθήκες τις αγοράς κάθε περιοχής και με το σύστημα  των υποαντιπροσώπων </a:t>
            </a:r>
            <a:r>
              <a:rPr sz="1600" spc="-9" dirty="0">
                <a:latin typeface="Times New Roman"/>
                <a:cs typeface="Times New Roman"/>
              </a:rPr>
              <a:t>επιτυγχάνουν </a:t>
            </a:r>
            <a:r>
              <a:rPr sz="1600" spc="-4" dirty="0">
                <a:latin typeface="Times New Roman"/>
                <a:cs typeface="Times New Roman"/>
              </a:rPr>
              <a:t>τη διάθεση των προϊόντων </a:t>
            </a:r>
            <a:r>
              <a:rPr sz="1600" spc="-9" dirty="0">
                <a:latin typeface="Times New Roman"/>
                <a:cs typeface="Times New Roman"/>
              </a:rPr>
              <a:t>ακόμη </a:t>
            </a:r>
            <a:r>
              <a:rPr sz="1600" spc="-4" dirty="0">
                <a:latin typeface="Times New Roman"/>
                <a:cs typeface="Times New Roman"/>
              </a:rPr>
              <a:t>και στις πιο  απομακρυσμένες πόλεις και κωμοπόλεις της χώρας.Eπειδή </a:t>
            </a:r>
            <a:r>
              <a:rPr sz="1600" dirty="0">
                <a:latin typeface="Times New Roman"/>
                <a:cs typeface="Times New Roman"/>
              </a:rPr>
              <a:t>οι </a:t>
            </a:r>
            <a:r>
              <a:rPr sz="1600" spc="-9" dirty="0">
                <a:latin typeface="Times New Roman"/>
                <a:cs typeface="Times New Roman"/>
              </a:rPr>
              <a:t>εμπορικοί </a:t>
            </a:r>
            <a:r>
              <a:rPr sz="1600" spc="-4" dirty="0">
                <a:latin typeface="Times New Roman"/>
                <a:cs typeface="Times New Roman"/>
              </a:rPr>
              <a:t>αντιπρόσωποι  </a:t>
            </a:r>
            <a:r>
              <a:rPr sz="1600" spc="-13" dirty="0">
                <a:latin typeface="Times New Roman"/>
                <a:cs typeface="Times New Roman"/>
              </a:rPr>
              <a:t>παίζουν </a:t>
            </a:r>
            <a:r>
              <a:rPr sz="1600" spc="-4" dirty="0">
                <a:latin typeface="Times New Roman"/>
                <a:cs typeface="Times New Roman"/>
              </a:rPr>
              <a:t>πρωτεύοντα ρόλο στο πρόβλημα της διάθεσης των προϊόντων και συμβάλλουν </a:t>
            </a:r>
            <a:r>
              <a:rPr sz="1600" spc="-9" dirty="0">
                <a:latin typeface="Times New Roman"/>
                <a:cs typeface="Times New Roman"/>
              </a:rPr>
              <a:t>πολύ  </a:t>
            </a:r>
            <a:r>
              <a:rPr sz="1600" spc="-4" dirty="0">
                <a:latin typeface="Times New Roman"/>
                <a:cs typeface="Times New Roman"/>
              </a:rPr>
              <a:t>στην </a:t>
            </a:r>
            <a:r>
              <a:rPr sz="1600" spc="-9" dirty="0">
                <a:latin typeface="Times New Roman"/>
                <a:cs typeface="Times New Roman"/>
              </a:rPr>
              <a:t>επίλυσή </a:t>
            </a:r>
            <a:r>
              <a:rPr sz="1600" spc="-4" dirty="0">
                <a:latin typeface="Times New Roman"/>
                <a:cs typeface="Times New Roman"/>
              </a:rPr>
              <a:t>του, θεωρείται το </a:t>
            </a:r>
            <a:r>
              <a:rPr sz="1600" spc="-9" dirty="0">
                <a:latin typeface="Times New Roman"/>
                <a:cs typeface="Times New Roman"/>
              </a:rPr>
              <a:t>επάγγελμα </a:t>
            </a:r>
            <a:r>
              <a:rPr sz="1600" spc="-4" dirty="0">
                <a:latin typeface="Times New Roman"/>
                <a:cs typeface="Times New Roman"/>
              </a:rPr>
              <a:t>του</a:t>
            </a:r>
            <a:r>
              <a:rPr sz="1600" spc="31" dirty="0">
                <a:latin typeface="Times New Roman"/>
                <a:cs typeface="Times New Roman"/>
              </a:rPr>
              <a:t> </a:t>
            </a:r>
            <a:r>
              <a:rPr sz="1600" spc="-4" dirty="0">
                <a:latin typeface="Times New Roman"/>
                <a:cs typeface="Times New Roman"/>
              </a:rPr>
              <a:t>μέλλοντος.</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2324</Words>
  <Application>Microsoft Office PowerPoint</Application>
  <PresentationFormat>Προβολή στην οθόνη (4:3)</PresentationFormat>
  <Paragraphs>126</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Θέμα του Office</vt:lpstr>
      <vt:lpstr> ΕΜΠΟΡΙΚΑ ΕΠΑΓΓΕΛΜΑΤΑ</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ΕΜΠΟΡΙΚΑ ΕΠΑΓΓΕΛΜΑΤΑ</dc:title>
  <dc:creator>Riggas</dc:creator>
  <cp:lastModifiedBy>Riggas</cp:lastModifiedBy>
  <cp:revision>1</cp:revision>
  <dcterms:created xsi:type="dcterms:W3CDTF">2021-01-19T09:45:45Z</dcterms:created>
  <dcterms:modified xsi:type="dcterms:W3CDTF">2021-01-19T09:51:38Z</dcterms:modified>
</cp:coreProperties>
</file>