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14" r:id="rId54"/>
    <p:sldId id="308" r:id="rId55"/>
    <p:sldId id="313" r:id="rId56"/>
    <p:sldId id="309" r:id="rId57"/>
    <p:sldId id="310" r:id="rId58"/>
    <p:sldId id="312" r:id="rId59"/>
    <p:sldId id="311" r:id="rId60"/>
    <p:sldId id="315" r:id="rId61"/>
    <p:sldId id="316" r:id="rId62"/>
    <p:sldId id="317" r:id="rId63"/>
    <p:sldId id="318" r:id="rId6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41F9AF-04D5-40D2-92E9-6FF96EAB6AF3}" type="datetimeFigureOut">
              <a:rPr lang="el-GR" smtClean="0"/>
              <a:pPr/>
              <a:t>11/5/2021</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D73F99-BCA0-4DAE-AAF4-C19767C53E07}"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33D73F99-BCA0-4DAE-AAF4-C19767C53E07}" type="slidenum">
              <a:rPr lang="el-GR" smtClean="0"/>
              <a:pPr/>
              <a:t>14</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EA073F1-E7BE-4C6A-B9BB-A78A4D5A10B5}" type="datetimeFigureOut">
              <a:rPr lang="el-GR" smtClean="0"/>
              <a:pPr/>
              <a:t>11/5/2021</a:t>
            </a:fld>
            <a:endParaRPr lang="el-G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l-G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13210FA-2100-4816-8B18-38A819D0BBDA}"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EA073F1-E7BE-4C6A-B9BB-A78A4D5A10B5}" type="datetimeFigureOut">
              <a:rPr lang="el-GR" smtClean="0"/>
              <a:pPr/>
              <a:t>11/5/2021</a:t>
            </a:fld>
            <a:endParaRPr lang="el-GR"/>
          </a:p>
        </p:txBody>
      </p:sp>
      <p:sp>
        <p:nvSpPr>
          <p:cNvPr id="5" name="Footer Placeholder 4"/>
          <p:cNvSpPr>
            <a:spLocks noGrp="1"/>
          </p:cNvSpPr>
          <p:nvPr>
            <p:ph type="ftr" sz="quarter" idx="11"/>
          </p:nvPr>
        </p:nvSpPr>
        <p:spPr/>
        <p:txBody>
          <a:bodyPr/>
          <a:lstStyle>
            <a:extLst/>
          </a:lstStyle>
          <a:p>
            <a:endParaRPr lang="el-GR"/>
          </a:p>
        </p:txBody>
      </p:sp>
      <p:sp>
        <p:nvSpPr>
          <p:cNvPr id="6" name="Slide Number Placeholder 5"/>
          <p:cNvSpPr>
            <a:spLocks noGrp="1"/>
          </p:cNvSpPr>
          <p:nvPr>
            <p:ph type="sldNum" sz="quarter" idx="12"/>
          </p:nvPr>
        </p:nvSpPr>
        <p:spPr/>
        <p:txBody>
          <a:bodyPr/>
          <a:lstStyle>
            <a:extLst/>
          </a:lstStyle>
          <a:p>
            <a:fld id="{B13210FA-2100-4816-8B18-38A819D0BBDA}"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EA073F1-E7BE-4C6A-B9BB-A78A4D5A10B5}" type="datetimeFigureOut">
              <a:rPr lang="el-GR" smtClean="0"/>
              <a:pPr/>
              <a:t>11/5/2021</a:t>
            </a:fld>
            <a:endParaRPr lang="el-GR"/>
          </a:p>
        </p:txBody>
      </p:sp>
      <p:sp>
        <p:nvSpPr>
          <p:cNvPr id="5" name="Footer Placeholder 4"/>
          <p:cNvSpPr>
            <a:spLocks noGrp="1"/>
          </p:cNvSpPr>
          <p:nvPr>
            <p:ph type="ftr" sz="quarter" idx="11"/>
          </p:nvPr>
        </p:nvSpPr>
        <p:spPr/>
        <p:txBody>
          <a:bodyPr/>
          <a:lstStyle>
            <a:extLst/>
          </a:lstStyle>
          <a:p>
            <a:endParaRPr lang="el-GR"/>
          </a:p>
        </p:txBody>
      </p:sp>
      <p:sp>
        <p:nvSpPr>
          <p:cNvPr id="6" name="Slide Number Placeholder 5"/>
          <p:cNvSpPr>
            <a:spLocks noGrp="1"/>
          </p:cNvSpPr>
          <p:nvPr>
            <p:ph type="sldNum" sz="quarter" idx="12"/>
          </p:nvPr>
        </p:nvSpPr>
        <p:spPr/>
        <p:txBody>
          <a:bodyPr/>
          <a:lstStyle>
            <a:extLst/>
          </a:lstStyle>
          <a:p>
            <a:fld id="{B13210FA-2100-4816-8B18-38A819D0BBDA}"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EA073F1-E7BE-4C6A-B9BB-A78A4D5A10B5}" type="datetimeFigureOut">
              <a:rPr lang="el-GR" smtClean="0"/>
              <a:pPr/>
              <a:t>11/5/2021</a:t>
            </a:fld>
            <a:endParaRPr lang="el-GR"/>
          </a:p>
        </p:txBody>
      </p:sp>
      <p:sp>
        <p:nvSpPr>
          <p:cNvPr id="5" name="Footer Placeholder 4"/>
          <p:cNvSpPr>
            <a:spLocks noGrp="1"/>
          </p:cNvSpPr>
          <p:nvPr>
            <p:ph type="ftr" sz="quarter" idx="11"/>
          </p:nvPr>
        </p:nvSpPr>
        <p:spPr/>
        <p:txBody>
          <a:bodyPr/>
          <a:lstStyle>
            <a:extLst/>
          </a:lstStyle>
          <a:p>
            <a:endParaRPr lang="el-GR"/>
          </a:p>
        </p:txBody>
      </p:sp>
      <p:sp>
        <p:nvSpPr>
          <p:cNvPr id="6" name="Slide Number Placeholder 5"/>
          <p:cNvSpPr>
            <a:spLocks noGrp="1"/>
          </p:cNvSpPr>
          <p:nvPr>
            <p:ph type="sldNum" sz="quarter" idx="12"/>
          </p:nvPr>
        </p:nvSpPr>
        <p:spPr/>
        <p:txBody>
          <a:bodyPr/>
          <a:lstStyle>
            <a:extLst/>
          </a:lstStyle>
          <a:p>
            <a:fld id="{B13210FA-2100-4816-8B18-38A819D0BBDA}" type="slidenum">
              <a:rPr lang="el-GR" smtClean="0"/>
              <a:pPr/>
              <a:t>‹#›</a:t>
            </a:fld>
            <a:endParaRPr lang="el-G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EA073F1-E7BE-4C6A-B9BB-A78A4D5A10B5}" type="datetimeFigureOut">
              <a:rPr lang="el-GR" smtClean="0"/>
              <a:pPr/>
              <a:t>11/5/2021</a:t>
            </a:fld>
            <a:endParaRPr lang="el-GR"/>
          </a:p>
        </p:txBody>
      </p:sp>
      <p:sp>
        <p:nvSpPr>
          <p:cNvPr id="5" name="Footer Placeholder 4"/>
          <p:cNvSpPr>
            <a:spLocks noGrp="1"/>
          </p:cNvSpPr>
          <p:nvPr>
            <p:ph type="ftr" sz="quarter" idx="11"/>
          </p:nvPr>
        </p:nvSpPr>
        <p:spPr/>
        <p:txBody>
          <a:bodyPr/>
          <a:lstStyle>
            <a:extLst/>
          </a:lstStyle>
          <a:p>
            <a:endParaRPr lang="el-GR"/>
          </a:p>
        </p:txBody>
      </p:sp>
      <p:sp>
        <p:nvSpPr>
          <p:cNvPr id="6" name="Slide Number Placeholder 5"/>
          <p:cNvSpPr>
            <a:spLocks noGrp="1"/>
          </p:cNvSpPr>
          <p:nvPr>
            <p:ph type="sldNum" sz="quarter" idx="12"/>
          </p:nvPr>
        </p:nvSpPr>
        <p:spPr/>
        <p:txBody>
          <a:bodyPr/>
          <a:lstStyle>
            <a:extLst/>
          </a:lstStyle>
          <a:p>
            <a:fld id="{B13210FA-2100-4816-8B18-38A819D0BBDA}" type="slidenum">
              <a:rPr lang="el-GR" smtClean="0"/>
              <a:pPr/>
              <a:t>‹#›</a:t>
            </a:fld>
            <a:endParaRPr lang="el-G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EA073F1-E7BE-4C6A-B9BB-A78A4D5A10B5}" type="datetimeFigureOut">
              <a:rPr lang="el-GR" smtClean="0"/>
              <a:pPr/>
              <a:t>11/5/2021</a:t>
            </a:fld>
            <a:endParaRPr lang="el-GR"/>
          </a:p>
        </p:txBody>
      </p:sp>
      <p:sp>
        <p:nvSpPr>
          <p:cNvPr id="6" name="Footer Placeholder 5"/>
          <p:cNvSpPr>
            <a:spLocks noGrp="1"/>
          </p:cNvSpPr>
          <p:nvPr>
            <p:ph type="ftr" sz="quarter" idx="11"/>
          </p:nvPr>
        </p:nvSpPr>
        <p:spPr/>
        <p:txBody>
          <a:bodyPr/>
          <a:lstStyle>
            <a:extLst/>
          </a:lstStyle>
          <a:p>
            <a:endParaRPr lang="el-GR"/>
          </a:p>
        </p:txBody>
      </p:sp>
      <p:sp>
        <p:nvSpPr>
          <p:cNvPr id="7" name="Slide Number Placeholder 6"/>
          <p:cNvSpPr>
            <a:spLocks noGrp="1"/>
          </p:cNvSpPr>
          <p:nvPr>
            <p:ph type="sldNum" sz="quarter" idx="12"/>
          </p:nvPr>
        </p:nvSpPr>
        <p:spPr/>
        <p:txBody>
          <a:bodyPr/>
          <a:lstStyle>
            <a:extLst/>
          </a:lstStyle>
          <a:p>
            <a:fld id="{B13210FA-2100-4816-8B18-38A819D0BBDA}" type="slidenum">
              <a:rPr lang="el-GR" smtClean="0"/>
              <a:pPr/>
              <a:t>‹#›</a:t>
            </a:fld>
            <a:endParaRPr lang="el-G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EA073F1-E7BE-4C6A-B9BB-A78A4D5A10B5}" type="datetimeFigureOut">
              <a:rPr lang="el-GR" smtClean="0"/>
              <a:pPr/>
              <a:t>11/5/2021</a:t>
            </a:fld>
            <a:endParaRPr lang="el-GR"/>
          </a:p>
        </p:txBody>
      </p:sp>
      <p:sp>
        <p:nvSpPr>
          <p:cNvPr id="8" name="Footer Placeholder 7"/>
          <p:cNvSpPr>
            <a:spLocks noGrp="1"/>
          </p:cNvSpPr>
          <p:nvPr>
            <p:ph type="ftr" sz="quarter" idx="11"/>
          </p:nvPr>
        </p:nvSpPr>
        <p:spPr/>
        <p:txBody>
          <a:bodyPr/>
          <a:lstStyle>
            <a:extLst/>
          </a:lstStyle>
          <a:p>
            <a:endParaRPr lang="el-GR"/>
          </a:p>
        </p:txBody>
      </p:sp>
      <p:sp>
        <p:nvSpPr>
          <p:cNvPr id="9" name="Slide Number Placeholder 8"/>
          <p:cNvSpPr>
            <a:spLocks noGrp="1"/>
          </p:cNvSpPr>
          <p:nvPr>
            <p:ph type="sldNum" sz="quarter" idx="12"/>
          </p:nvPr>
        </p:nvSpPr>
        <p:spPr/>
        <p:txBody>
          <a:bodyPr/>
          <a:lstStyle>
            <a:extLst/>
          </a:lstStyle>
          <a:p>
            <a:fld id="{B13210FA-2100-4816-8B18-38A819D0BBDA}"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EA073F1-E7BE-4C6A-B9BB-A78A4D5A10B5}" type="datetimeFigureOut">
              <a:rPr lang="el-GR" smtClean="0"/>
              <a:pPr/>
              <a:t>11/5/2021</a:t>
            </a:fld>
            <a:endParaRPr lang="el-GR"/>
          </a:p>
        </p:txBody>
      </p:sp>
      <p:sp>
        <p:nvSpPr>
          <p:cNvPr id="4" name="Footer Placeholder 3"/>
          <p:cNvSpPr>
            <a:spLocks noGrp="1"/>
          </p:cNvSpPr>
          <p:nvPr>
            <p:ph type="ftr" sz="quarter" idx="11"/>
          </p:nvPr>
        </p:nvSpPr>
        <p:spPr/>
        <p:txBody>
          <a:bodyPr/>
          <a:lstStyle>
            <a:extLst/>
          </a:lstStyle>
          <a:p>
            <a:endParaRPr lang="el-GR"/>
          </a:p>
        </p:txBody>
      </p:sp>
      <p:sp>
        <p:nvSpPr>
          <p:cNvPr id="5" name="Slide Number Placeholder 4"/>
          <p:cNvSpPr>
            <a:spLocks noGrp="1"/>
          </p:cNvSpPr>
          <p:nvPr>
            <p:ph type="sldNum" sz="quarter" idx="12"/>
          </p:nvPr>
        </p:nvSpPr>
        <p:spPr/>
        <p:txBody>
          <a:bodyPr/>
          <a:lstStyle>
            <a:extLst/>
          </a:lstStyle>
          <a:p>
            <a:fld id="{B13210FA-2100-4816-8B18-38A819D0BBDA}" type="slidenum">
              <a:rPr lang="el-GR" smtClean="0"/>
              <a:pPr/>
              <a:t>‹#›</a:t>
            </a:fld>
            <a:endParaRPr lang="el-G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EA073F1-E7BE-4C6A-B9BB-A78A4D5A10B5}" type="datetimeFigureOut">
              <a:rPr lang="el-GR" smtClean="0"/>
              <a:pPr/>
              <a:t>11/5/2021</a:t>
            </a:fld>
            <a:endParaRPr lang="el-GR"/>
          </a:p>
        </p:txBody>
      </p:sp>
      <p:sp>
        <p:nvSpPr>
          <p:cNvPr id="3" name="Footer Placeholder 2"/>
          <p:cNvSpPr>
            <a:spLocks noGrp="1"/>
          </p:cNvSpPr>
          <p:nvPr>
            <p:ph type="ftr" sz="quarter" idx="11"/>
          </p:nvPr>
        </p:nvSpPr>
        <p:spPr/>
        <p:txBody>
          <a:bodyPr/>
          <a:lstStyle>
            <a:extLst/>
          </a:lstStyle>
          <a:p>
            <a:endParaRPr lang="el-GR"/>
          </a:p>
        </p:txBody>
      </p:sp>
      <p:sp>
        <p:nvSpPr>
          <p:cNvPr id="4" name="Slide Number Placeholder 3"/>
          <p:cNvSpPr>
            <a:spLocks noGrp="1"/>
          </p:cNvSpPr>
          <p:nvPr>
            <p:ph type="sldNum" sz="quarter" idx="12"/>
          </p:nvPr>
        </p:nvSpPr>
        <p:spPr/>
        <p:txBody>
          <a:bodyPr/>
          <a:lstStyle>
            <a:extLst/>
          </a:lstStyle>
          <a:p>
            <a:fld id="{B13210FA-2100-4816-8B18-38A819D0BBDA}"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EA073F1-E7BE-4C6A-B9BB-A78A4D5A10B5}" type="datetimeFigureOut">
              <a:rPr lang="el-GR" smtClean="0"/>
              <a:pPr/>
              <a:t>11/5/2021</a:t>
            </a:fld>
            <a:endParaRPr lang="el-GR"/>
          </a:p>
        </p:txBody>
      </p:sp>
      <p:sp>
        <p:nvSpPr>
          <p:cNvPr id="6" name="Footer Placeholder 5"/>
          <p:cNvSpPr>
            <a:spLocks noGrp="1"/>
          </p:cNvSpPr>
          <p:nvPr>
            <p:ph type="ftr" sz="quarter" idx="11"/>
          </p:nvPr>
        </p:nvSpPr>
        <p:spPr/>
        <p:txBody>
          <a:bodyPr/>
          <a:lstStyle>
            <a:extLst/>
          </a:lstStyle>
          <a:p>
            <a:endParaRPr lang="el-GR"/>
          </a:p>
        </p:txBody>
      </p:sp>
      <p:sp>
        <p:nvSpPr>
          <p:cNvPr id="7" name="Slide Number Placeholder 6"/>
          <p:cNvSpPr>
            <a:spLocks noGrp="1"/>
          </p:cNvSpPr>
          <p:nvPr>
            <p:ph type="sldNum" sz="quarter" idx="12"/>
          </p:nvPr>
        </p:nvSpPr>
        <p:spPr/>
        <p:txBody>
          <a:bodyPr/>
          <a:lstStyle>
            <a:extLst/>
          </a:lstStyle>
          <a:p>
            <a:fld id="{B13210FA-2100-4816-8B18-38A819D0BBDA}"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EA073F1-E7BE-4C6A-B9BB-A78A4D5A10B5}" type="datetimeFigureOut">
              <a:rPr lang="el-GR" smtClean="0"/>
              <a:pPr/>
              <a:t>11/5/2021</a:t>
            </a:fld>
            <a:endParaRPr lang="el-G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l-G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13210FA-2100-4816-8B18-38A819D0BBDA}" type="slidenum">
              <a:rPr lang="el-GR" smtClean="0"/>
              <a:pPr/>
              <a:t>‹#›</a:t>
            </a:fld>
            <a:endParaRPr lang="el-G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EA073F1-E7BE-4C6A-B9BB-A78A4D5A10B5}" type="datetimeFigureOut">
              <a:rPr lang="el-GR" smtClean="0"/>
              <a:pPr/>
              <a:t>11/5/2021</a:t>
            </a:fld>
            <a:endParaRPr lang="el-G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l-G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13210FA-2100-4816-8B18-38A819D0BBDA}"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32656"/>
            <a:ext cx="7772400" cy="1829761"/>
          </a:xfrm>
        </p:spPr>
        <p:txBody>
          <a:bodyPr/>
          <a:lstStyle/>
          <a:p>
            <a:pPr algn="ctr"/>
            <a:r>
              <a:rPr lang="el-GR" dirty="0" smtClean="0"/>
              <a:t>ΙΕΚ ΑΙΓΕΑΣ</a:t>
            </a:r>
            <a:br>
              <a:rPr lang="el-GR" dirty="0" smtClean="0"/>
            </a:br>
            <a:r>
              <a:rPr lang="el-GR" dirty="0" smtClean="0"/>
              <a:t>ΕΡΓΟΘΕΡΑΠΕΙΑ</a:t>
            </a:r>
            <a:endParaRPr lang="el-GR" dirty="0"/>
          </a:p>
        </p:txBody>
      </p:sp>
      <p:sp>
        <p:nvSpPr>
          <p:cNvPr id="3" name="Subtitle 2"/>
          <p:cNvSpPr>
            <a:spLocks noGrp="1"/>
          </p:cNvSpPr>
          <p:nvPr>
            <p:ph type="subTitle" idx="1"/>
          </p:nvPr>
        </p:nvSpPr>
        <p:spPr>
          <a:xfrm>
            <a:off x="827584" y="2852936"/>
            <a:ext cx="7772400" cy="1199704"/>
          </a:xfrm>
        </p:spPr>
        <p:txBody>
          <a:bodyPr>
            <a:normAutofit fontScale="92500" lnSpcReduction="20000"/>
          </a:bodyPr>
          <a:lstStyle/>
          <a:p>
            <a:endParaRPr lang="el-GR" dirty="0" smtClean="0"/>
          </a:p>
          <a:p>
            <a:r>
              <a:rPr lang="el-GR" sz="3200" dirty="0" smtClean="0"/>
              <a:t>ΚΙΝΗΣΙΟΛΟΓΙΑ ΙΙ: Κινησιολογία κάτω άκρου</a:t>
            </a:r>
          </a:p>
          <a:p>
            <a:endParaRPr lang="el-GR" sz="3200" dirty="0" smtClean="0"/>
          </a:p>
          <a:p>
            <a:endParaRPr lang="el-GR" sz="3200" dirty="0" smtClean="0"/>
          </a:p>
          <a:p>
            <a:endParaRPr lang="el-GR" sz="3200" dirty="0" smtClean="0"/>
          </a:p>
          <a:p>
            <a:endParaRPr lang="el-GR" sz="3200" dirty="0"/>
          </a:p>
        </p:txBody>
      </p:sp>
      <p:sp>
        <p:nvSpPr>
          <p:cNvPr id="4" name="TextBox 3"/>
          <p:cNvSpPr txBox="1"/>
          <p:nvPr/>
        </p:nvSpPr>
        <p:spPr>
          <a:xfrm>
            <a:off x="1259632" y="5733256"/>
            <a:ext cx="7272808" cy="830997"/>
          </a:xfrm>
          <a:prstGeom prst="rect">
            <a:avLst/>
          </a:prstGeom>
          <a:noFill/>
        </p:spPr>
        <p:txBody>
          <a:bodyPr wrap="square" rtlCol="0">
            <a:spAutoFit/>
          </a:bodyPr>
          <a:lstStyle/>
          <a:p>
            <a:r>
              <a:rPr lang="el-GR" sz="2400" dirty="0" smtClean="0"/>
              <a:t>Μουστάκα Φρίντα</a:t>
            </a:r>
          </a:p>
          <a:p>
            <a:r>
              <a:rPr lang="el-GR" sz="2400" dirty="0" smtClean="0"/>
              <a:t>Καθηγήτρια Φυσικής Αγωγής, </a:t>
            </a:r>
            <a:r>
              <a:rPr lang="en-US" sz="2400" dirty="0" err="1" smtClean="0"/>
              <a:t>MSc</a:t>
            </a:r>
            <a:r>
              <a:rPr lang="en-US" sz="2400" dirty="0" smtClean="0"/>
              <a:t>. Med, PhD</a:t>
            </a:r>
            <a:endParaRPr lang="el-GR" sz="2400" dirty="0"/>
          </a:p>
        </p:txBody>
      </p:sp>
      <p:pic>
        <p:nvPicPr>
          <p:cNvPr id="5" name="Picture 4"/>
          <p:cNvPicPr>
            <a:picLocks noChangeAspect="1" noChangeArrowheads="1"/>
          </p:cNvPicPr>
          <p:nvPr/>
        </p:nvPicPr>
        <p:blipFill>
          <a:blip r:embed="rId2" cstate="print"/>
          <a:srcRect/>
          <a:stretch>
            <a:fillRect/>
          </a:stretch>
        </p:blipFill>
        <p:spPr bwMode="auto">
          <a:xfrm>
            <a:off x="0" y="0"/>
            <a:ext cx="1524000" cy="1524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dirty="0" smtClean="0"/>
              <a:t>Η περιοχή του γόνατος αποτελεί κινησιολογικά αρκετά πολύπλοκη επίσης μονάδα. Η άρθρωση του γόνατος έχει κατασκευασθεί έτσι ώστε να αντέχει σε αυξημένες καταπονήσεις και φορτίσεις. </a:t>
            </a:r>
            <a:endParaRPr lang="el-GR" dirty="0"/>
          </a:p>
        </p:txBody>
      </p:sp>
      <p:sp>
        <p:nvSpPr>
          <p:cNvPr id="3" name="Title 2"/>
          <p:cNvSpPr>
            <a:spLocks noGrp="1"/>
          </p:cNvSpPr>
          <p:nvPr>
            <p:ph type="title"/>
          </p:nvPr>
        </p:nvSpPr>
        <p:spPr/>
        <p:txBody>
          <a:bodyPr/>
          <a:lstStyle/>
          <a:p>
            <a:r>
              <a:rPr lang="el-GR" dirty="0" smtClean="0"/>
              <a:t>Γόνατο</a:t>
            </a:r>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dirty="0" smtClean="0"/>
              <a:t>Οι μηνίσκοι βοηθούν στην απορρόφηση των δυνάμεων και προστατεύουν τον αρθρικό χόνδρο. Η επιγονατίδα παίζει σημαντικό ρόλο στη λειτουργία των μυών πάνω στο γόνατο ενώ οι κνημοπερονιαίες αρθρώσεις συμβάλλουν στις μικρές στροφικές κινήσεις, που επίσης μπορεί να κάνει το γόνατο. </a:t>
            </a:r>
            <a:endParaRPr lang="el-GR" dirty="0"/>
          </a:p>
        </p:txBody>
      </p:sp>
      <p:sp>
        <p:nvSpPr>
          <p:cNvPr id="3" name="Title 2"/>
          <p:cNvSpPr>
            <a:spLocks noGrp="1"/>
          </p:cNvSpPr>
          <p:nvPr>
            <p:ph type="title"/>
          </p:nvPr>
        </p:nvSpPr>
        <p:spPr/>
        <p:txBody>
          <a:bodyPr/>
          <a:lstStyle/>
          <a:p>
            <a:r>
              <a:rPr lang="el-GR" dirty="0" smtClean="0"/>
              <a:t>Γόνατο </a:t>
            </a:r>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dirty="0" smtClean="0"/>
              <a:t>Η κάμψη του γόνατος είναι αποτέλεσμα ολίσθησης και κύλισης της κνήμης πάνω στο μηρό </a:t>
            </a:r>
            <a:endParaRPr lang="el-GR" dirty="0"/>
          </a:p>
        </p:txBody>
      </p:sp>
      <p:sp>
        <p:nvSpPr>
          <p:cNvPr id="3" name="Title 2"/>
          <p:cNvSpPr>
            <a:spLocks noGrp="1"/>
          </p:cNvSpPr>
          <p:nvPr>
            <p:ph type="title"/>
          </p:nvPr>
        </p:nvSpPr>
        <p:spPr/>
        <p:txBody>
          <a:bodyPr/>
          <a:lstStyle/>
          <a:p>
            <a:r>
              <a:rPr lang="el-GR" dirty="0" smtClean="0"/>
              <a:t>Γόνατο </a:t>
            </a: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67544" y="260648"/>
            <a:ext cx="4176464" cy="5606985"/>
          </a:xfrm>
          <a:prstGeom prst="rect">
            <a:avLst/>
          </a:prstGeom>
          <a:noFill/>
          <a:ln w="9525">
            <a:noFill/>
            <a:miter lim="800000"/>
            <a:headEnd/>
            <a:tailEnd/>
          </a:ln>
        </p:spPr>
      </p:pic>
      <p:sp>
        <p:nvSpPr>
          <p:cNvPr id="5" name="Rectangle 4"/>
          <p:cNvSpPr/>
          <p:nvPr/>
        </p:nvSpPr>
        <p:spPr>
          <a:xfrm>
            <a:off x="4644008" y="2276872"/>
            <a:ext cx="4211960" cy="3416320"/>
          </a:xfrm>
          <a:prstGeom prst="rect">
            <a:avLst/>
          </a:prstGeom>
        </p:spPr>
        <p:txBody>
          <a:bodyPr wrap="square">
            <a:spAutoFit/>
          </a:bodyPr>
          <a:lstStyle/>
          <a:p>
            <a:r>
              <a:rPr lang="el-GR" sz="2400" dirty="0"/>
              <a:t>Κατά την κάμψη του γόνατος οι κνημιαίοι κόνδυλοι εκτελούν επίσης κύλιση πάνω στους μηριαίους κονδύλους, με αποτέλεσμα το κέντρο περιστροφής να μεταφέρεται. </a:t>
            </a:r>
          </a:p>
          <a:p>
            <a:endParaRPr lang="el-GR"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Γόνατο </a:t>
            </a:r>
            <a:endParaRPr lang="el-GR" dirty="0"/>
          </a:p>
        </p:txBody>
      </p:sp>
      <p:sp>
        <p:nvSpPr>
          <p:cNvPr id="3" name="Content Placeholder 2"/>
          <p:cNvSpPr>
            <a:spLocks noGrp="1"/>
          </p:cNvSpPr>
          <p:nvPr>
            <p:ph idx="1"/>
          </p:nvPr>
        </p:nvSpPr>
        <p:spPr/>
        <p:txBody>
          <a:bodyPr/>
          <a:lstStyle/>
          <a:p>
            <a:r>
              <a:rPr lang="el-GR" dirty="0" smtClean="0"/>
              <a:t>Δώδεκα μύες δρουν πάνω στο γόνατο. Οι μύες αυτοί χαρακτηρίζονται από μεγάλη ανάπτυξη των γαστέρων τους, έτσι ώστε να είναι σε θέση να ανταποκρίνονται στις μεγάλες καταπονήσεις που δέχεται η περιοχή αυτή. </a:t>
            </a:r>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dirty="0" smtClean="0"/>
              <a:t>Η έκθεση της περιοχής αυτής σε συνεχείς κακώσεις, δικαιολογεί τους συχνούς τραυματισμούς της. Το γόνατο αποτελεί τη συχνότερη εντόπιση αθλητικών κακώσεων (ρήξη μηνίσκων, ρήξη συνδέσμων, κατάγματα κλπ.). Η συνεχής καταπόνηση της κατάφυσης του επιγονατιδικού συνδέσμου είναι και η αιτία της οστεοχονδρίτιδας του κνημιαίου κυρτώματος που συμβαίνει στα παιδιά. </a:t>
            </a:r>
            <a:endParaRPr lang="el-GR" dirty="0"/>
          </a:p>
        </p:txBody>
      </p:sp>
      <p:sp>
        <p:nvSpPr>
          <p:cNvPr id="3" name="Title 2"/>
          <p:cNvSpPr>
            <a:spLocks noGrp="1"/>
          </p:cNvSpPr>
          <p:nvPr>
            <p:ph type="title"/>
          </p:nvPr>
        </p:nvSpPr>
        <p:spPr/>
        <p:txBody>
          <a:bodyPr/>
          <a:lstStyle/>
          <a:p>
            <a:r>
              <a:rPr lang="el-GR" dirty="0" smtClean="0"/>
              <a:t>Γόνατο </a:t>
            </a:r>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dirty="0" smtClean="0"/>
              <a:t>Η περιοχή της ποδοκνημικής άρθρωσης και του ποδιού είναι αντίστοιχη προς τον καρπό και το χέρι, αντί όμως για τη συλληπτική λειτουργία είναι προορισμένη για τη στήριξη του σώματος και την βάδιση. </a:t>
            </a:r>
            <a:endParaRPr lang="el-GR" dirty="0"/>
          </a:p>
        </p:txBody>
      </p:sp>
      <p:sp>
        <p:nvSpPr>
          <p:cNvPr id="3" name="Title 2"/>
          <p:cNvSpPr>
            <a:spLocks noGrp="1"/>
          </p:cNvSpPr>
          <p:nvPr>
            <p:ph type="title"/>
          </p:nvPr>
        </p:nvSpPr>
        <p:spPr/>
        <p:txBody>
          <a:bodyPr>
            <a:normAutofit fontScale="90000"/>
          </a:bodyPr>
          <a:lstStyle/>
          <a:p>
            <a:r>
              <a:rPr lang="el-GR" dirty="0" smtClean="0"/>
              <a:t>Ποδοκνημική</a:t>
            </a:r>
            <a:br>
              <a:rPr lang="el-GR" dirty="0" smtClean="0"/>
            </a:br>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dirty="0" smtClean="0"/>
              <a:t>26 οστά αποτελούν την περιοχή αυτή, που σχηματίζουν ένα αντίστοιχα μεγάλο αριθμό αρθρώσεων. </a:t>
            </a:r>
          </a:p>
          <a:p>
            <a:pPr>
              <a:buNone/>
            </a:pPr>
            <a:r>
              <a:rPr lang="el-GR" dirty="0" smtClean="0"/>
              <a:t>Οι κινήσεις της περιοχής γίνονται κυρίως </a:t>
            </a:r>
          </a:p>
          <a:p>
            <a:r>
              <a:rPr lang="el-GR" dirty="0" smtClean="0"/>
              <a:t>στην ποδοκνημική άρθρωση, </a:t>
            </a:r>
          </a:p>
          <a:p>
            <a:r>
              <a:rPr lang="el-GR" dirty="0" smtClean="0"/>
              <a:t>τις αρθρώσεις του ταρσού,</a:t>
            </a:r>
          </a:p>
          <a:p>
            <a:r>
              <a:rPr lang="el-GR" dirty="0" smtClean="0"/>
              <a:t> τις ταρσομετατάρσιες, </a:t>
            </a:r>
          </a:p>
          <a:p>
            <a:r>
              <a:rPr lang="el-GR" dirty="0" smtClean="0"/>
              <a:t>τις μεταταρσιοφαλαγγικές και</a:t>
            </a:r>
          </a:p>
          <a:p>
            <a:r>
              <a:rPr lang="el-GR" dirty="0" smtClean="0"/>
              <a:t> τις μεσοφαλαγγικές αρθρώσεις. </a:t>
            </a:r>
            <a:endParaRPr lang="el-GR" dirty="0"/>
          </a:p>
        </p:txBody>
      </p:sp>
      <p:sp>
        <p:nvSpPr>
          <p:cNvPr id="3" name="Title 2"/>
          <p:cNvSpPr>
            <a:spLocks noGrp="1"/>
          </p:cNvSpPr>
          <p:nvPr>
            <p:ph type="title"/>
          </p:nvPr>
        </p:nvSpPr>
        <p:spPr/>
        <p:txBody>
          <a:bodyPr/>
          <a:lstStyle/>
          <a:p>
            <a:r>
              <a:rPr lang="el-GR" dirty="0" smtClean="0"/>
              <a:t>Ποδοκνημική </a:t>
            </a:r>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l-GR" dirty="0" smtClean="0"/>
              <a:t>Στις αρθρώσεις αυτές είναι δυνατό να </a:t>
            </a:r>
          </a:p>
          <a:p>
            <a:pPr>
              <a:buNone/>
            </a:pPr>
            <a:r>
              <a:rPr lang="el-GR" dirty="0" smtClean="0"/>
              <a:t>γίνουν οι ακόλουθες 4 κινήσεις:</a:t>
            </a:r>
          </a:p>
          <a:p>
            <a:r>
              <a:rPr lang="el-GR" dirty="0" smtClean="0"/>
              <a:t> η ραχιαία και πελματιαία κάμψη του ποδιού </a:t>
            </a:r>
          </a:p>
          <a:p>
            <a:r>
              <a:rPr lang="el-GR" dirty="0" smtClean="0"/>
              <a:t>η προσαγωγή και η απαγωγή του. </a:t>
            </a:r>
          </a:p>
          <a:p>
            <a:pPr>
              <a:buNone/>
            </a:pPr>
            <a:endParaRPr lang="el-GR" dirty="0" smtClean="0"/>
          </a:p>
          <a:p>
            <a:pPr>
              <a:buNone/>
            </a:pPr>
            <a:r>
              <a:rPr lang="el-GR" dirty="0" smtClean="0"/>
              <a:t>Για να γίνουν οι κινήσεις αυτές λειτουργούν </a:t>
            </a:r>
          </a:p>
          <a:p>
            <a:pPr>
              <a:buNone/>
            </a:pPr>
            <a:r>
              <a:rPr lang="el-GR" dirty="0" smtClean="0"/>
              <a:t>12 μύες. </a:t>
            </a:r>
            <a:endParaRPr lang="el-GR" dirty="0"/>
          </a:p>
        </p:txBody>
      </p:sp>
      <p:sp>
        <p:nvSpPr>
          <p:cNvPr id="3" name="Title 2"/>
          <p:cNvSpPr>
            <a:spLocks noGrp="1"/>
          </p:cNvSpPr>
          <p:nvPr>
            <p:ph type="title"/>
          </p:nvPr>
        </p:nvSpPr>
        <p:spPr/>
        <p:txBody>
          <a:bodyPr/>
          <a:lstStyle/>
          <a:p>
            <a:r>
              <a:rPr lang="el-GR" dirty="0" smtClean="0"/>
              <a:t>Ποδοκνημική </a:t>
            </a:r>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dirty="0" smtClean="0"/>
              <a:t>Υπάρχουν άλλοι 19 μύες που εξυπηρετούν τις λεπτές κινήσεις των δακτύλων και συμβάλλουν στη διατήρηση της καμάρας του ποδιού (μεσόστεοι μύες).</a:t>
            </a:r>
          </a:p>
          <a:p>
            <a:r>
              <a:rPr lang="el-GR" dirty="0" smtClean="0"/>
              <a:t> Οι διαταραχές των κινήσεων της περιοχής αυτής μπορεί να οφείλονται σε συγγενή αίτια (π.χ. συγγενής ραιβοιποποδία) και σε αναπτυξιακές ή άλλες επίκτητες παθήσεις. </a:t>
            </a:r>
            <a:endParaRPr lang="el-GR" dirty="0"/>
          </a:p>
        </p:txBody>
      </p:sp>
      <p:sp>
        <p:nvSpPr>
          <p:cNvPr id="3" name="Title 2"/>
          <p:cNvSpPr>
            <a:spLocks noGrp="1"/>
          </p:cNvSpPr>
          <p:nvPr>
            <p:ph type="title"/>
          </p:nvPr>
        </p:nvSpPr>
        <p:spPr/>
        <p:txBody>
          <a:bodyPr/>
          <a:lstStyle/>
          <a:p>
            <a:r>
              <a:rPr lang="el-GR" dirty="0" smtClean="0"/>
              <a:t>Ποδοκνημική</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dirty="0" smtClean="0"/>
              <a:t>Κινησιολογικά το κάτω άκρο είναι προορισμένο για δυο σπουδαίες λειτουργίες:</a:t>
            </a:r>
          </a:p>
          <a:p>
            <a:r>
              <a:rPr lang="el-GR" dirty="0" smtClean="0"/>
              <a:t>στήριξη του σώματος </a:t>
            </a:r>
          </a:p>
          <a:p>
            <a:r>
              <a:rPr lang="el-GR" dirty="0" smtClean="0"/>
              <a:t>βάδιση. </a:t>
            </a:r>
            <a:endParaRPr lang="el-GR" dirty="0"/>
          </a:p>
        </p:txBody>
      </p:sp>
      <p:sp>
        <p:nvSpPr>
          <p:cNvPr id="3" name="Title 2"/>
          <p:cNvSpPr>
            <a:spLocks noGrp="1"/>
          </p:cNvSpPr>
          <p:nvPr>
            <p:ph type="title"/>
          </p:nvPr>
        </p:nvSpPr>
        <p:spPr/>
        <p:txBody>
          <a:bodyPr/>
          <a:lstStyle/>
          <a:p>
            <a:r>
              <a:rPr lang="el-GR" dirty="0" smtClean="0"/>
              <a:t>Κινησιολογία κάτω άκρου</a:t>
            </a:r>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ΟΡΘΙΑ ΣΤΑΣΗ</a:t>
            </a:r>
            <a:endParaRPr lang="el-GR" dirty="0"/>
          </a:p>
        </p:txBody>
      </p:sp>
      <p:sp>
        <p:nvSpPr>
          <p:cNvPr id="5" name="Rectangle 4"/>
          <p:cNvSpPr/>
          <p:nvPr/>
        </p:nvSpPr>
        <p:spPr>
          <a:xfrm>
            <a:off x="395536" y="1340768"/>
            <a:ext cx="8352928" cy="482453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l-GR" sz="2400" dirty="0"/>
              <a:t>Η ονομασία όρθια στάση αναφέρεται στη συγκεκριμένη σχέση τοποθέτησης και αλληλεξάρτησης των τμημάτων του σώματος. Η δυνατότητα της μετακίνησης ή όχι αυτών και η προσαρμογή τους στις απαιτήσεις της δεδομένης στιγμής, εξαρτάται από την κατάσταση του νευρομυϊκού συστήματος και απ’ τη δομή των αρθρώσεων.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60648"/>
            <a:ext cx="8291264" cy="5746643"/>
          </a:xfrm>
        </p:spPr>
        <p:txBody>
          <a:bodyPr>
            <a:normAutofit/>
          </a:bodyPr>
          <a:lstStyle/>
          <a:p>
            <a:pPr>
              <a:buNone/>
            </a:pPr>
            <a:endParaRPr lang="el-GR" dirty="0" smtClean="0"/>
          </a:p>
          <a:p>
            <a:pPr>
              <a:buNone/>
            </a:pPr>
            <a:r>
              <a:rPr lang="el-GR" dirty="0" smtClean="0"/>
              <a:t>Ο άνθρωπος έχει την ιδιαιτερότητα να </a:t>
            </a:r>
          </a:p>
          <a:p>
            <a:pPr>
              <a:buNone/>
            </a:pPr>
            <a:r>
              <a:rPr lang="el-GR" dirty="0" smtClean="0"/>
              <a:t>στέκεται στα δυο του πόδια. Η διποδική αυτή </a:t>
            </a:r>
          </a:p>
          <a:p>
            <a:pPr>
              <a:buNone/>
            </a:pPr>
            <a:r>
              <a:rPr lang="el-GR" dirty="0" smtClean="0"/>
              <a:t>στήριξη παρουσιάζει </a:t>
            </a:r>
            <a:r>
              <a:rPr lang="el-GR" u="sng" dirty="0" smtClean="0"/>
              <a:t>πλεονεκτήματα γιατί: </a:t>
            </a:r>
          </a:p>
          <a:p>
            <a:pPr>
              <a:buNone/>
            </a:pPr>
            <a:endParaRPr lang="el-GR" u="sng" dirty="0" smtClean="0"/>
          </a:p>
          <a:p>
            <a:pPr>
              <a:buNone/>
            </a:pPr>
            <a:r>
              <a:rPr lang="el-GR" dirty="0" smtClean="0"/>
              <a:t>1. δίνει απεριόριστη ελευθερία στα άνω άκρα για να κινηθούν και να δημιουργήσουν. </a:t>
            </a:r>
          </a:p>
          <a:p>
            <a:pPr>
              <a:buNone/>
            </a:pPr>
            <a:r>
              <a:rPr lang="el-GR" dirty="0" smtClean="0"/>
              <a:t>2. κρατά το μυϊκό σύστημα σε μια διαρκή ετοιμότητα.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60648"/>
            <a:ext cx="8291264" cy="5746643"/>
          </a:xfrm>
        </p:spPr>
        <p:txBody>
          <a:bodyPr>
            <a:normAutofit/>
          </a:bodyPr>
          <a:lstStyle/>
          <a:p>
            <a:pPr>
              <a:buNone/>
            </a:pPr>
            <a:endParaRPr lang="el-GR" dirty="0" smtClean="0"/>
          </a:p>
          <a:p>
            <a:pPr>
              <a:buNone/>
            </a:pPr>
            <a:r>
              <a:rPr lang="el-GR" dirty="0" smtClean="0"/>
              <a:t>Στα </a:t>
            </a:r>
            <a:r>
              <a:rPr lang="el-GR" u="sng" dirty="0" smtClean="0"/>
              <a:t>μειονεκτήματα θα μπορούσε κανείς να </a:t>
            </a:r>
          </a:p>
          <a:p>
            <a:pPr>
              <a:buNone/>
            </a:pPr>
            <a:r>
              <a:rPr lang="el-GR" u="sng" dirty="0" smtClean="0"/>
              <a:t>αναφέρει πως: </a:t>
            </a:r>
          </a:p>
          <a:p>
            <a:pPr>
              <a:buNone/>
            </a:pPr>
            <a:endParaRPr lang="el-GR" u="sng" dirty="0" smtClean="0"/>
          </a:p>
          <a:p>
            <a:r>
              <a:rPr lang="el-GR" dirty="0" smtClean="0"/>
              <a:t>1. αυξάνει το καρδιακό έργο </a:t>
            </a:r>
          </a:p>
          <a:p>
            <a:r>
              <a:rPr lang="el-GR" dirty="0" smtClean="0"/>
              <a:t>2. μειώνεται η σταθερότητα </a:t>
            </a:r>
          </a:p>
          <a:p>
            <a:r>
              <a:rPr lang="el-GR" dirty="0" smtClean="0"/>
              <a:t>3. αυξάνονται οι πιέσεις στη σπονδυλική στήλη και στα κάτω άκρα. </a:t>
            </a:r>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dirty="0" smtClean="0"/>
              <a:t>Σαν σωστή όρθια στάση χαρακτηρίζεται εκείνη κατά την οποία υπάρχει μυϊκή και σκελετική ισορροπία, έτσι που να προστατεύονται οι στηρικτικές κατασκευές του σώματος από τραυματισμούς και μηχανικές παραμορφώσεις και εξασφαλίζεται, όταν η γραμμή της βαρύτητας περνάει:</a:t>
            </a:r>
            <a:endParaRPr lang="el-GR" dirty="0"/>
          </a:p>
        </p:txBody>
      </p:sp>
      <p:sp>
        <p:nvSpPr>
          <p:cNvPr id="3" name="Title 2"/>
          <p:cNvSpPr>
            <a:spLocks noGrp="1"/>
          </p:cNvSpPr>
          <p:nvPr>
            <p:ph type="title"/>
          </p:nvPr>
        </p:nvSpPr>
        <p:spPr/>
        <p:txBody>
          <a:bodyPr/>
          <a:lstStyle/>
          <a:p>
            <a:r>
              <a:rPr lang="el-GR" dirty="0" smtClean="0"/>
              <a:t>Ορθια στάση</a:t>
            </a:r>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404664"/>
            <a:ext cx="8291264" cy="5602627"/>
          </a:xfrm>
        </p:spPr>
        <p:txBody>
          <a:bodyPr/>
          <a:lstStyle/>
          <a:p>
            <a:pPr>
              <a:buNone/>
            </a:pPr>
            <a:r>
              <a:rPr lang="el-GR" b="1" dirty="0" smtClean="0"/>
              <a:t>1. περίπου 5 cm απ’ την ποδοκνημική άρθρωση. </a:t>
            </a:r>
          </a:p>
          <a:p>
            <a:pPr>
              <a:buNone/>
            </a:pPr>
            <a:r>
              <a:rPr lang="el-GR" b="1" dirty="0" smtClean="0"/>
              <a:t>2. μπροστά από το κέντρο της άρθρωσης του </a:t>
            </a:r>
          </a:p>
          <a:p>
            <a:pPr>
              <a:buNone/>
            </a:pPr>
            <a:r>
              <a:rPr lang="el-GR" dirty="0" smtClean="0"/>
              <a:t>γόνατος. </a:t>
            </a:r>
          </a:p>
          <a:p>
            <a:pPr>
              <a:buNone/>
            </a:pPr>
            <a:r>
              <a:rPr lang="el-GR" b="1" dirty="0" smtClean="0"/>
              <a:t>3. μέσα απ’ την άρθρωση του ισχίου. </a:t>
            </a:r>
          </a:p>
          <a:p>
            <a:pPr>
              <a:buNone/>
            </a:pPr>
            <a:r>
              <a:rPr lang="el-GR" b="1" dirty="0" smtClean="0"/>
              <a:t>4. μέσα απ’ τα σώματα των αυχενικών και </a:t>
            </a:r>
          </a:p>
          <a:p>
            <a:pPr>
              <a:buNone/>
            </a:pPr>
            <a:r>
              <a:rPr lang="el-GR" dirty="0" smtClean="0"/>
              <a:t>οσφυϊκών σπονδύλων. </a:t>
            </a:r>
          </a:p>
          <a:p>
            <a:pPr>
              <a:buNone/>
            </a:pPr>
            <a:r>
              <a:rPr lang="el-GR" b="1" dirty="0" smtClean="0"/>
              <a:t>5. μπροστά απ’ τις ατλαντοϊνιακές αρθρώσεις.</a:t>
            </a:r>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67744" y="-837"/>
            <a:ext cx="5400600" cy="6769416"/>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ΑΝΑΛΥΣΗ ΒΑΔΙΣΗΣ</a:t>
            </a:r>
            <a:endParaRPr lang="el-GR" dirty="0"/>
          </a:p>
        </p:txBody>
      </p:sp>
      <p:sp>
        <p:nvSpPr>
          <p:cNvPr id="3" name="Content Placeholder 2"/>
          <p:cNvSpPr>
            <a:spLocks noGrp="1"/>
          </p:cNvSpPr>
          <p:nvPr>
            <p:ph idx="1"/>
          </p:nvPr>
        </p:nvSpPr>
        <p:spPr/>
        <p:txBody>
          <a:bodyPr/>
          <a:lstStyle/>
          <a:p>
            <a:pPr>
              <a:buNone/>
            </a:pPr>
            <a:r>
              <a:rPr lang="el-GR" dirty="0" smtClean="0"/>
              <a:t>  Ο άνθρωπος για να διατηρήσει την ισορροπία του σώματος του είναι υποχρεωμένος να διατηρεί συνεχώς το κέντρο ισορροπίας του μέσα σε ένα μικρό χώρο, που ορίζεται από την εξωτερική περίμετρο των ποδιών του. Το νοητό αυτό σημείο πρέπει συνήθως να μένει πίσω από τη γραμμή που ενώνει τις πρώτες μεταταρσιοφαλαγγικές αρθρώσεις</a:t>
            </a:r>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627784" y="0"/>
            <a:ext cx="4354568" cy="3789040"/>
          </a:xfrm>
          <a:prstGeom prst="rect">
            <a:avLst/>
          </a:prstGeom>
          <a:noFill/>
          <a:ln w="9525">
            <a:noFill/>
            <a:miter lim="800000"/>
            <a:headEnd/>
            <a:tailEnd/>
          </a:ln>
        </p:spPr>
      </p:pic>
      <p:sp>
        <p:nvSpPr>
          <p:cNvPr id="5" name="Rectangle 4"/>
          <p:cNvSpPr/>
          <p:nvPr/>
        </p:nvSpPr>
        <p:spPr>
          <a:xfrm>
            <a:off x="467544" y="3789040"/>
            <a:ext cx="8676456" cy="2308324"/>
          </a:xfrm>
          <a:prstGeom prst="rect">
            <a:avLst/>
          </a:prstGeom>
        </p:spPr>
        <p:txBody>
          <a:bodyPr wrap="square">
            <a:spAutoFit/>
          </a:bodyPr>
          <a:lstStyle/>
          <a:p>
            <a:endParaRPr lang="el-GR" sz="2400" dirty="0"/>
          </a:p>
          <a:p>
            <a:r>
              <a:rPr lang="el-GR" sz="2400" dirty="0"/>
              <a:t>Για να διατηρηθεί η ισορροπία τουσώματος απαιτείται η κατακόρυφη γραμμή του κέντρουβάρους του σώματος να περνά μέσα από το διάγραμματων ποδιών και πίσω από τη γραμμή που ενώνει τιςπρώτες μεταταρσιοφαλαγγικές αρθρώσεις.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204864"/>
            <a:ext cx="8229600" cy="1143000"/>
          </a:xfrm>
        </p:spPr>
        <p:txBody>
          <a:bodyPr>
            <a:noAutofit/>
          </a:bodyPr>
          <a:lstStyle/>
          <a:p>
            <a:pPr algn="ctr"/>
            <a:r>
              <a:rPr lang="el-GR" sz="4000" dirty="0" smtClean="0">
                <a:solidFill>
                  <a:schemeClr val="tx1"/>
                </a:solidFill>
              </a:rPr>
              <a:t>Για να επιτευχθεί η ισορροπία του σώματος χρειάζεται σωστή σκελετική κατασκευή και λειτουργία του νευρομυϊκού συστήματος.</a:t>
            </a:r>
            <a:endParaRPr lang="el-GR" sz="4000" dirty="0">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l-GR" dirty="0" smtClean="0"/>
              <a:t>Η βάδιση είναι η κίνηση του σώματος που έχει σχέση με την εναλλαγή απώλειας της ισορροπίας του σώματος και επανόδου της. Στη διατάραξη αυτή της ισορροπίας του σώματος συμμετέχει ολόκληρο το σώμα με διαφορετικές κινήσεις, περισσότερο όμως τα κάτω άκρα.</a:t>
            </a:r>
            <a:endParaRPr lang="el-GR" dirty="0"/>
          </a:p>
        </p:txBody>
      </p:sp>
      <p:sp>
        <p:nvSpPr>
          <p:cNvPr id="3" name="Title 2"/>
          <p:cNvSpPr>
            <a:spLocks noGrp="1"/>
          </p:cNvSpPr>
          <p:nvPr>
            <p:ph type="title"/>
          </p:nvPr>
        </p:nvSpPr>
        <p:spPr/>
        <p:txBody>
          <a:bodyPr/>
          <a:lstStyle/>
          <a:p>
            <a:r>
              <a:rPr lang="el-GR" dirty="0" smtClean="0"/>
              <a:t>Βαδιση </a:t>
            </a: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l-GR" dirty="0" smtClean="0"/>
          </a:p>
          <a:p>
            <a:r>
              <a:rPr lang="el-GR" dirty="0" smtClean="0"/>
              <a:t>Η πυελική ζώνη και το ισχίο</a:t>
            </a:r>
          </a:p>
          <a:p>
            <a:endParaRPr lang="el-GR" dirty="0" smtClean="0"/>
          </a:p>
          <a:p>
            <a:r>
              <a:rPr lang="el-GR" dirty="0" smtClean="0"/>
              <a:t>η περιοχή του γόνατος  </a:t>
            </a:r>
          </a:p>
          <a:p>
            <a:endParaRPr lang="el-GR" dirty="0" smtClean="0"/>
          </a:p>
          <a:p>
            <a:r>
              <a:rPr lang="el-GR" dirty="0" smtClean="0"/>
              <a:t>η περιοχή της ποδοκνημικής και του ποδιού </a:t>
            </a:r>
            <a:endParaRPr lang="el-GR" dirty="0"/>
          </a:p>
        </p:txBody>
      </p:sp>
      <p:sp>
        <p:nvSpPr>
          <p:cNvPr id="3" name="Title 2"/>
          <p:cNvSpPr>
            <a:spLocks noGrp="1"/>
          </p:cNvSpPr>
          <p:nvPr>
            <p:ph type="title"/>
          </p:nvPr>
        </p:nvSpPr>
        <p:spPr/>
        <p:txBody>
          <a:bodyPr>
            <a:normAutofit fontScale="90000"/>
          </a:bodyPr>
          <a:lstStyle/>
          <a:p>
            <a:r>
              <a:rPr lang="el-GR" dirty="0" smtClean="0"/>
              <a:t>3 κινητικές περιοχές στα κάτω άκρα. </a:t>
            </a:r>
            <a:endParaRPr lang="el-G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l-GR" dirty="0" smtClean="0"/>
          </a:p>
          <a:p>
            <a:r>
              <a:rPr lang="el-GR" dirty="0" smtClean="0"/>
              <a:t>Κατά τη βάδιση μπορεί να διακριθούν δύο φάσεις, η φάση στήριξης και η φάση αιώρησης του σώματος</a:t>
            </a:r>
            <a:endParaRPr lang="el-GR" dirty="0"/>
          </a:p>
        </p:txBody>
      </p:sp>
      <p:sp>
        <p:nvSpPr>
          <p:cNvPr id="3" name="Title 2"/>
          <p:cNvSpPr>
            <a:spLocks noGrp="1"/>
          </p:cNvSpPr>
          <p:nvPr>
            <p:ph type="title"/>
          </p:nvPr>
        </p:nvSpPr>
        <p:spPr/>
        <p:txBody>
          <a:bodyPr/>
          <a:lstStyle/>
          <a:p>
            <a:r>
              <a:rPr lang="el-GR" dirty="0" smtClean="0"/>
              <a:t>ΒΑΔΙΣΗ</a:t>
            </a:r>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dirty="0" smtClean="0"/>
              <a:t>Κατά την πρώτη φάση στήριξης, το πόδι πατά αρχικά με τη φτέρνα, ακολουθεί στήριξη ολόκληρου του ποδιού και τέλος το πόδι στηρίζεται στα μετατάρσια έτοιμο για την αιώρησή του. Κατά τη φάση της αιώρησης το σκέλος επιταχύνει αρχικά την κίνηση του, ακόλουθα αιωρείται και τέλος επιβραδύνει την κίνηση του, έτοιμο να στηριχθεί στο έδαφος με τη φτέρνα, οπότε θα αρχίσει η επόμενη φάση στήριξης.</a:t>
            </a:r>
            <a:endParaRPr lang="el-GR" dirty="0"/>
          </a:p>
        </p:txBody>
      </p:sp>
      <p:sp>
        <p:nvSpPr>
          <p:cNvPr id="3" name="Title 2"/>
          <p:cNvSpPr>
            <a:spLocks noGrp="1"/>
          </p:cNvSpPr>
          <p:nvPr>
            <p:ph type="title"/>
          </p:nvPr>
        </p:nvSpPr>
        <p:spPr/>
        <p:txBody>
          <a:bodyPr/>
          <a:lstStyle/>
          <a:p>
            <a:r>
              <a:rPr lang="el-GR" dirty="0" smtClean="0"/>
              <a:t>Φασεις </a:t>
            </a:r>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buNone/>
            </a:pPr>
            <a:r>
              <a:rPr lang="el-GR" dirty="0" smtClean="0"/>
              <a:t>1) Στροφή της πυέλου, καθώς το αιωρούμενο κάτω άκρο φέρεται προς τα εμπρός. </a:t>
            </a:r>
          </a:p>
          <a:p>
            <a:pPr>
              <a:buNone/>
            </a:pPr>
            <a:r>
              <a:rPr lang="el-GR" dirty="0" smtClean="0"/>
              <a:t>2) Κλίση της πυέλου προς τα κάτω, στο αντίθετο σκέλος που φέρει το βάρος, του σώματος. </a:t>
            </a:r>
          </a:p>
          <a:p>
            <a:pPr>
              <a:buNone/>
            </a:pPr>
            <a:r>
              <a:rPr lang="el-GR" dirty="0" smtClean="0"/>
              <a:t>3) Κάμψη του γόνατος στη φάση της στήριξης. </a:t>
            </a:r>
          </a:p>
          <a:p>
            <a:pPr>
              <a:buNone/>
            </a:pPr>
            <a:r>
              <a:rPr lang="el-GR" dirty="0" smtClean="0"/>
              <a:t>4) Κίνηση του ποδιού και της ποδοκνημικής άρθρωσης, </a:t>
            </a:r>
          </a:p>
          <a:p>
            <a:pPr>
              <a:buNone/>
            </a:pPr>
            <a:r>
              <a:rPr lang="el-GR" dirty="0" smtClean="0"/>
              <a:t>5} Κίνηση του γόνατος κατά την αιώρηση του σκέλους και </a:t>
            </a:r>
          </a:p>
          <a:p>
            <a:pPr>
              <a:buNone/>
            </a:pPr>
            <a:r>
              <a:rPr lang="el-GR" dirty="0" smtClean="0"/>
              <a:t>6) Πλάγια κίνηση της λεκάνης. </a:t>
            </a:r>
          </a:p>
          <a:p>
            <a:pPr>
              <a:buNone/>
            </a:pPr>
            <a:endParaRPr lang="el-GR" dirty="0" smtClean="0"/>
          </a:p>
          <a:p>
            <a:pPr>
              <a:buNone/>
            </a:pPr>
            <a:endParaRPr lang="el-GR" dirty="0"/>
          </a:p>
        </p:txBody>
      </p:sp>
      <p:sp>
        <p:nvSpPr>
          <p:cNvPr id="3" name="Title 2"/>
          <p:cNvSpPr>
            <a:spLocks noGrp="1"/>
          </p:cNvSpPr>
          <p:nvPr>
            <p:ph type="title"/>
          </p:nvPr>
        </p:nvSpPr>
        <p:spPr/>
        <p:txBody>
          <a:bodyPr>
            <a:normAutofit fontScale="90000"/>
          </a:bodyPr>
          <a:lstStyle/>
          <a:p>
            <a:r>
              <a:rPr lang="el-GR" dirty="0" smtClean="0"/>
              <a:t>Κινησιολογικές ενέργειες κατά τη βάδιση:</a:t>
            </a:r>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467544" y="332656"/>
            <a:ext cx="8141463" cy="3281508"/>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buNone/>
            </a:pPr>
            <a:r>
              <a:rPr lang="el-GR" dirty="0" smtClean="0"/>
              <a:t>Η φάση αυτή χωρίζεται σε δυο επιμέρους τμήματα: </a:t>
            </a:r>
          </a:p>
          <a:p>
            <a:pPr>
              <a:buNone/>
            </a:pPr>
            <a:r>
              <a:rPr lang="el-GR" i="1" dirty="0" smtClean="0"/>
              <a:t>Α) </a:t>
            </a:r>
            <a:r>
              <a:rPr lang="el-GR" dirty="0" smtClean="0"/>
              <a:t>Φάση αναχαίτισης, η οποία αρχίζει από </a:t>
            </a:r>
          </a:p>
          <a:p>
            <a:pPr>
              <a:buNone/>
            </a:pPr>
            <a:r>
              <a:rPr lang="el-GR" dirty="0" smtClean="0"/>
              <a:t>τη στιγμή που η φτέρνα ακουμπά στο </a:t>
            </a:r>
          </a:p>
          <a:p>
            <a:pPr>
              <a:buNone/>
            </a:pPr>
            <a:r>
              <a:rPr lang="el-GR" dirty="0" smtClean="0"/>
              <a:t>έδαφος και τελειώνει όταν η φτέρνα βρεθεί </a:t>
            </a:r>
          </a:p>
          <a:p>
            <a:pPr>
              <a:buNone/>
            </a:pPr>
            <a:r>
              <a:rPr lang="el-GR" dirty="0" smtClean="0"/>
              <a:t>ακριβώς κάτω από το κέντρο βάρος του </a:t>
            </a:r>
          </a:p>
          <a:p>
            <a:pPr>
              <a:buNone/>
            </a:pPr>
            <a:r>
              <a:rPr lang="el-GR" dirty="0" smtClean="0"/>
              <a:t>σώματος (δηλαδή τελειώνει όταν η γραμμή </a:t>
            </a:r>
          </a:p>
          <a:p>
            <a:pPr>
              <a:buNone/>
            </a:pPr>
            <a:r>
              <a:rPr lang="el-GR" dirty="0" smtClean="0"/>
              <a:t>βαρύτητας περνά από το κέντρο της </a:t>
            </a:r>
          </a:p>
          <a:p>
            <a:pPr>
              <a:buNone/>
            </a:pPr>
            <a:r>
              <a:rPr lang="el-GR" dirty="0" smtClean="0"/>
              <a:t>ποδοκνημικής άρθρωσης).</a:t>
            </a:r>
            <a:endParaRPr lang="el-GR" dirty="0"/>
          </a:p>
        </p:txBody>
      </p:sp>
      <p:sp>
        <p:nvSpPr>
          <p:cNvPr id="4" name="Title 3"/>
          <p:cNvSpPr>
            <a:spLocks noGrp="1"/>
          </p:cNvSpPr>
          <p:nvPr>
            <p:ph type="title"/>
          </p:nvPr>
        </p:nvSpPr>
        <p:spPr/>
        <p:txBody>
          <a:bodyPr>
            <a:normAutofit fontScale="90000"/>
          </a:bodyPr>
          <a:lstStyle/>
          <a:p>
            <a:r>
              <a:rPr lang="el-GR" dirty="0" smtClean="0"/>
              <a:t>Κύκλος βάδισης – φάση στήριξης</a:t>
            </a:r>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l-GR" dirty="0" smtClean="0"/>
              <a:t>Β) Φάση προώθησης, η οποία αρχίζει από τη στιγμή που η φτέρνα βρίσκεται κάτω από το κέντρο βάρους του σώματος, δηλαδή όταν η γραμμή της βαρύτητας περνά πίσω από το κέντρο της ποδοκνημικής άρθρωσης και τελειώνει όταν το μεγάλο δάκτυλο του ίδιου ποδιού αφήσει το έδαφος.</a:t>
            </a:r>
            <a:endParaRPr lang="el-GR" dirty="0"/>
          </a:p>
        </p:txBody>
      </p:sp>
      <p:sp>
        <p:nvSpPr>
          <p:cNvPr id="3" name="Title 2"/>
          <p:cNvSpPr>
            <a:spLocks noGrp="1"/>
          </p:cNvSpPr>
          <p:nvPr>
            <p:ph type="title"/>
          </p:nvPr>
        </p:nvSpPr>
        <p:spPr/>
        <p:txBody>
          <a:bodyPr/>
          <a:lstStyle/>
          <a:p>
            <a:r>
              <a:rPr lang="el-GR" dirty="0" smtClean="0"/>
              <a:t>...</a:t>
            </a:r>
            <a:endParaRPr 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None/>
            </a:pPr>
            <a:r>
              <a:rPr lang="el-GR" dirty="0" smtClean="0"/>
              <a:t>Αρχίζει όταν τα δάκτυλα του ποδιού</a:t>
            </a:r>
          </a:p>
          <a:p>
            <a:pPr>
              <a:buNone/>
            </a:pPr>
            <a:r>
              <a:rPr lang="el-GR" dirty="0" smtClean="0"/>
              <a:t>εγκαταλείψουν το έδαφος και τελειώνει όταν η </a:t>
            </a:r>
          </a:p>
          <a:p>
            <a:pPr>
              <a:buNone/>
            </a:pPr>
            <a:r>
              <a:rPr lang="el-GR" dirty="0" smtClean="0"/>
              <a:t>φτέρνα του ίδιου ποδιού ακουμπά το έδαφος. </a:t>
            </a:r>
          </a:p>
          <a:p>
            <a:pPr>
              <a:buNone/>
            </a:pPr>
            <a:r>
              <a:rPr lang="el-GR" dirty="0" smtClean="0"/>
              <a:t>Αυτή η φάση χωρίζεται επίσης σε δυο </a:t>
            </a:r>
          </a:p>
          <a:p>
            <a:pPr>
              <a:buNone/>
            </a:pPr>
            <a:r>
              <a:rPr lang="el-GR" dirty="0" smtClean="0"/>
              <a:t>επιμέρους φάσεις: </a:t>
            </a:r>
          </a:p>
          <a:p>
            <a:endParaRPr lang="el-GR" b="1" dirty="0" smtClean="0">
              <a:solidFill>
                <a:srgbClr val="00B0F0"/>
              </a:solidFill>
            </a:endParaRPr>
          </a:p>
          <a:p>
            <a:pPr>
              <a:buNone/>
            </a:pPr>
            <a:r>
              <a:rPr lang="el-GR" b="1" dirty="0" smtClean="0">
                <a:solidFill>
                  <a:srgbClr val="00B0F0"/>
                </a:solidFill>
              </a:rPr>
              <a:t>Α) Φάση επιτάχυνσης</a:t>
            </a:r>
            <a:r>
              <a:rPr lang="el-GR" dirty="0" smtClean="0"/>
              <a:t>, που περιλαμβάνει το πρώτο μισό της φάσης αιώρησης, όταν ο κορμός κινείται προς τα εμπρός και </a:t>
            </a:r>
          </a:p>
          <a:p>
            <a:pPr>
              <a:buNone/>
            </a:pPr>
            <a:r>
              <a:rPr lang="el-GR" b="1" dirty="0" smtClean="0">
                <a:solidFill>
                  <a:srgbClr val="00B0F0"/>
                </a:solidFill>
              </a:rPr>
              <a:t>Β) Φάση επιβράδυνσης, </a:t>
            </a:r>
            <a:r>
              <a:rPr lang="el-GR" dirty="0" smtClean="0"/>
              <a:t>που περιλαμβάνει το δεύτερο μισό της φάσης αιώρησης, κατά το οποίο η κίνηση επιβραδύνεται</a:t>
            </a:r>
            <a:r>
              <a:rPr lang="el-GR" i="1" dirty="0" smtClean="0"/>
              <a:t>.</a:t>
            </a:r>
            <a:endParaRPr lang="el-GR" dirty="0"/>
          </a:p>
        </p:txBody>
      </p:sp>
      <p:sp>
        <p:nvSpPr>
          <p:cNvPr id="3" name="Title 2"/>
          <p:cNvSpPr>
            <a:spLocks noGrp="1"/>
          </p:cNvSpPr>
          <p:nvPr>
            <p:ph type="title"/>
          </p:nvPr>
        </p:nvSpPr>
        <p:spPr/>
        <p:txBody>
          <a:bodyPr/>
          <a:lstStyle/>
          <a:p>
            <a:r>
              <a:rPr lang="el-GR" dirty="0" smtClean="0"/>
              <a:t>Φάση αιώρησης</a:t>
            </a:r>
            <a:endParaRPr lang="el-G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49271" y="1412776"/>
            <a:ext cx="9049992" cy="3672408"/>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980728"/>
            <a:ext cx="8280920" cy="4832092"/>
          </a:xfrm>
          <a:prstGeom prst="rect">
            <a:avLst/>
          </a:prstGeom>
        </p:spPr>
        <p:txBody>
          <a:bodyPr wrap="square">
            <a:spAutoFit/>
          </a:bodyPr>
          <a:lstStyle/>
          <a:p>
            <a:r>
              <a:rPr lang="el-GR" sz="2800" dirty="0"/>
              <a:t>Κατά τη βάδιση, όταν το ένα πόδι βρίσκεται σε επαφή με το έδαφος ,το αντίθετο πόδι κινείται. Παρατηρούμε όμως , ότι σε κάποια στιγμή και τα δυο άκρα βρίσκονται σε επαφή με το έδαφος. Αυτό οφείλεται στο ότι η αρχή της φάσης αναχαίτισης του ενός ποδιού καλύπτει εν μέρει το τέλος της φάσης προώθησης του άλλου ποδιού και αυτό ονομάζεται φάση διπλής </a:t>
            </a:r>
            <a:r>
              <a:rPr lang="el-GR" sz="2800" dirty="0" smtClean="0"/>
              <a:t>στήριξης. </a:t>
            </a:r>
            <a:r>
              <a:rPr lang="el-GR" sz="2800" dirty="0"/>
              <a:t>Αυτή είναι και η χαρακτηριστική διαφορά της βάδισης από το τρέξιμο.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Κινήσεις των αρθρώσεων κατά τη βάδιση</a:t>
            </a:r>
            <a:endParaRPr lang="el-GR" dirty="0"/>
          </a:p>
        </p:txBody>
      </p:sp>
      <p:sp>
        <p:nvSpPr>
          <p:cNvPr id="3" name="Content Placeholder 2"/>
          <p:cNvSpPr>
            <a:spLocks noGrp="1"/>
          </p:cNvSpPr>
          <p:nvPr>
            <p:ph idx="1"/>
          </p:nvPr>
        </p:nvSpPr>
        <p:spPr/>
        <p:txBody>
          <a:bodyPr/>
          <a:lstStyle/>
          <a:p>
            <a:pPr>
              <a:buNone/>
            </a:pPr>
            <a:endParaRPr lang="el-GR" dirty="0" smtClean="0"/>
          </a:p>
          <a:p>
            <a:pPr>
              <a:buNone/>
            </a:pPr>
            <a:r>
              <a:rPr lang="el-GR" dirty="0" smtClean="0"/>
              <a:t>• Άρθρωση του ισχίου: Έκταση και έσω στροφή. </a:t>
            </a:r>
          </a:p>
          <a:p>
            <a:pPr>
              <a:buNone/>
            </a:pPr>
            <a:r>
              <a:rPr lang="el-GR" dirty="0" smtClean="0"/>
              <a:t>• Άρθρωση του γόνατος: Στην αρχή μικρή έκταση και μετά τέλεια έκταση. </a:t>
            </a:r>
          </a:p>
          <a:p>
            <a:pPr>
              <a:buNone/>
            </a:pPr>
            <a:r>
              <a:rPr lang="el-GR" dirty="0" smtClean="0"/>
              <a:t>• Ποδοκνημική άρθρωση: Μικρή πελματιαία κάμψη στην αρχή και στη συνέχεια ραχιαία κάμψη. </a:t>
            </a:r>
          </a:p>
          <a:p>
            <a:pPr>
              <a:buNone/>
            </a:pP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dirty="0" smtClean="0"/>
              <a:t>Η πύελος είναι η ενδιάμεση μοίρα που συνδέει τα κάτω άκρα με τον κορμό. Οι κινήσεις της γίνονται έτσι συνεργικά με τη σπονδυλική στήλη και περιλαμβάνουν τις προσθιοπίσθιες και πλάγιες κλίσεις της λεκάνης. </a:t>
            </a:r>
            <a:endParaRPr lang="el-GR" dirty="0"/>
          </a:p>
        </p:txBody>
      </p:sp>
      <p:sp>
        <p:nvSpPr>
          <p:cNvPr id="3" name="Title 2"/>
          <p:cNvSpPr>
            <a:spLocks noGrp="1"/>
          </p:cNvSpPr>
          <p:nvPr>
            <p:ph type="title"/>
          </p:nvPr>
        </p:nvSpPr>
        <p:spPr/>
        <p:txBody>
          <a:bodyPr/>
          <a:lstStyle/>
          <a:p>
            <a:r>
              <a:rPr lang="el-GR" dirty="0" smtClean="0"/>
              <a:t>Η πύελος</a:t>
            </a:r>
            <a:endParaRPr lang="el-G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l-GR" dirty="0" smtClean="0"/>
          </a:p>
          <a:p>
            <a:pPr>
              <a:buNone/>
            </a:pPr>
            <a:r>
              <a:rPr lang="el-GR" dirty="0" smtClean="0"/>
              <a:t>Λεκάνη: Γίνεται στροφή της λεκάνης προς την αντίθετη πλευρά και προσπάθεια να αποφύγουμε την πτώση προς την πλευρά που δεν στηρίζεται. </a:t>
            </a:r>
          </a:p>
          <a:p>
            <a:pPr>
              <a:buNone/>
            </a:pPr>
            <a:r>
              <a:rPr lang="el-GR" dirty="0" smtClean="0"/>
              <a:t>Αρθρώσεις των δακτύλων: Στο τέλος της φάσης προώθησης γίνεται υπερέκταση των μεταταρσιοφαλλαγγικών αρθρώσεων των δακτύλων. </a:t>
            </a:r>
          </a:p>
          <a:p>
            <a:pPr>
              <a:buNone/>
            </a:pPr>
            <a:endParaRPr lang="el-GR" dirty="0"/>
          </a:p>
        </p:txBody>
      </p:sp>
      <p:sp>
        <p:nvSpPr>
          <p:cNvPr id="4" name="Title 1"/>
          <p:cNvSpPr>
            <a:spLocks noGrp="1"/>
          </p:cNvSpPr>
          <p:nvPr>
            <p:ph type="title"/>
          </p:nvPr>
        </p:nvSpPr>
        <p:spPr>
          <a:xfrm>
            <a:off x="457200" y="274638"/>
            <a:ext cx="8229600" cy="1143000"/>
          </a:xfrm>
        </p:spPr>
        <p:txBody>
          <a:bodyPr>
            <a:normAutofit fontScale="90000"/>
          </a:bodyPr>
          <a:lstStyle/>
          <a:p>
            <a:r>
              <a:rPr lang="el-GR" dirty="0" smtClean="0"/>
              <a:t>Κινήσεις των αρθρώσεων κατά τη βάδιση</a:t>
            </a:r>
            <a:endParaRPr lang="el-G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endParaRPr lang="el-GR" dirty="0" smtClean="0"/>
          </a:p>
          <a:p>
            <a:r>
              <a:rPr lang="el-GR" b="1" dirty="0" smtClean="0">
                <a:solidFill>
                  <a:srgbClr val="00B0F0"/>
                </a:solidFill>
              </a:rPr>
              <a:t>Χρόνος μεταφοράς του βάρους και από τα δύο κάτω άκρα. </a:t>
            </a:r>
            <a:r>
              <a:rPr lang="el-GR" dirty="0" smtClean="0"/>
              <a:t>Είναι η χρονική διάρκεια κατά την οποία τα δύο σκέλη διατηρούν την επαφή με το έδαφος στο βήμα. Ο χρόνος αυτός είναι μεγαλύτερος στα άτομα με κινητικά προβλήματα και στους ηλικιωμένους. </a:t>
            </a:r>
          </a:p>
          <a:p>
            <a:r>
              <a:rPr lang="el-GR" b="1" dirty="0" smtClean="0">
                <a:solidFill>
                  <a:srgbClr val="00B0F0"/>
                </a:solidFill>
              </a:rPr>
              <a:t>Χρόνος στήριξης</a:t>
            </a:r>
            <a:r>
              <a:rPr lang="el-GR" dirty="0" smtClean="0"/>
              <a:t>. Είναι η χρονική διάρκεια της στηρικτικής φάσης του ενός κάτω άκρου στο κύκλο της βάδισης. </a:t>
            </a:r>
          </a:p>
          <a:p>
            <a:pPr>
              <a:buNone/>
            </a:pPr>
            <a:endParaRPr lang="el-GR" dirty="0"/>
          </a:p>
        </p:txBody>
      </p:sp>
      <p:sp>
        <p:nvSpPr>
          <p:cNvPr id="3" name="Title 2"/>
          <p:cNvSpPr>
            <a:spLocks noGrp="1"/>
          </p:cNvSpPr>
          <p:nvPr>
            <p:ph type="title"/>
          </p:nvPr>
        </p:nvSpPr>
        <p:spPr/>
        <p:txBody>
          <a:bodyPr/>
          <a:lstStyle/>
          <a:p>
            <a:r>
              <a:rPr lang="el-GR" dirty="0" smtClean="0"/>
              <a:t>Ορολογία βάδισης</a:t>
            </a:r>
            <a:endParaRPr lang="el-G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340768"/>
            <a:ext cx="8229600" cy="4525963"/>
          </a:xfrm>
        </p:spPr>
        <p:txBody>
          <a:bodyPr>
            <a:noAutofit/>
          </a:bodyPr>
          <a:lstStyle/>
          <a:p>
            <a:r>
              <a:rPr lang="el-GR" sz="2800" b="1" dirty="0" smtClean="0">
                <a:solidFill>
                  <a:srgbClr val="00B0F0"/>
                </a:solidFill>
              </a:rPr>
              <a:t>Διάρκεια διασκελισμού.</a:t>
            </a:r>
            <a:r>
              <a:rPr lang="el-GR" sz="2800" dirty="0" smtClean="0"/>
              <a:t> Είναι το χρονικό διάστημα που απαιτείται για να ολοκληρωθεί ένας διασκελισμός. Ο διασκελισμός δεν περιλαμβάνει ένα βήμα αλλά δύο: ένα δεξί και ένα αριστερό. Με βάση αυτό φαίνεται ότι το μήκος του διασκελισμού πρέπει να είναι διπλάσιο του βήματος. Αυτό στη πραγματικότητα δεν συμβαίνει γιατί τα αριστερά και δεξιά βήματα δεν είναι πάντα ίσα. </a:t>
            </a:r>
          </a:p>
          <a:p>
            <a:endParaRPr lang="el-GR" sz="2800" dirty="0"/>
          </a:p>
        </p:txBody>
      </p:sp>
      <p:sp>
        <p:nvSpPr>
          <p:cNvPr id="3" name="Title 2"/>
          <p:cNvSpPr>
            <a:spLocks noGrp="1"/>
          </p:cNvSpPr>
          <p:nvPr>
            <p:ph type="title"/>
          </p:nvPr>
        </p:nvSpPr>
        <p:spPr>
          <a:xfrm>
            <a:off x="467544" y="0"/>
            <a:ext cx="8229600" cy="1143000"/>
          </a:xfrm>
        </p:spPr>
        <p:txBody>
          <a:bodyPr/>
          <a:lstStyle/>
          <a:p>
            <a:r>
              <a:rPr lang="el-GR" dirty="0" smtClean="0"/>
              <a:t>Ορολογία βάδισης</a:t>
            </a:r>
            <a:endParaRPr lang="el-G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l-GR" dirty="0" smtClean="0"/>
          </a:p>
          <a:p>
            <a:r>
              <a:rPr lang="el-GR" b="1" dirty="0" smtClean="0">
                <a:solidFill>
                  <a:srgbClr val="00B0F0"/>
                </a:solidFill>
              </a:rPr>
              <a:t>Μήκος βήματος. </a:t>
            </a:r>
            <a:r>
              <a:rPr lang="el-GR" dirty="0" smtClean="0"/>
              <a:t>Είναι η απόσταση δύο διαδοχικών επαφών της φτέρνας με το έδαφος, μιας του αριστερού και μιας του δεξιού κάτω άκρου. </a:t>
            </a:r>
          </a:p>
          <a:p>
            <a:endParaRPr lang="el-GR" dirty="0" smtClean="0"/>
          </a:p>
          <a:p>
            <a:r>
              <a:rPr lang="el-GR" dirty="0" smtClean="0"/>
              <a:t>Ο </a:t>
            </a:r>
            <a:r>
              <a:rPr lang="el-GR" b="1" dirty="0" smtClean="0">
                <a:solidFill>
                  <a:srgbClr val="00B0F0"/>
                </a:solidFill>
              </a:rPr>
              <a:t>ρυθμός της βάδισης</a:t>
            </a:r>
            <a:r>
              <a:rPr lang="el-GR" dirty="0" smtClean="0"/>
              <a:t> στους άντρες είναι περίπου 110 βήματα ανά λεπτό, ενώ στις γυναίκες είναι 116 βήματα το λεπτό. </a:t>
            </a:r>
          </a:p>
          <a:p>
            <a:endParaRPr lang="el-GR" dirty="0"/>
          </a:p>
        </p:txBody>
      </p:sp>
      <p:sp>
        <p:nvSpPr>
          <p:cNvPr id="3" name="Title 2"/>
          <p:cNvSpPr>
            <a:spLocks noGrp="1"/>
          </p:cNvSpPr>
          <p:nvPr>
            <p:ph type="title"/>
          </p:nvPr>
        </p:nvSpPr>
        <p:spPr/>
        <p:txBody>
          <a:bodyPr/>
          <a:lstStyle/>
          <a:p>
            <a:r>
              <a:rPr lang="el-GR" dirty="0" smtClean="0"/>
              <a:t>Ορολογία βάδισης</a:t>
            </a:r>
            <a:endParaRPr lang="el-G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l-GR" sz="2800" dirty="0" smtClean="0"/>
              <a:t>Η </a:t>
            </a:r>
            <a:r>
              <a:rPr lang="el-GR" sz="2800" b="1" dirty="0" smtClean="0">
                <a:solidFill>
                  <a:srgbClr val="00B0F0"/>
                </a:solidFill>
              </a:rPr>
              <a:t>ταχύτητα της βάδισης </a:t>
            </a:r>
            <a:r>
              <a:rPr lang="el-GR" sz="2800" dirty="0" smtClean="0"/>
              <a:t>μετριέται σε μέτρα ανά λεπτό, χιλιόμετρα ανά ώρα ή εκατοστά ανά δευτερόλεπτο. Όταν το άτομο κινείται με μεγαλύτερα βήματα ή με αύξηση στο ρυθμό της βάδισης, η ταχύτητα αλλάζει. Οι αλλαγές που παρατηρούνται σχετικά με την ταχύτητα του βηματισμού, είναι μείωση στο ρυθμό του βήματος, αύξηση στο διασκελισμό ή αντίστροφα αύξηση στο ρυθμό και μείωση στην απόσταση. </a:t>
            </a:r>
          </a:p>
          <a:p>
            <a:endParaRPr lang="el-GR" sz="2800" dirty="0"/>
          </a:p>
        </p:txBody>
      </p:sp>
      <p:sp>
        <p:nvSpPr>
          <p:cNvPr id="3" name="Title 2"/>
          <p:cNvSpPr>
            <a:spLocks noGrp="1"/>
          </p:cNvSpPr>
          <p:nvPr>
            <p:ph type="title"/>
          </p:nvPr>
        </p:nvSpPr>
        <p:spPr/>
        <p:txBody>
          <a:bodyPr/>
          <a:lstStyle/>
          <a:p>
            <a:r>
              <a:rPr lang="el-GR" dirty="0" smtClean="0"/>
              <a:t>Ορολογία βάδισης</a:t>
            </a:r>
            <a:endParaRPr lang="el-G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l-GR" b="1" i="1" dirty="0" smtClean="0"/>
          </a:p>
          <a:p>
            <a:pPr>
              <a:buNone/>
            </a:pPr>
            <a:r>
              <a:rPr lang="el-GR" b="1" i="1" dirty="0" smtClean="0"/>
              <a:t>Φάση στήριξης </a:t>
            </a:r>
          </a:p>
          <a:p>
            <a:pPr>
              <a:buNone/>
            </a:pPr>
            <a:r>
              <a:rPr lang="el-GR" dirty="0" smtClean="0"/>
              <a:t>• </a:t>
            </a:r>
            <a:r>
              <a:rPr lang="el-GR" b="1" dirty="0" smtClean="0">
                <a:solidFill>
                  <a:srgbClr val="00B0F0"/>
                </a:solidFill>
              </a:rPr>
              <a:t>Άρθρωση του ισχίου: </a:t>
            </a:r>
            <a:r>
              <a:rPr lang="el-GR" dirty="0" smtClean="0"/>
              <a:t>Έκταση και έσω στροφή. </a:t>
            </a:r>
          </a:p>
          <a:p>
            <a:pPr>
              <a:buNone/>
            </a:pPr>
            <a:r>
              <a:rPr lang="el-GR" dirty="0" smtClean="0"/>
              <a:t>• </a:t>
            </a:r>
            <a:r>
              <a:rPr lang="el-GR" b="1" dirty="0" smtClean="0">
                <a:solidFill>
                  <a:srgbClr val="00B0F0"/>
                </a:solidFill>
              </a:rPr>
              <a:t>Άρθρωση του γόνατος:</a:t>
            </a:r>
            <a:r>
              <a:rPr lang="el-GR" dirty="0" smtClean="0"/>
              <a:t> Στην αρχή μικρή έκταση και μετά τέλεια έκταση. </a:t>
            </a:r>
          </a:p>
          <a:p>
            <a:pPr>
              <a:buNone/>
            </a:pPr>
            <a:r>
              <a:rPr lang="el-GR" dirty="0" smtClean="0"/>
              <a:t>• Ποδοκνημική άρθρωση: Μικρή πελματιαία κάμψη στην αρχή και στη συνέχεια ραχιαία κάμψη. </a:t>
            </a:r>
          </a:p>
          <a:p>
            <a:pPr>
              <a:buNone/>
            </a:pPr>
            <a:endParaRPr lang="el-GR" dirty="0"/>
          </a:p>
        </p:txBody>
      </p:sp>
      <p:sp>
        <p:nvSpPr>
          <p:cNvPr id="3" name="Title 2"/>
          <p:cNvSpPr>
            <a:spLocks noGrp="1"/>
          </p:cNvSpPr>
          <p:nvPr>
            <p:ph type="title"/>
          </p:nvPr>
        </p:nvSpPr>
        <p:spPr/>
        <p:txBody>
          <a:bodyPr>
            <a:normAutofit fontScale="90000"/>
          </a:bodyPr>
          <a:lstStyle/>
          <a:p>
            <a:r>
              <a:rPr lang="el-GR" dirty="0" smtClean="0"/>
              <a:t>Κινήσεις των αρθρώσεων κατά τη βάδιση</a:t>
            </a:r>
            <a:endParaRPr lang="el-G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endParaRPr lang="el-GR" b="1" i="1" dirty="0" smtClean="0"/>
          </a:p>
          <a:p>
            <a:pPr>
              <a:buNone/>
            </a:pPr>
            <a:r>
              <a:rPr lang="el-GR" b="1" i="1" dirty="0" smtClean="0"/>
              <a:t>Φάση στήριξης </a:t>
            </a:r>
          </a:p>
          <a:p>
            <a:pPr>
              <a:buNone/>
            </a:pPr>
            <a:endParaRPr lang="el-GR" dirty="0" smtClean="0"/>
          </a:p>
          <a:p>
            <a:pPr>
              <a:buNone/>
            </a:pPr>
            <a:r>
              <a:rPr lang="el-GR" dirty="0" smtClean="0"/>
              <a:t>• </a:t>
            </a:r>
            <a:r>
              <a:rPr lang="el-GR" b="1" dirty="0" smtClean="0">
                <a:solidFill>
                  <a:srgbClr val="00B0F0"/>
                </a:solidFill>
              </a:rPr>
              <a:t>Λεκάνη:</a:t>
            </a:r>
            <a:r>
              <a:rPr lang="el-GR" dirty="0" smtClean="0"/>
              <a:t> Γίνεται στροφή της λεκάνης προς την αντίθετη πλευρά και προσπάθεια να αποφύγουμε την πτώση προς την πλευρά που δεν στηρίζεται. </a:t>
            </a:r>
          </a:p>
          <a:p>
            <a:pPr>
              <a:buNone/>
            </a:pPr>
            <a:r>
              <a:rPr lang="el-GR" dirty="0" smtClean="0"/>
              <a:t>• </a:t>
            </a:r>
            <a:r>
              <a:rPr lang="el-GR" b="1" dirty="0" smtClean="0"/>
              <a:t>Αρθρώσεις των δακτύλων: </a:t>
            </a:r>
            <a:r>
              <a:rPr lang="el-GR" dirty="0" smtClean="0"/>
              <a:t>Στο τέλος της φάσης προώθησης γίνεται υπερέκταση των μεταταρσιοφαλλαγγικών αρθρώσεων των δακτύλων. </a:t>
            </a:r>
          </a:p>
          <a:p>
            <a:pPr>
              <a:buNone/>
            </a:pPr>
            <a:endParaRPr lang="el-GR" dirty="0"/>
          </a:p>
        </p:txBody>
      </p:sp>
      <p:sp>
        <p:nvSpPr>
          <p:cNvPr id="3" name="Title 2"/>
          <p:cNvSpPr>
            <a:spLocks noGrp="1"/>
          </p:cNvSpPr>
          <p:nvPr>
            <p:ph type="title"/>
          </p:nvPr>
        </p:nvSpPr>
        <p:spPr/>
        <p:txBody>
          <a:bodyPr>
            <a:normAutofit fontScale="90000"/>
          </a:bodyPr>
          <a:lstStyle/>
          <a:p>
            <a:r>
              <a:rPr lang="el-GR" dirty="0" smtClean="0"/>
              <a:t>Κινήσεις των αρθρώσεων κατά τη βάδιση</a:t>
            </a:r>
            <a:endParaRPr lang="el-G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buNone/>
            </a:pPr>
            <a:r>
              <a:rPr lang="el-GR" sz="2800" i="1" dirty="0" smtClean="0"/>
              <a:t>Φάση αιώρησης </a:t>
            </a:r>
          </a:p>
          <a:p>
            <a:pPr>
              <a:buNone/>
            </a:pPr>
            <a:r>
              <a:rPr lang="el-GR" sz="2800" dirty="0" smtClean="0"/>
              <a:t>• </a:t>
            </a:r>
            <a:r>
              <a:rPr lang="el-GR" sz="2800" b="1" dirty="0" smtClean="0">
                <a:solidFill>
                  <a:srgbClr val="00B0F0"/>
                </a:solidFill>
              </a:rPr>
              <a:t>Άρθρωση του ισχίου</a:t>
            </a:r>
            <a:r>
              <a:rPr lang="el-GR" sz="2800" dirty="0" smtClean="0"/>
              <a:t>:στην αρχή γίνεται κάμψη , προσαγωγή και έξω στροφή και στο τέλος απαγωγή. </a:t>
            </a:r>
          </a:p>
          <a:p>
            <a:pPr>
              <a:buNone/>
            </a:pPr>
            <a:r>
              <a:rPr lang="el-GR" sz="2800" dirty="0" smtClean="0"/>
              <a:t>• </a:t>
            </a:r>
            <a:r>
              <a:rPr lang="el-GR" sz="2800" b="1" dirty="0" smtClean="0">
                <a:solidFill>
                  <a:srgbClr val="00B0F0"/>
                </a:solidFill>
              </a:rPr>
              <a:t>Άρθρωση του γόνατος:</a:t>
            </a:r>
            <a:r>
              <a:rPr lang="el-GR" sz="2800" dirty="0" smtClean="0"/>
              <a:t>Στη φάση αυτή της επιτάχυνσης γίνεται κάμψη ενώ στη φάση της επιβράδυνσης γίνεται μικρή έκταση. </a:t>
            </a:r>
          </a:p>
        </p:txBody>
      </p:sp>
      <p:sp>
        <p:nvSpPr>
          <p:cNvPr id="4" name="Title 2"/>
          <p:cNvSpPr>
            <a:spLocks noGrp="1"/>
          </p:cNvSpPr>
          <p:nvPr>
            <p:ph type="title"/>
          </p:nvPr>
        </p:nvSpPr>
        <p:spPr>
          <a:xfrm>
            <a:off x="457200" y="274638"/>
            <a:ext cx="8229600" cy="1143000"/>
          </a:xfrm>
        </p:spPr>
        <p:txBody>
          <a:bodyPr>
            <a:normAutofit fontScale="90000"/>
          </a:bodyPr>
          <a:lstStyle/>
          <a:p>
            <a:r>
              <a:rPr lang="el-GR" dirty="0" smtClean="0"/>
              <a:t>Κινήσεις των αρθρώσεων κατά τη βάδιση</a:t>
            </a:r>
            <a:endParaRPr lang="el-G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endParaRPr lang="el-GR" sz="2800" dirty="0" smtClean="0"/>
          </a:p>
          <a:p>
            <a:pPr>
              <a:buNone/>
            </a:pPr>
            <a:r>
              <a:rPr lang="el-GR" sz="2800" dirty="0" smtClean="0"/>
              <a:t>• </a:t>
            </a:r>
            <a:r>
              <a:rPr lang="el-GR" sz="2800" b="1" dirty="0" smtClean="0">
                <a:solidFill>
                  <a:srgbClr val="00B0F0"/>
                </a:solidFill>
              </a:rPr>
              <a:t>Ποδοκνημική άρθρωση</a:t>
            </a:r>
            <a:r>
              <a:rPr lang="el-GR" sz="2800" dirty="0" smtClean="0"/>
              <a:t>: Ραχιαία κάμψη. </a:t>
            </a:r>
          </a:p>
          <a:p>
            <a:pPr>
              <a:buNone/>
            </a:pPr>
            <a:r>
              <a:rPr lang="el-GR" sz="2800" dirty="0" smtClean="0"/>
              <a:t>• </a:t>
            </a:r>
            <a:r>
              <a:rPr lang="el-GR" sz="2800" b="1" dirty="0" smtClean="0">
                <a:solidFill>
                  <a:srgbClr val="00B0F0"/>
                </a:solidFill>
              </a:rPr>
              <a:t>Λεκάνη:</a:t>
            </a:r>
            <a:r>
              <a:rPr lang="el-GR" sz="2800" dirty="0" smtClean="0"/>
              <a:t> Στρίβει προς την αντίθετη πλευρά και γίνεται προσπάθεια να προστατευθεί η πτώση της λεκάνης από την πλευρά που δεν στηρίζεται. </a:t>
            </a:r>
          </a:p>
          <a:p>
            <a:pPr>
              <a:buNone/>
            </a:pPr>
            <a:endParaRPr lang="el-GR" sz="2800" dirty="0"/>
          </a:p>
        </p:txBody>
      </p:sp>
      <p:sp>
        <p:nvSpPr>
          <p:cNvPr id="4" name="Title 2"/>
          <p:cNvSpPr>
            <a:spLocks noGrp="1"/>
          </p:cNvSpPr>
          <p:nvPr>
            <p:ph type="title"/>
          </p:nvPr>
        </p:nvSpPr>
        <p:spPr>
          <a:xfrm>
            <a:off x="457200" y="274638"/>
            <a:ext cx="8229600" cy="1143000"/>
          </a:xfrm>
        </p:spPr>
        <p:txBody>
          <a:bodyPr>
            <a:normAutofit fontScale="90000"/>
          </a:bodyPr>
          <a:lstStyle/>
          <a:p>
            <a:r>
              <a:rPr lang="el-GR" dirty="0" smtClean="0"/>
              <a:t>Κινήσεις των αρθρώσεων κατά τη βάδιση</a:t>
            </a:r>
            <a:endParaRPr lang="el-G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319228" y="548680"/>
            <a:ext cx="8285220" cy="1872208"/>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323528" y="2420888"/>
            <a:ext cx="8247064" cy="1863586"/>
          </a:xfrm>
          <a:prstGeom prst="rect">
            <a:avLst/>
          </a:prstGeom>
          <a:noFill/>
          <a:ln w="9525">
            <a:noFill/>
            <a:miter lim="800000"/>
            <a:headEnd/>
            <a:tailEnd/>
          </a:ln>
        </p:spPr>
      </p:pic>
      <p:pic>
        <p:nvPicPr>
          <p:cNvPr id="8196" name="Picture 4"/>
          <p:cNvPicPr>
            <a:picLocks noChangeAspect="1" noChangeArrowheads="1"/>
          </p:cNvPicPr>
          <p:nvPr/>
        </p:nvPicPr>
        <p:blipFill>
          <a:blip r:embed="rId4" cstate="print"/>
          <a:srcRect b="38208"/>
          <a:stretch>
            <a:fillRect/>
          </a:stretch>
        </p:blipFill>
        <p:spPr bwMode="auto">
          <a:xfrm>
            <a:off x="436918" y="4293097"/>
            <a:ext cx="7735482" cy="1080119"/>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dirty="0" smtClean="0"/>
              <a:t>Το ισχίο είναι η βασικότερη ίσως άρθρωση του ανθρώπινου σώματος από κινησιολογικής πλευράς. Αποτελεί την άρθρωση ανάμεσα στη βαθιά κοίλανση της λεκάνης , τη κοτύλη και την κεφαλή του μηριαίου οστού. Η σταθερή αυτή άρθρωση ενισχύεται από ισχυρό αρθρικό θύλακο και πολύ δυνατούς μύες. </a:t>
            </a:r>
            <a:endParaRPr lang="el-GR" dirty="0"/>
          </a:p>
        </p:txBody>
      </p:sp>
      <p:sp>
        <p:nvSpPr>
          <p:cNvPr id="3" name="Title 2"/>
          <p:cNvSpPr>
            <a:spLocks noGrp="1"/>
          </p:cNvSpPr>
          <p:nvPr>
            <p:ph type="title"/>
          </p:nvPr>
        </p:nvSpPr>
        <p:spPr/>
        <p:txBody>
          <a:bodyPr/>
          <a:lstStyle/>
          <a:p>
            <a:r>
              <a:rPr lang="el-GR" dirty="0" smtClean="0"/>
              <a:t>Ισχίο </a:t>
            </a:r>
            <a:endParaRPr lang="el-G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t="37037" r="-2268"/>
          <a:stretch>
            <a:fillRect/>
          </a:stretch>
        </p:blipFill>
        <p:spPr bwMode="auto">
          <a:xfrm>
            <a:off x="344993" y="548680"/>
            <a:ext cx="8799007" cy="1224136"/>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395536" y="1844823"/>
            <a:ext cx="8603887" cy="1944217"/>
          </a:xfrm>
          <a:prstGeom prst="rect">
            <a:avLst/>
          </a:prstGeom>
          <a:noFill/>
          <a:ln w="9525">
            <a:noFill/>
            <a:miter lim="800000"/>
            <a:headEnd/>
            <a:tailEnd/>
          </a:ln>
        </p:spPr>
      </p:pic>
      <p:pic>
        <p:nvPicPr>
          <p:cNvPr id="9220" name="Picture 4"/>
          <p:cNvPicPr>
            <a:picLocks noChangeAspect="1" noChangeArrowheads="1"/>
          </p:cNvPicPr>
          <p:nvPr/>
        </p:nvPicPr>
        <p:blipFill>
          <a:blip r:embed="rId4" cstate="print"/>
          <a:srcRect/>
          <a:stretch>
            <a:fillRect/>
          </a:stretch>
        </p:blipFill>
        <p:spPr bwMode="auto">
          <a:xfrm>
            <a:off x="395536" y="3573015"/>
            <a:ext cx="8748464" cy="1976887"/>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Ενεργοποίηση των μυών</a:t>
            </a:r>
            <a:endParaRPr lang="el-GR" dirty="0"/>
          </a:p>
        </p:txBody>
      </p:sp>
      <p:sp>
        <p:nvSpPr>
          <p:cNvPr id="3" name="Content Placeholder 2"/>
          <p:cNvSpPr>
            <a:spLocks noGrp="1"/>
          </p:cNvSpPr>
          <p:nvPr>
            <p:ph idx="1"/>
          </p:nvPr>
        </p:nvSpPr>
        <p:spPr/>
        <p:txBody>
          <a:bodyPr>
            <a:noAutofit/>
          </a:bodyPr>
          <a:lstStyle/>
          <a:p>
            <a:pPr>
              <a:buNone/>
            </a:pPr>
            <a:r>
              <a:rPr lang="el-GR" sz="2400" b="1" dirty="0" smtClean="0"/>
              <a:t>Φάση αιώρησης -</a:t>
            </a:r>
            <a:r>
              <a:rPr lang="el-GR" sz="2400" i="1" dirty="0" smtClean="0"/>
              <a:t>Ποδοκνημική και πέλμα </a:t>
            </a:r>
          </a:p>
          <a:p>
            <a:pPr marL="566928" indent="-457200">
              <a:buNone/>
            </a:pPr>
            <a:r>
              <a:rPr lang="el-GR" sz="2400" dirty="0" smtClean="0"/>
              <a:t>Έχει καταγραφεί μυϊκή δραστηριότητα των μυών</a:t>
            </a:r>
          </a:p>
          <a:p>
            <a:pPr marL="566928" indent="-457200">
              <a:buNone/>
            </a:pPr>
            <a:r>
              <a:rPr lang="el-GR" sz="2400" dirty="0" smtClean="0"/>
              <a:t>πρόσθιου ή τρίτου περονιαίου, του πρόσθιου </a:t>
            </a:r>
          </a:p>
          <a:p>
            <a:pPr marL="566928" indent="-457200">
              <a:buNone/>
            </a:pPr>
            <a:r>
              <a:rPr lang="el-GR" sz="2400" dirty="0" smtClean="0"/>
              <a:t>κνημιαίου, του μακρού εκτείνοντα το </a:t>
            </a:r>
          </a:p>
          <a:p>
            <a:pPr>
              <a:buNone/>
            </a:pPr>
            <a:r>
              <a:rPr lang="el-GR" sz="2400" dirty="0" smtClean="0"/>
              <a:t>μεγάλο δάκτυλο και του κοινού εκτείνοντα τους </a:t>
            </a:r>
          </a:p>
          <a:p>
            <a:pPr>
              <a:buNone/>
            </a:pPr>
            <a:r>
              <a:rPr lang="el-GR" sz="2400" dirty="0" smtClean="0"/>
              <a:t>δακτύλους. Οι μύες αυτοί συσπώνται μέτρια </a:t>
            </a:r>
          </a:p>
          <a:p>
            <a:pPr>
              <a:buNone/>
            </a:pPr>
            <a:r>
              <a:rPr lang="el-GR" sz="2400" dirty="0" smtClean="0"/>
              <a:t>στην αρχή της φάσης της αιώρησης. Επίσης, </a:t>
            </a:r>
          </a:p>
          <a:p>
            <a:pPr>
              <a:buNone/>
            </a:pPr>
            <a:r>
              <a:rPr lang="el-GR" sz="2400" dirty="0" smtClean="0"/>
              <a:t>διατηρείται ο πρηνισμός του άκρου με ισχυρότερη </a:t>
            </a:r>
          </a:p>
          <a:p>
            <a:pPr>
              <a:buNone/>
            </a:pPr>
            <a:r>
              <a:rPr lang="el-GR" sz="2400" dirty="0" smtClean="0"/>
              <a:t>σύσπαση του πρόσθιου κνημιαίου, μέχρι το μέσο </a:t>
            </a:r>
          </a:p>
          <a:p>
            <a:pPr>
              <a:buNone/>
            </a:pPr>
            <a:r>
              <a:rPr lang="el-GR" sz="2400" dirty="0" smtClean="0"/>
              <a:t>της φάσης της αιώρησης. </a:t>
            </a:r>
          </a:p>
          <a:p>
            <a:pPr>
              <a:buNone/>
            </a:pPr>
            <a:endParaRPr lang="el-GR" sz="2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Ενεργοποίηση των μυών</a:t>
            </a:r>
            <a:endParaRPr lang="el-GR" dirty="0"/>
          </a:p>
        </p:txBody>
      </p:sp>
      <p:sp>
        <p:nvSpPr>
          <p:cNvPr id="3" name="Content Placeholder 2"/>
          <p:cNvSpPr>
            <a:spLocks noGrp="1"/>
          </p:cNvSpPr>
          <p:nvPr>
            <p:ph idx="1"/>
          </p:nvPr>
        </p:nvSpPr>
        <p:spPr/>
        <p:txBody>
          <a:bodyPr>
            <a:normAutofit/>
          </a:bodyPr>
          <a:lstStyle/>
          <a:p>
            <a:pPr>
              <a:buNone/>
            </a:pPr>
            <a:r>
              <a:rPr lang="el-GR" b="1" dirty="0" smtClean="0"/>
              <a:t>Φάση αιώρησης - γόνατο</a:t>
            </a:r>
          </a:p>
          <a:p>
            <a:endParaRPr lang="el-GR" dirty="0" smtClean="0"/>
          </a:p>
          <a:p>
            <a:r>
              <a:rPr lang="el-GR" dirty="0" smtClean="0"/>
              <a:t>Στη </a:t>
            </a:r>
            <a:r>
              <a:rPr lang="el-GR" b="1" dirty="0" smtClean="0">
                <a:solidFill>
                  <a:srgbClr val="00B0F0"/>
                </a:solidFill>
              </a:rPr>
              <a:t>φυσιολογική βάδιση </a:t>
            </a:r>
            <a:r>
              <a:rPr lang="el-GR" dirty="0" smtClean="0"/>
              <a:t>κατά τη φάση της αιώρησης καταγράφεται ήπια μυϊκή δραστηριότητα στους καμπτήρες του γόνατος. Επίσης έχει καταγραφεί μυϊκή δραστηριότητα στο ραπτικό.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Ενεργοποίηση των μυών</a:t>
            </a:r>
            <a:endParaRPr lang="el-GR" dirty="0"/>
          </a:p>
        </p:txBody>
      </p:sp>
      <p:sp>
        <p:nvSpPr>
          <p:cNvPr id="3" name="Content Placeholder 2"/>
          <p:cNvSpPr>
            <a:spLocks noGrp="1"/>
          </p:cNvSpPr>
          <p:nvPr>
            <p:ph idx="1"/>
          </p:nvPr>
        </p:nvSpPr>
        <p:spPr/>
        <p:txBody>
          <a:bodyPr>
            <a:normAutofit/>
          </a:bodyPr>
          <a:lstStyle/>
          <a:p>
            <a:pPr>
              <a:buNone/>
            </a:pPr>
            <a:r>
              <a:rPr lang="el-GR" b="1" dirty="0" smtClean="0"/>
              <a:t>Φάση αιώρησης - γόνατο</a:t>
            </a:r>
          </a:p>
          <a:p>
            <a:endParaRPr lang="el-GR" dirty="0" smtClean="0"/>
          </a:p>
          <a:p>
            <a:r>
              <a:rPr lang="el-GR" dirty="0" smtClean="0"/>
              <a:t>Στη </a:t>
            </a:r>
            <a:r>
              <a:rPr lang="el-GR" b="1" dirty="0" smtClean="0">
                <a:solidFill>
                  <a:srgbClr val="00B0F0"/>
                </a:solidFill>
              </a:rPr>
              <a:t>γρήγορη βάδιση </a:t>
            </a:r>
            <a:r>
              <a:rPr lang="el-GR" dirty="0" smtClean="0"/>
              <a:t>παρατηρείται εντονότερη σύσπαση στον τετρακέφαλο που εκτείνει την κνήμη, ενώ στην ήπια βάδιση η αρχή της φάσης της αιώρησης στο γόνατο, γίνεται κυρίως από τις δυνάμεις της βαρύτητας και της ορμής, οι οποίες εκτείνουν το γόνατο. </a:t>
            </a:r>
          </a:p>
          <a:p>
            <a:pPr>
              <a:buNone/>
            </a:pPr>
            <a:endParaRPr lang="el-GR" b="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l-GR" dirty="0" smtClean="0"/>
              <a:t>Ενεργοποίηση των μυών</a:t>
            </a:r>
            <a:endParaRPr lang="el-GR" dirty="0"/>
          </a:p>
        </p:txBody>
      </p:sp>
      <p:sp>
        <p:nvSpPr>
          <p:cNvPr id="3" name="Content Placeholder 2"/>
          <p:cNvSpPr>
            <a:spLocks noGrp="1"/>
          </p:cNvSpPr>
          <p:nvPr>
            <p:ph idx="1"/>
          </p:nvPr>
        </p:nvSpPr>
        <p:spPr>
          <a:xfrm>
            <a:off x="395536" y="1052736"/>
            <a:ext cx="8748464" cy="5256584"/>
          </a:xfrm>
        </p:spPr>
        <p:txBody>
          <a:bodyPr>
            <a:normAutofit/>
          </a:bodyPr>
          <a:lstStyle/>
          <a:p>
            <a:pPr>
              <a:buNone/>
            </a:pPr>
            <a:r>
              <a:rPr lang="el-GR" b="1" dirty="0" smtClean="0"/>
              <a:t>Φάση αιώρησης – Ισχίο</a:t>
            </a:r>
          </a:p>
          <a:p>
            <a:endParaRPr lang="el-GR" dirty="0" smtClean="0"/>
          </a:p>
          <a:p>
            <a:r>
              <a:rPr lang="el-GR" dirty="0" smtClean="0"/>
              <a:t>Στη φάση της αρχικής αιώρησης ενεργοποιούνται οι καμπτήρες των ισχίων και συγκεκριμένα ο ορθός μηριαίος, ο ραπτικός, ο λαγονοψοΐτης και ο κτενίτης. </a:t>
            </a:r>
          </a:p>
          <a:p>
            <a:r>
              <a:rPr lang="el-GR" dirty="0" smtClean="0"/>
              <a:t>Στη φάση της μέσης και τελικής αιώρησης, καταγράφεται ήπια μυϊκή δραστηριότητα των ισχιοκνημιαίων. Αντίθετα στη φάση της μέσης αιώρησης, δεν παρατηρείται σύσπαση στους καμπτήρες των ισχίων αφού η κίνηση είναι βαλιστική. </a:t>
            </a:r>
          </a:p>
          <a:p>
            <a:endParaRPr lang="el-GR" dirty="0" smtClean="0"/>
          </a:p>
          <a:p>
            <a:pPr>
              <a:buNone/>
            </a:pPr>
            <a:endParaRPr lang="el-GR" b="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l-GR" dirty="0" smtClean="0"/>
              <a:t>Ενεργοποίηση των μυών</a:t>
            </a:r>
            <a:endParaRPr lang="el-GR" dirty="0"/>
          </a:p>
        </p:txBody>
      </p:sp>
      <p:sp>
        <p:nvSpPr>
          <p:cNvPr id="3" name="Content Placeholder 2"/>
          <p:cNvSpPr>
            <a:spLocks noGrp="1"/>
          </p:cNvSpPr>
          <p:nvPr>
            <p:ph idx="1"/>
          </p:nvPr>
        </p:nvSpPr>
        <p:spPr>
          <a:xfrm>
            <a:off x="395536" y="1052736"/>
            <a:ext cx="8748464" cy="5256584"/>
          </a:xfrm>
        </p:spPr>
        <p:txBody>
          <a:bodyPr>
            <a:normAutofit/>
          </a:bodyPr>
          <a:lstStyle/>
          <a:p>
            <a:pPr>
              <a:buNone/>
            </a:pPr>
            <a:r>
              <a:rPr lang="el-GR" b="1" dirty="0" smtClean="0"/>
              <a:t>Φάση αιώρησης – Ισχίο</a:t>
            </a:r>
          </a:p>
          <a:p>
            <a:endParaRPr lang="el-GR" dirty="0" smtClean="0"/>
          </a:p>
          <a:p>
            <a:pPr>
              <a:buNone/>
            </a:pPr>
            <a:endParaRPr lang="el-GR" dirty="0" smtClean="0"/>
          </a:p>
          <a:p>
            <a:r>
              <a:rPr lang="el-GR" dirty="0" smtClean="0"/>
              <a:t>Ακόμα καταγράφεται μυϊκή δραστηριότητα στους προσαγωγούς οι οποίοι συνεργικά συμβάλλουν στην αιώρηση του κάτω άκρου προς τα εμπρός. </a:t>
            </a:r>
          </a:p>
          <a:p>
            <a:pPr>
              <a:buNone/>
            </a:pPr>
            <a:endParaRPr lang="el-GR" dirty="0" smtClean="0"/>
          </a:p>
          <a:p>
            <a:pPr>
              <a:buNone/>
            </a:pPr>
            <a:endParaRPr lang="el-GR" b="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Ενεργοποίηση των μυών</a:t>
            </a:r>
            <a:endParaRPr lang="el-GR" dirty="0"/>
          </a:p>
        </p:txBody>
      </p:sp>
      <p:sp>
        <p:nvSpPr>
          <p:cNvPr id="3" name="Content Placeholder 2"/>
          <p:cNvSpPr>
            <a:spLocks noGrp="1"/>
          </p:cNvSpPr>
          <p:nvPr>
            <p:ph idx="1"/>
          </p:nvPr>
        </p:nvSpPr>
        <p:spPr/>
        <p:txBody>
          <a:bodyPr/>
          <a:lstStyle/>
          <a:p>
            <a:pPr>
              <a:buNone/>
            </a:pPr>
            <a:r>
              <a:rPr lang="el-GR" b="1" dirty="0" smtClean="0"/>
              <a:t>Φάση αιώρησης- σπονδυλική στήλη λεκάνη</a:t>
            </a:r>
          </a:p>
          <a:p>
            <a:r>
              <a:rPr lang="el-GR" dirty="0" smtClean="0"/>
              <a:t>Οι μύες που ενεργοποιούνται είναι ο ψοΐτης και ο τετράγωνος οσφυϊκός (σταθεροποιούν τη λεκάνη στη πλευρά του αιωρούμενου κάτω άκρου) οι κοιλιακοί (έξω πλάγιος σύστοιχη στροφή-έσω πλάγιος αντίστοιχη στροφή), ο πολυσχιδής, ο ημιακανθώδης κεφαλικός και ο λαγονοπλευρικός. </a:t>
            </a:r>
            <a:endParaRPr lang="el-GR" b="1"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Ενεργοποίηση των μυών</a:t>
            </a:r>
            <a:endParaRPr lang="el-GR" dirty="0"/>
          </a:p>
        </p:txBody>
      </p:sp>
      <p:sp>
        <p:nvSpPr>
          <p:cNvPr id="3" name="Content Placeholder 2"/>
          <p:cNvSpPr>
            <a:spLocks noGrp="1"/>
          </p:cNvSpPr>
          <p:nvPr>
            <p:ph idx="1"/>
          </p:nvPr>
        </p:nvSpPr>
        <p:spPr/>
        <p:txBody>
          <a:bodyPr>
            <a:normAutofit/>
          </a:bodyPr>
          <a:lstStyle/>
          <a:p>
            <a:pPr>
              <a:buNone/>
            </a:pPr>
            <a:r>
              <a:rPr lang="el-GR" b="1" i="1" dirty="0" smtClean="0"/>
              <a:t>Φάση στήριξης  - Ποδοκνημική και πέλμα</a:t>
            </a:r>
          </a:p>
          <a:p>
            <a:r>
              <a:rPr lang="el-GR" dirty="0" smtClean="0"/>
              <a:t>οι μύες που ενεργοποιούνται για να ομαλοποιήσουν την πρόσκρουση του πέλματος με το έδαφος, είναι ο κοινός εκτείνων τους δακτύλους, ο μακρός εκτείνων το μεγάλο δάκτυλο και ο πρόσθιος κνημιαίος. </a:t>
            </a:r>
          </a:p>
          <a:p>
            <a:r>
              <a:rPr lang="el-GR" dirty="0" smtClean="0"/>
              <a:t>Οι μύες αυτοί έχουν μεγάλη κινησιολογική σημασία γιατί ασκούν σημαντική επίδραση στο περπάτημα του κάθε ατόμου.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Ενεργοποίηση των μυών</a:t>
            </a:r>
            <a:endParaRPr lang="el-GR" dirty="0"/>
          </a:p>
        </p:txBody>
      </p:sp>
      <p:sp>
        <p:nvSpPr>
          <p:cNvPr id="3" name="Content Placeholder 2"/>
          <p:cNvSpPr>
            <a:spLocks noGrp="1"/>
          </p:cNvSpPr>
          <p:nvPr>
            <p:ph idx="1"/>
          </p:nvPr>
        </p:nvSpPr>
        <p:spPr/>
        <p:txBody>
          <a:bodyPr>
            <a:normAutofit/>
          </a:bodyPr>
          <a:lstStyle/>
          <a:p>
            <a:pPr>
              <a:buNone/>
            </a:pPr>
            <a:r>
              <a:rPr lang="el-GR" b="1" i="1" dirty="0" smtClean="0"/>
              <a:t>Φάση στήριξης  - Ποδοκνημική και πέλμα</a:t>
            </a:r>
          </a:p>
          <a:p>
            <a:r>
              <a:rPr lang="el-GR" dirty="0" smtClean="0"/>
              <a:t>Άλλοι μύες που ενεργοποιούνται στη φάση στήριξης είναι ο γαστροκνήμιος και ο υποκνημίδιος, οι οποίοι δρουν για να σταθεροποιήσουν το γόνατο στη μέση φάση της στήριξης. </a:t>
            </a:r>
          </a:p>
          <a:p>
            <a:r>
              <a:rPr lang="el-GR" dirty="0" smtClean="0"/>
              <a:t>Ακόμα, κατά τη στηρικτική φάση της βάδισης, καταγράφεται έντονη μυϊκή δραστηριότητα στους μυς του πέλματος και των δακτύλων. </a:t>
            </a:r>
            <a:endParaRPr lang="el-GR" b="1" i="1" dirty="0" smtClean="0"/>
          </a:p>
          <a:p>
            <a:pPr>
              <a:buNone/>
            </a:pPr>
            <a:endParaRPr lang="el-G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Ενεργοποίηση των μυών</a:t>
            </a:r>
            <a:endParaRPr lang="el-GR" dirty="0"/>
          </a:p>
        </p:txBody>
      </p:sp>
      <p:sp>
        <p:nvSpPr>
          <p:cNvPr id="3" name="Content Placeholder 2"/>
          <p:cNvSpPr>
            <a:spLocks noGrp="1"/>
          </p:cNvSpPr>
          <p:nvPr>
            <p:ph idx="1"/>
          </p:nvPr>
        </p:nvSpPr>
        <p:spPr/>
        <p:txBody>
          <a:bodyPr>
            <a:normAutofit/>
          </a:bodyPr>
          <a:lstStyle/>
          <a:p>
            <a:pPr>
              <a:buNone/>
            </a:pPr>
            <a:r>
              <a:rPr lang="el-GR" b="1" i="1" dirty="0" smtClean="0"/>
              <a:t>Φάση στήριξης  - γόνατο</a:t>
            </a:r>
          </a:p>
          <a:p>
            <a:r>
              <a:rPr lang="el-GR" dirty="0" smtClean="0"/>
              <a:t>Οι μύες οι οποίοι ενεργοποιούνται στην αρχική επαφή της φάσης στήριξης, είναι ο τετρακέφαλος. Ο έσω πλατύς εξακολουθεί να συσπάται κατά τη φάση της μέσης στήριξης, μέχρι και την κάθετη θέση όπου το γόνατο κλειδώνει και δεν απαιτείται μυϊκή ενέργεια από τον τετρακέφαλο.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dirty="0" smtClean="0"/>
              <a:t>Οι κινήσεις του ισχίου περιλαμβάνουν την κάμψη του μηρού προς τον κορμό μέχρι περίπου τις 150 μοίρες, την έκταση πέρα από την ουδέτερη θέση, την απαγωγή του μηρού περίπου 45 μοίρες, την προσαγωγή και τις στροφές (εσωτερική και εξωτερική) κατά 90 περίπου μοίρες η κάθε μία </a:t>
            </a:r>
            <a:endParaRPr lang="el-GR" dirty="0"/>
          </a:p>
        </p:txBody>
      </p:sp>
      <p:sp>
        <p:nvSpPr>
          <p:cNvPr id="3" name="Title 2"/>
          <p:cNvSpPr>
            <a:spLocks noGrp="1"/>
          </p:cNvSpPr>
          <p:nvPr>
            <p:ph type="title"/>
          </p:nvPr>
        </p:nvSpPr>
        <p:spPr/>
        <p:txBody>
          <a:bodyPr/>
          <a:lstStyle/>
          <a:p>
            <a:r>
              <a:rPr lang="el-GR" dirty="0" smtClean="0"/>
              <a:t>Ισχίο </a:t>
            </a:r>
            <a:endParaRPr lang="el-G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Ενεργοποίηση των μυών</a:t>
            </a:r>
            <a:endParaRPr lang="el-GR" dirty="0"/>
          </a:p>
        </p:txBody>
      </p:sp>
      <p:sp>
        <p:nvSpPr>
          <p:cNvPr id="3" name="Content Placeholder 2"/>
          <p:cNvSpPr>
            <a:spLocks noGrp="1"/>
          </p:cNvSpPr>
          <p:nvPr>
            <p:ph idx="1"/>
          </p:nvPr>
        </p:nvSpPr>
        <p:spPr/>
        <p:txBody>
          <a:bodyPr>
            <a:normAutofit fontScale="92500"/>
          </a:bodyPr>
          <a:lstStyle/>
          <a:p>
            <a:pPr>
              <a:buNone/>
            </a:pPr>
            <a:r>
              <a:rPr lang="el-GR" b="1" i="1" dirty="0" smtClean="0"/>
              <a:t>Φάση στήριξης  - γόνατο</a:t>
            </a:r>
          </a:p>
          <a:p>
            <a:r>
              <a:rPr lang="el-GR" dirty="0" smtClean="0"/>
              <a:t>Οι ισχιοκνημιαίοι ενεργοποιούνται στο τέλος της φάσης στήριξης και είναι εκείνοι που διατείνονται στο τέλος της φάσης αιώρησης, αρχίζοντας της φάσης της στήριξης με το πάτημα της φτέρνας. Παραλλαγές συμβαίνουν στην καταγραφή της μυϊκής δραστηριότητας των μυών αυτών κατά τη διάρκεια ζωηρού περπατήματος, όπου παρατηρείται ισχυρότερη σύσπαση για παρατεταμένο χρονικό διάστημα. </a:t>
            </a:r>
            <a:endParaRPr lang="el-GR" b="1" i="1" dirty="0" smtClean="0"/>
          </a:p>
          <a:p>
            <a:pPr>
              <a:buNone/>
            </a:pPr>
            <a:endParaRPr lang="el-G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Ενεργοποίηση των μυών</a:t>
            </a:r>
            <a:endParaRPr lang="el-GR" dirty="0"/>
          </a:p>
        </p:txBody>
      </p:sp>
      <p:sp>
        <p:nvSpPr>
          <p:cNvPr id="3" name="Content Placeholder 2"/>
          <p:cNvSpPr>
            <a:spLocks noGrp="1"/>
          </p:cNvSpPr>
          <p:nvPr>
            <p:ph idx="1"/>
          </p:nvPr>
        </p:nvSpPr>
        <p:spPr/>
        <p:txBody>
          <a:bodyPr>
            <a:normAutofit/>
          </a:bodyPr>
          <a:lstStyle/>
          <a:p>
            <a:pPr>
              <a:buNone/>
            </a:pPr>
            <a:r>
              <a:rPr lang="el-GR" b="1" i="1" dirty="0" smtClean="0"/>
              <a:t>Φάση στήριξης  - ισχίο, σπονδυλική στήλη, </a:t>
            </a:r>
          </a:p>
          <a:p>
            <a:pPr>
              <a:buNone/>
            </a:pPr>
            <a:r>
              <a:rPr lang="el-GR" b="1" i="1" dirty="0" smtClean="0"/>
              <a:t>Λεκάνη</a:t>
            </a:r>
          </a:p>
          <a:p>
            <a:r>
              <a:rPr lang="el-GR" dirty="0" smtClean="0"/>
              <a:t>Οι μύες των οποίων καταγράφεται δραστηριότητα είναι αυτοί που δρουν στα ισχία και κυρίως ο μεγάλος, μικρός και μεσαίος γλουτιαίος, οι οποίοι στην αρχική φάση της στήριξης συσπώνται σχετικά ήπια. Οι ισχιοκνημιαίοι όπως φαίνεται από ηλεκτρομυογραφικές μελέτες, δεν συμμετέχουν τόσο στη φάση στήριξης. </a:t>
            </a:r>
            <a:endParaRPr lang="el-GR" b="1" i="1" dirty="0" smtClean="0"/>
          </a:p>
          <a:p>
            <a:pPr>
              <a:buNone/>
            </a:pPr>
            <a:endParaRPr lang="el-GR" b="1" i="1" dirty="0" smtClean="0"/>
          </a:p>
          <a:p>
            <a:pPr>
              <a:buNone/>
            </a:pPr>
            <a:endParaRPr lang="el-G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Ενεργοποίηση των μυών</a:t>
            </a:r>
            <a:endParaRPr lang="el-GR" dirty="0"/>
          </a:p>
        </p:txBody>
      </p:sp>
      <p:sp>
        <p:nvSpPr>
          <p:cNvPr id="3" name="Content Placeholder 2"/>
          <p:cNvSpPr>
            <a:spLocks noGrp="1"/>
          </p:cNvSpPr>
          <p:nvPr>
            <p:ph idx="1"/>
          </p:nvPr>
        </p:nvSpPr>
        <p:spPr/>
        <p:txBody>
          <a:bodyPr>
            <a:normAutofit/>
          </a:bodyPr>
          <a:lstStyle/>
          <a:p>
            <a:pPr>
              <a:buNone/>
            </a:pPr>
            <a:r>
              <a:rPr lang="el-GR" b="1" i="1" dirty="0" smtClean="0"/>
              <a:t>Φάση στήριξης  - ισχίο, σπονδυλική στήλη, </a:t>
            </a:r>
          </a:p>
          <a:p>
            <a:pPr>
              <a:buNone/>
            </a:pPr>
            <a:r>
              <a:rPr lang="el-GR" b="1" i="1" dirty="0" smtClean="0"/>
              <a:t>Λεκάνη</a:t>
            </a:r>
          </a:p>
          <a:p>
            <a:r>
              <a:rPr lang="el-GR" dirty="0" smtClean="0"/>
              <a:t>Στην αρχή της φάσης στήριξης σύμφωνα με τον Winter καταγράφεται ήπια σύσπαση στη μακρά κεφαλή του δικεφάλου μηριαίου μυός. Στη γρήγορη βάδιση, τόσο η μακρά κεφαλή του δικεφάλου όσο και του ημιτενοντώδους, συσπώνται στην αρχική επαφή και στην φάση της ανταπόκρισης της φόρτισης, αρκετά ήπια. </a:t>
            </a:r>
            <a:endParaRPr lang="el-GR" b="1" i="1" dirty="0" smtClean="0"/>
          </a:p>
          <a:p>
            <a:pPr>
              <a:buNone/>
            </a:pPr>
            <a:endParaRPr lang="el-GR" b="1" i="1" dirty="0" smtClean="0"/>
          </a:p>
          <a:p>
            <a:pPr>
              <a:buNone/>
            </a:pPr>
            <a:endParaRPr lang="el-G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2132856"/>
            <a:ext cx="9144000" cy="3429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62964" y="1124744"/>
            <a:ext cx="7244202" cy="4896544"/>
          </a:xfrm>
          <a:prstGeom prst="rect">
            <a:avLst/>
          </a:prstGeom>
          <a:noFill/>
          <a:ln w="9525">
            <a:noFill/>
            <a:miter lim="800000"/>
            <a:headEnd/>
            <a:tailEnd/>
          </a:ln>
        </p:spPr>
      </p:pic>
      <p:sp>
        <p:nvSpPr>
          <p:cNvPr id="5" name="TextBox 4"/>
          <p:cNvSpPr txBox="1"/>
          <p:nvPr/>
        </p:nvSpPr>
        <p:spPr>
          <a:xfrm>
            <a:off x="539552" y="332656"/>
            <a:ext cx="8208912" cy="523220"/>
          </a:xfrm>
          <a:prstGeom prst="rect">
            <a:avLst/>
          </a:prstGeom>
          <a:noFill/>
        </p:spPr>
        <p:txBody>
          <a:bodyPr wrap="square" rtlCol="0">
            <a:spAutoFit/>
          </a:bodyPr>
          <a:lstStyle/>
          <a:p>
            <a:pPr algn="ctr"/>
            <a:r>
              <a:rPr lang="el-GR" sz="2800" dirty="0" smtClean="0"/>
              <a:t>Κινήσεις του ισχίου</a:t>
            </a:r>
            <a:endParaRPr lang="el-GR"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22 μυες ενεργούν στην περιοχή της λεκάνης και του ισχίου</a:t>
            </a:r>
            <a:endParaRPr lang="el-GR" dirty="0"/>
          </a:p>
        </p:txBody>
      </p:sp>
      <p:sp>
        <p:nvSpPr>
          <p:cNvPr id="3" name="Content Placeholder 2"/>
          <p:cNvSpPr>
            <a:spLocks noGrp="1"/>
          </p:cNvSpPr>
          <p:nvPr>
            <p:ph idx="1"/>
          </p:nvPr>
        </p:nvSpPr>
        <p:spPr/>
        <p:txBody>
          <a:bodyPr>
            <a:normAutofit lnSpcReduction="10000"/>
          </a:bodyPr>
          <a:lstStyle/>
          <a:p>
            <a:endParaRPr lang="el-GR" dirty="0" smtClean="0"/>
          </a:p>
          <a:p>
            <a:r>
              <a:rPr lang="el-GR" dirty="0" smtClean="0"/>
              <a:t>καμπτήρες (λαγονοψοίτης, ορθός μηριαίος), </a:t>
            </a:r>
          </a:p>
          <a:p>
            <a:r>
              <a:rPr lang="el-GR" dirty="0" smtClean="0"/>
              <a:t>καμπτήρες - απαγωγούς (κτενίτης) </a:t>
            </a:r>
          </a:p>
          <a:p>
            <a:r>
              <a:rPr lang="el-GR" dirty="0" smtClean="0"/>
              <a:t>εκτείνοντες (δικέφαλος μηριαίος, ημιμεμβρανώδης, ημιτενοντώδης) </a:t>
            </a:r>
          </a:p>
          <a:p>
            <a:r>
              <a:rPr lang="el-GR" dirty="0" smtClean="0"/>
              <a:t>εκτείνοντες - έξω στροφείς (μεγάλος γλουτιαίος) </a:t>
            </a:r>
          </a:p>
          <a:p>
            <a:r>
              <a:rPr lang="el-GR" dirty="0" smtClean="0"/>
              <a:t>απαγωγούς (μέσος γλουτιαίος) </a:t>
            </a:r>
          </a:p>
          <a:p>
            <a:r>
              <a:rPr lang="el-GR" dirty="0" smtClean="0"/>
              <a:t>προσαγωγούς (ισχνός, βραχύς, μακρός και μεγάλος προσαγωγός) </a:t>
            </a:r>
          </a:p>
          <a:p>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22 μυες ενεργούν στην περιοχή της λεκάνης και του ισχίου</a:t>
            </a:r>
            <a:endParaRPr lang="el-GR" dirty="0"/>
          </a:p>
        </p:txBody>
      </p:sp>
      <p:sp>
        <p:nvSpPr>
          <p:cNvPr id="3" name="Content Placeholder 2"/>
          <p:cNvSpPr>
            <a:spLocks noGrp="1"/>
          </p:cNvSpPr>
          <p:nvPr>
            <p:ph idx="1"/>
          </p:nvPr>
        </p:nvSpPr>
        <p:spPr/>
        <p:txBody>
          <a:bodyPr>
            <a:normAutofit/>
          </a:bodyPr>
          <a:lstStyle/>
          <a:p>
            <a:endParaRPr lang="el-GR" dirty="0" smtClean="0"/>
          </a:p>
          <a:p>
            <a:r>
              <a:rPr lang="el-GR" dirty="0" smtClean="0"/>
              <a:t>εσωστροφείς (τείνων την πλατείαπεριτονία και μικρός γλουτιαίος) </a:t>
            </a:r>
          </a:p>
          <a:p>
            <a:r>
              <a:rPr lang="el-GR" dirty="0" smtClean="0"/>
              <a:t>έξω στροφείς (πυραμοειδής, έσω και έξω θυρεοειδής, έσω και άνω δίδυμος και τετράγωνος μηριαίος)</a:t>
            </a:r>
          </a:p>
          <a:p>
            <a:r>
              <a:rPr lang="el-GR" dirty="0" smtClean="0"/>
              <a:t>καμπτήρες - απαγωγούς - έξω στροφείς (ραπτικός) </a:t>
            </a:r>
            <a:endParaRPr lang="el-G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512</TotalTime>
  <Words>2656</Words>
  <Application>Microsoft Office PowerPoint</Application>
  <PresentationFormat>Προβολή στην οθόνη (4:3)</PresentationFormat>
  <Paragraphs>232</Paragraphs>
  <Slides>63</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63</vt:i4>
      </vt:variant>
    </vt:vector>
  </HeadingPairs>
  <TitlesOfParts>
    <vt:vector size="64" baseType="lpstr">
      <vt:lpstr>Concourse</vt:lpstr>
      <vt:lpstr>ΙΕΚ ΑΙΓΕΑΣ ΕΡΓΟΘΕΡΑΠΕΙΑ</vt:lpstr>
      <vt:lpstr>Κινησιολογία κάτω άκρου</vt:lpstr>
      <vt:lpstr>3 κινητικές περιοχές στα κάτω άκρα. </vt:lpstr>
      <vt:lpstr>Η πύελος</vt:lpstr>
      <vt:lpstr>Ισχίο </vt:lpstr>
      <vt:lpstr>Ισχίο </vt:lpstr>
      <vt:lpstr>Διαφάνεια 7</vt:lpstr>
      <vt:lpstr>22 μυες ενεργούν στην περιοχή της λεκάνης και του ισχίου</vt:lpstr>
      <vt:lpstr>22 μυες ενεργούν στην περιοχή της λεκάνης και του ισχίου</vt:lpstr>
      <vt:lpstr>Γόνατο</vt:lpstr>
      <vt:lpstr>Γόνατο </vt:lpstr>
      <vt:lpstr>Γόνατο </vt:lpstr>
      <vt:lpstr>Διαφάνεια 13</vt:lpstr>
      <vt:lpstr>Γόνατο </vt:lpstr>
      <vt:lpstr>Γόνατο </vt:lpstr>
      <vt:lpstr>Ποδοκνημική </vt:lpstr>
      <vt:lpstr>Ποδοκνημική </vt:lpstr>
      <vt:lpstr>Ποδοκνημική </vt:lpstr>
      <vt:lpstr>Ποδοκνημική</vt:lpstr>
      <vt:lpstr>ΟΡΘΙΑ ΣΤΑΣΗ</vt:lpstr>
      <vt:lpstr>Διαφάνεια 21</vt:lpstr>
      <vt:lpstr>Διαφάνεια 22</vt:lpstr>
      <vt:lpstr>Ορθια στάση</vt:lpstr>
      <vt:lpstr>Διαφάνεια 24</vt:lpstr>
      <vt:lpstr>Διαφάνεια 25</vt:lpstr>
      <vt:lpstr>ΑΝΑΛΥΣΗ ΒΑΔΙΣΗΣ</vt:lpstr>
      <vt:lpstr>Διαφάνεια 27</vt:lpstr>
      <vt:lpstr>Για να επιτευχθεί η ισορροπία του σώματος χρειάζεται σωστή σκελετική κατασκευή και λειτουργία του νευρομυϊκού συστήματος.</vt:lpstr>
      <vt:lpstr>Βαδιση </vt:lpstr>
      <vt:lpstr>ΒΑΔΙΣΗ</vt:lpstr>
      <vt:lpstr>Φασεις </vt:lpstr>
      <vt:lpstr>Κινησιολογικές ενέργειες κατά τη βάδιση:</vt:lpstr>
      <vt:lpstr>Διαφάνεια 33</vt:lpstr>
      <vt:lpstr>Κύκλος βάδισης – φάση στήριξης</vt:lpstr>
      <vt:lpstr>...</vt:lpstr>
      <vt:lpstr>Φάση αιώρησης</vt:lpstr>
      <vt:lpstr>Διαφάνεια 37</vt:lpstr>
      <vt:lpstr>Διαφάνεια 38</vt:lpstr>
      <vt:lpstr>Κινήσεις των αρθρώσεων κατά τη βάδιση</vt:lpstr>
      <vt:lpstr>Κινήσεις των αρθρώσεων κατά τη βάδιση</vt:lpstr>
      <vt:lpstr>Ορολογία βάδισης</vt:lpstr>
      <vt:lpstr>Ορολογία βάδισης</vt:lpstr>
      <vt:lpstr>Ορολογία βάδισης</vt:lpstr>
      <vt:lpstr>Ορολογία βάδισης</vt:lpstr>
      <vt:lpstr>Κινήσεις των αρθρώσεων κατά τη βάδιση</vt:lpstr>
      <vt:lpstr>Κινήσεις των αρθρώσεων κατά τη βάδιση</vt:lpstr>
      <vt:lpstr>Κινήσεις των αρθρώσεων κατά τη βάδιση</vt:lpstr>
      <vt:lpstr>Κινήσεις των αρθρώσεων κατά τη βάδιση</vt:lpstr>
      <vt:lpstr>Διαφάνεια 49</vt:lpstr>
      <vt:lpstr>Διαφάνεια 50</vt:lpstr>
      <vt:lpstr>Ενεργοποίηση των μυών</vt:lpstr>
      <vt:lpstr>Ενεργοποίηση των μυών</vt:lpstr>
      <vt:lpstr>Ενεργοποίηση των μυών</vt:lpstr>
      <vt:lpstr>Ενεργοποίηση των μυών</vt:lpstr>
      <vt:lpstr>Ενεργοποίηση των μυών</vt:lpstr>
      <vt:lpstr>Ενεργοποίηση των μυών</vt:lpstr>
      <vt:lpstr>Ενεργοποίηση των μυών</vt:lpstr>
      <vt:lpstr>Ενεργοποίηση των μυών</vt:lpstr>
      <vt:lpstr>Ενεργοποίηση των μυών</vt:lpstr>
      <vt:lpstr>Ενεργοποίηση των μυών</vt:lpstr>
      <vt:lpstr>Ενεργοποίηση των μυών</vt:lpstr>
      <vt:lpstr>Ενεργοποίηση των μυών</vt:lpstr>
      <vt:lpstr>Διαφάνεια 63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ΙΕΚ ΑΙΓΕΑΣ ΕΡΓΟΘΕΡΑΠΕΙΑ</dc:title>
  <dc:creator>Φριντα</dc:creator>
  <cp:lastModifiedBy>user</cp:lastModifiedBy>
  <cp:revision>25</cp:revision>
  <dcterms:created xsi:type="dcterms:W3CDTF">2016-02-23T20:26:03Z</dcterms:created>
  <dcterms:modified xsi:type="dcterms:W3CDTF">2021-05-11T12:54:36Z</dcterms:modified>
</cp:coreProperties>
</file>