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704" r:id="rId1"/>
    <p:sldMasterId id="2147483705" r:id="rId2"/>
    <p:sldMasterId id="2147483706" r:id="rId3"/>
    <p:sldMasterId id="2147483707" r:id="rId4"/>
    <p:sldMasterId id="2147483708" r:id="rId5"/>
  </p:sldMasterIdLst>
  <p:notesMasterIdLst>
    <p:notesMasterId r:id="rId10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Lst>
  <p:sldSz cx="9144000" cy="6858000" type="screen4x3"/>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3223">
          <p15:clr>
            <a:srgbClr val="000000"/>
          </p15:clr>
        </p15:guide>
        <p15:guide id="2" pos="2237">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634B38C3-28D5-476B-9813-65D3AF8F3662}">
  <a:tblStyle styleId="{634B38C3-28D5-476B-9813-65D3AF8F3662}"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576E6C-431B-47E5-BACB-A5219A0A811B}"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snapToGrid="0">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00" d="100"/>
          <a:sy n="100" d="100"/>
        </p:scale>
        <p:origin x="0" y="0"/>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ableStyles" Target="tableStyle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300" cy="511200"/>
          </a:xfrm>
          <a:prstGeom prst="rect">
            <a:avLst/>
          </a:prstGeom>
          <a:noFill/>
          <a:ln>
            <a:noFill/>
          </a:ln>
        </p:spPr>
        <p:txBody>
          <a:bodyPr spcFirstLastPara="1" wrap="square" lIns="99075" tIns="49525" rIns="99075" bIns="495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4313" y="0"/>
            <a:ext cx="3078300" cy="511200"/>
          </a:xfrm>
          <a:prstGeom prst="rect">
            <a:avLst/>
          </a:prstGeom>
          <a:noFill/>
          <a:ln>
            <a:noFill/>
          </a:ln>
        </p:spPr>
        <p:txBody>
          <a:bodyPr spcFirstLastPara="1" wrap="square" lIns="99075" tIns="49525" rIns="99075" bIns="495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850"/>
            <a:ext cx="3078300" cy="511200"/>
          </a:xfrm>
          <a:prstGeom prst="rect">
            <a:avLst/>
          </a:prstGeom>
          <a:noFill/>
          <a:ln>
            <a:noFill/>
          </a:ln>
        </p:spPr>
        <p:txBody>
          <a:bodyPr spcFirstLastPara="1" wrap="square" lIns="99075" tIns="49525" rIns="99075" bIns="495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marR="0" lvl="0" indent="0" algn="r" rtl="0">
              <a:spcBef>
                <a:spcPts val="0"/>
              </a:spcBef>
              <a:spcAft>
                <a:spcPts val="0"/>
              </a:spcAft>
              <a:buNone/>
            </a:pPr>
            <a:fld id="{00000000-1234-1234-1234-123412341234}" type="slidenum">
              <a:rPr lang="el-GR" sz="13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185765" lvl="0" indent="-109565" algn="l" rtl="0">
              <a:spcBef>
                <a:spcPts val="0"/>
              </a:spcBef>
              <a:spcAft>
                <a:spcPts val="0"/>
              </a:spcAft>
              <a:buClr>
                <a:schemeClr val="dk1"/>
              </a:buClr>
              <a:buSzPts val="1200"/>
              <a:buFont typeface="Arial"/>
              <a:buNone/>
            </a:pPr>
            <a:endParaRPr>
              <a:solidFill>
                <a:srgbClr val="FF0000"/>
              </a:solidFill>
            </a:endParaRPr>
          </a:p>
        </p:txBody>
      </p:sp>
      <p:sp>
        <p:nvSpPr>
          <p:cNvPr id="397" name="Google Shape;397;p1: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9: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4" name="Google Shape;474;p9: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0: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3" name="Google Shape;483;p10: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494" name="Google Shape;494;p11: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501" name="Google Shape;501;p12: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508" name="Google Shape;508;p13: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515" name="Google Shape;515;p14: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522" name="Google Shape;522;p15: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529" name="Google Shape;529;p16: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536" name="Google Shape;536;p17: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543" name="Google Shape;543;p18: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10" name="Google Shape;410;p2: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9: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550" name="Google Shape;550;p19: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0:notes"/>
          <p:cNvSpPr txBox="1"/>
          <p:nvPr/>
        </p:nvSpPr>
        <p:spPr>
          <a:xfrm>
            <a:off x="4023992" y="9721106"/>
            <a:ext cx="3078300" cy="511800"/>
          </a:xfrm>
          <a:prstGeom prst="rect">
            <a:avLst/>
          </a:prstGeom>
          <a:noFill/>
          <a:ln>
            <a:noFill/>
          </a:ln>
        </p:spPr>
        <p:txBody>
          <a:bodyPr spcFirstLastPara="1" wrap="square" lIns="99075" tIns="49525" rIns="99075" bIns="49525" anchor="b" anchorCtr="0">
            <a:noAutofit/>
          </a:bodyPr>
          <a:lstStyle/>
          <a:p>
            <a:pPr marL="0" marR="0" lvl="0" indent="0" algn="l" rtl="0">
              <a:spcBef>
                <a:spcPts val="0"/>
              </a:spcBef>
              <a:spcAft>
                <a:spcPts val="0"/>
              </a:spcAft>
              <a:buNone/>
            </a:pPr>
            <a:fld id="{00000000-1234-1234-1234-123412341234}" type="slidenum">
              <a:rPr lang="el-GR" sz="1300" b="0" u="none">
                <a:solidFill>
                  <a:srgbClr val="000000"/>
                </a:solidFill>
                <a:latin typeface="Arial"/>
                <a:ea typeface="Arial"/>
                <a:cs typeface="Arial"/>
                <a:sym typeface="Arial"/>
              </a:rPr>
              <a:pPr marL="0" marR="0" lvl="0" indent="0" algn="l" rtl="0">
                <a:spcBef>
                  <a:spcPts val="0"/>
                </a:spcBef>
                <a:spcAft>
                  <a:spcPts val="0"/>
                </a:spcAft>
                <a:buNone/>
              </a:pPr>
              <a:t>20</a:t>
            </a:fld>
            <a:endParaRPr sz="1300" b="0" u="none">
              <a:solidFill>
                <a:srgbClr val="000000"/>
              </a:solidFill>
              <a:latin typeface="Arial"/>
              <a:ea typeface="Arial"/>
              <a:cs typeface="Arial"/>
              <a:sym typeface="Arial"/>
            </a:endParaRPr>
          </a:p>
        </p:txBody>
      </p:sp>
      <p:sp>
        <p:nvSpPr>
          <p:cNvPr id="557" name="Google Shape;557;p20: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8" name="Google Shape;558;p20: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598" name="Google Shape;598;p21: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2:notes"/>
          <p:cNvSpPr txBox="1"/>
          <p:nvPr/>
        </p:nvSpPr>
        <p:spPr>
          <a:xfrm>
            <a:off x="4023992" y="9721106"/>
            <a:ext cx="3078300" cy="511800"/>
          </a:xfrm>
          <a:prstGeom prst="rect">
            <a:avLst/>
          </a:prstGeom>
          <a:noFill/>
          <a:ln>
            <a:noFill/>
          </a:ln>
        </p:spPr>
        <p:txBody>
          <a:bodyPr spcFirstLastPara="1" wrap="square" lIns="99075" tIns="49525" rIns="99075" bIns="49525" anchor="b" anchorCtr="0">
            <a:noAutofit/>
          </a:bodyPr>
          <a:lstStyle/>
          <a:p>
            <a:pPr marL="0" marR="0" lvl="0" indent="0" algn="l" rtl="0">
              <a:spcBef>
                <a:spcPts val="0"/>
              </a:spcBef>
              <a:spcAft>
                <a:spcPts val="0"/>
              </a:spcAft>
              <a:buNone/>
            </a:pPr>
            <a:fld id="{00000000-1234-1234-1234-123412341234}" type="slidenum">
              <a:rPr lang="el-GR" sz="1300">
                <a:solidFill>
                  <a:srgbClr val="000000"/>
                </a:solidFill>
                <a:latin typeface="Arial"/>
                <a:ea typeface="Arial"/>
                <a:cs typeface="Arial"/>
                <a:sym typeface="Arial"/>
              </a:rPr>
              <a:pPr marL="0" marR="0" lvl="0" indent="0" algn="l" rtl="0">
                <a:spcBef>
                  <a:spcPts val="0"/>
                </a:spcBef>
                <a:spcAft>
                  <a:spcPts val="0"/>
                </a:spcAft>
                <a:buNone/>
              </a:pPr>
              <a:t>22</a:t>
            </a:fld>
            <a:endParaRPr sz="1300">
              <a:solidFill>
                <a:srgbClr val="000000"/>
              </a:solidFill>
              <a:latin typeface="Arial"/>
              <a:ea typeface="Arial"/>
              <a:cs typeface="Arial"/>
              <a:sym typeface="Arial"/>
            </a:endParaRPr>
          </a:p>
        </p:txBody>
      </p:sp>
      <p:sp>
        <p:nvSpPr>
          <p:cNvPr id="605" name="Google Shape;605;p22: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6" name="Google Shape;606;p22: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614" name="Google Shape;614;p23: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621" name="Google Shape;621;p24: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628" name="Google Shape;628;p25: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635" name="Google Shape;635;p26: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642" name="Google Shape;642;p27: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28:notes"/>
          <p:cNvSpPr txBox="1"/>
          <p:nvPr/>
        </p:nvSpPr>
        <p:spPr>
          <a:xfrm>
            <a:off x="4023992" y="9721106"/>
            <a:ext cx="3078300" cy="511800"/>
          </a:xfrm>
          <a:prstGeom prst="rect">
            <a:avLst/>
          </a:prstGeom>
          <a:noFill/>
          <a:ln>
            <a:noFill/>
          </a:ln>
        </p:spPr>
        <p:txBody>
          <a:bodyPr spcFirstLastPara="1" wrap="square" lIns="99075" tIns="49525" rIns="99075" bIns="49525" anchor="b" anchorCtr="0">
            <a:noAutofit/>
          </a:bodyPr>
          <a:lstStyle/>
          <a:p>
            <a:pPr marL="0" marR="0" lvl="0" indent="0" algn="l" rtl="0">
              <a:spcBef>
                <a:spcPts val="0"/>
              </a:spcBef>
              <a:spcAft>
                <a:spcPts val="0"/>
              </a:spcAft>
              <a:buNone/>
            </a:pPr>
            <a:fld id="{00000000-1234-1234-1234-123412341234}" type="slidenum">
              <a:rPr lang="el-GR" sz="1300">
                <a:solidFill>
                  <a:srgbClr val="000000"/>
                </a:solidFill>
                <a:latin typeface="Arial"/>
                <a:ea typeface="Arial"/>
                <a:cs typeface="Arial"/>
                <a:sym typeface="Arial"/>
              </a:rPr>
              <a:pPr marL="0" marR="0" lvl="0" indent="0" algn="l" rtl="0">
                <a:spcBef>
                  <a:spcPts val="0"/>
                </a:spcBef>
                <a:spcAft>
                  <a:spcPts val="0"/>
                </a:spcAft>
                <a:buNone/>
              </a:pPr>
              <a:t>28</a:t>
            </a:fld>
            <a:endParaRPr sz="1300">
              <a:solidFill>
                <a:srgbClr val="000000"/>
              </a:solidFill>
              <a:latin typeface="Arial"/>
              <a:ea typeface="Arial"/>
              <a:cs typeface="Arial"/>
              <a:sym typeface="Arial"/>
            </a:endParaRPr>
          </a:p>
        </p:txBody>
      </p:sp>
      <p:sp>
        <p:nvSpPr>
          <p:cNvPr id="649" name="Google Shape;649;p28: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0" name="Google Shape;650;p28: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19" name="Google Shape;419;p3: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2</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29: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689" name="Google Shape;689;p29: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0:notes"/>
          <p:cNvSpPr txBox="1"/>
          <p:nvPr/>
        </p:nvSpPr>
        <p:spPr>
          <a:xfrm>
            <a:off x="4023992" y="9721106"/>
            <a:ext cx="3078300" cy="511800"/>
          </a:xfrm>
          <a:prstGeom prst="rect">
            <a:avLst/>
          </a:prstGeom>
          <a:noFill/>
          <a:ln>
            <a:noFill/>
          </a:ln>
        </p:spPr>
        <p:txBody>
          <a:bodyPr spcFirstLastPara="1" wrap="square" lIns="99075" tIns="49525" rIns="99075" bIns="49525" anchor="b" anchorCtr="0">
            <a:noAutofit/>
          </a:bodyPr>
          <a:lstStyle/>
          <a:p>
            <a:pPr marL="0" marR="0" lvl="0" indent="0" algn="l" rtl="0">
              <a:spcBef>
                <a:spcPts val="0"/>
              </a:spcBef>
              <a:spcAft>
                <a:spcPts val="0"/>
              </a:spcAft>
              <a:buNone/>
            </a:pPr>
            <a:fld id="{00000000-1234-1234-1234-123412341234}" type="slidenum">
              <a:rPr lang="el-GR" sz="1300">
                <a:solidFill>
                  <a:srgbClr val="000000"/>
                </a:solidFill>
                <a:latin typeface="Arial"/>
                <a:ea typeface="Arial"/>
                <a:cs typeface="Arial"/>
                <a:sym typeface="Arial"/>
              </a:rPr>
              <a:pPr marL="0" marR="0" lvl="0" indent="0" algn="l" rtl="0">
                <a:spcBef>
                  <a:spcPts val="0"/>
                </a:spcBef>
                <a:spcAft>
                  <a:spcPts val="0"/>
                </a:spcAft>
                <a:buNone/>
              </a:pPr>
              <a:t>30</a:t>
            </a:fld>
            <a:endParaRPr sz="1300">
              <a:solidFill>
                <a:srgbClr val="000000"/>
              </a:solidFill>
              <a:latin typeface="Arial"/>
              <a:ea typeface="Arial"/>
              <a:cs typeface="Arial"/>
              <a:sym typeface="Arial"/>
            </a:endParaRPr>
          </a:p>
        </p:txBody>
      </p:sp>
      <p:sp>
        <p:nvSpPr>
          <p:cNvPr id="696" name="Google Shape;696;p30: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7" name="Google Shape;697;p30: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705" name="Google Shape;705;p31: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2: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2" name="Google Shape;712;p32: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721" name="Google Shape;721;p33: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728" name="Google Shape;728;p34: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735" name="Google Shape;735;p35: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3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742" name="Google Shape;742;p36: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3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749" name="Google Shape;749;p37: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3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756" name="Google Shape;756;p38: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428" name="Google Shape;428;p4: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39: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771" name="Google Shape;771;p39: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4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781" name="Google Shape;781;p40: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4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788" name="Google Shape;788;p41: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4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795" name="Google Shape;795;p42: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4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802" name="Google Shape;802;p43: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4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809" name="Google Shape;809;p44: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4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816" name="Google Shape;816;p45: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823" name="Google Shape;823;p46: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7: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0" name="Google Shape;830;p47: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48: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838" name="Google Shape;838;p48: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48</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58c5f0aef6ede704_0: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58c5f0aef6ede704_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436" name="Google Shape;436;g58c5f0aef6ede704_0:notes"/>
          <p:cNvSpPr txBox="1">
            <a:spLocks noGrp="1"/>
          </p:cNvSpPr>
          <p:nvPr>
            <p:ph type="sldNum" idx="12"/>
          </p:nvPr>
        </p:nvSpPr>
        <p:spPr>
          <a:xfrm>
            <a:off x="4024313" y="9721850"/>
            <a:ext cx="3078300" cy="511200"/>
          </a:xfrm>
          <a:prstGeom prst="rect">
            <a:avLst/>
          </a:prstGeom>
        </p:spPr>
        <p:txBody>
          <a:bodyPr spcFirstLastPara="1" wrap="square" lIns="99075" tIns="49525" rIns="99075" bIns="49525"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4</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49: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49: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846" name="Google Shape;846;p49: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49</a:t>
            </a:fld>
            <a:endParaRPr>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50: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50: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856" name="Google Shape;856;p50: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50</a:t>
            </a:fld>
            <a:endParaRPr>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51: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51: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865" name="Google Shape;865;p51: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51</a:t>
            </a:fld>
            <a:endParaRPr>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52: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3" name="Google Shape;873;p52: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53:notes"/>
          <p:cNvSpPr txBox="1"/>
          <p:nvPr/>
        </p:nvSpPr>
        <p:spPr>
          <a:xfrm>
            <a:off x="4023992" y="9721106"/>
            <a:ext cx="3078300" cy="511800"/>
          </a:xfrm>
          <a:prstGeom prst="rect">
            <a:avLst/>
          </a:prstGeom>
          <a:noFill/>
          <a:ln>
            <a:noFill/>
          </a:ln>
        </p:spPr>
        <p:txBody>
          <a:bodyPr spcFirstLastPara="1" wrap="square" lIns="99075" tIns="49525" rIns="99075" bIns="49525" anchor="b" anchorCtr="0">
            <a:noAutofit/>
          </a:bodyPr>
          <a:lstStyle/>
          <a:p>
            <a:pPr marL="0" marR="0" lvl="0" indent="0" algn="l" rtl="0">
              <a:spcBef>
                <a:spcPts val="0"/>
              </a:spcBef>
              <a:spcAft>
                <a:spcPts val="0"/>
              </a:spcAft>
              <a:buNone/>
            </a:pPr>
            <a:fld id="{00000000-1234-1234-1234-123412341234}" type="slidenum">
              <a:rPr lang="el-GR" sz="1300">
                <a:solidFill>
                  <a:srgbClr val="000000"/>
                </a:solidFill>
                <a:latin typeface="Arial"/>
                <a:ea typeface="Arial"/>
                <a:cs typeface="Arial"/>
                <a:sym typeface="Arial"/>
              </a:rPr>
              <a:pPr marL="0" marR="0" lvl="0" indent="0" algn="l" rtl="0">
                <a:spcBef>
                  <a:spcPts val="0"/>
                </a:spcBef>
                <a:spcAft>
                  <a:spcPts val="0"/>
                </a:spcAft>
                <a:buNone/>
              </a:pPr>
              <a:t>53</a:t>
            </a:fld>
            <a:endParaRPr sz="1300">
              <a:solidFill>
                <a:srgbClr val="000000"/>
              </a:solidFill>
              <a:latin typeface="Arial"/>
              <a:ea typeface="Arial"/>
              <a:cs typeface="Arial"/>
              <a:sym typeface="Arial"/>
            </a:endParaRPr>
          </a:p>
        </p:txBody>
      </p:sp>
      <p:sp>
        <p:nvSpPr>
          <p:cNvPr id="882" name="Google Shape;882;p53: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3" name="Google Shape;883;p53: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5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891" name="Google Shape;891;p54: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5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899" name="Google Shape;899;p55: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5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905" name="Google Shape;905;p56: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5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912" name="Google Shape;912;p57: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5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919" name="Google Shape;919;p58: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446" name="Google Shape;446;p5: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59: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926" name="Google Shape;926;p59: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60: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60: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934" name="Google Shape;934;p60: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60</a:t>
            </a:fld>
            <a:endParaRPr>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6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941" name="Google Shape;941;p61: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6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948" name="Google Shape;948;p62: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63: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p63: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rmAutofit/>
          </a:bodyPr>
          <a:lstStyle/>
          <a:p>
            <a:pPr marL="0" lvl="0" indent="0" algn="l" rtl="0">
              <a:spcBef>
                <a:spcPts val="0"/>
              </a:spcBef>
              <a:spcAft>
                <a:spcPts val="0"/>
              </a:spcAft>
              <a:buNone/>
            </a:pPr>
            <a:endParaRPr/>
          </a:p>
        </p:txBody>
      </p:sp>
      <p:sp>
        <p:nvSpPr>
          <p:cNvPr id="956" name="Google Shape;956;p63: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63</a:t>
            </a:fld>
            <a:endParaRPr>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6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964" name="Google Shape;964;p64: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6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971" name="Google Shape;971;p65: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6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978" name="Google Shape;978;p66: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67: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5" name="Google Shape;985;p67: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6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995" name="Google Shape;995;p68: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453" name="Google Shape;453;p6: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69: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02" name="Google Shape;1002;p69: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7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09" name="Google Shape;1009;p70: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7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16" name="Google Shape;1016;p71: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7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23" name="Google Shape;1023;p72: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7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30" name="Google Shape;1030;p73: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7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37" name="Google Shape;1037;p74: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7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44" name="Google Shape;1044;p75: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76:notes"/>
          <p:cNvSpPr txBox="1"/>
          <p:nvPr/>
        </p:nvSpPr>
        <p:spPr>
          <a:xfrm>
            <a:off x="4023992" y="9721106"/>
            <a:ext cx="3078300" cy="511800"/>
          </a:xfrm>
          <a:prstGeom prst="rect">
            <a:avLst/>
          </a:prstGeom>
          <a:noFill/>
          <a:ln>
            <a:noFill/>
          </a:ln>
        </p:spPr>
        <p:txBody>
          <a:bodyPr spcFirstLastPara="1" wrap="square" lIns="99075" tIns="49525" rIns="99075" bIns="49525" anchor="b" anchorCtr="0">
            <a:noAutofit/>
          </a:bodyPr>
          <a:lstStyle/>
          <a:p>
            <a:pPr marL="0" marR="0" lvl="0" indent="0" algn="l" rtl="0">
              <a:spcBef>
                <a:spcPts val="0"/>
              </a:spcBef>
              <a:spcAft>
                <a:spcPts val="0"/>
              </a:spcAft>
              <a:buNone/>
            </a:pPr>
            <a:fld id="{00000000-1234-1234-1234-123412341234}" type="slidenum">
              <a:rPr lang="el-GR" sz="1300">
                <a:solidFill>
                  <a:srgbClr val="000000"/>
                </a:solidFill>
                <a:latin typeface="Arial"/>
                <a:ea typeface="Arial"/>
                <a:cs typeface="Arial"/>
                <a:sym typeface="Arial"/>
              </a:rPr>
              <a:pPr marL="0" marR="0" lvl="0" indent="0" algn="l" rtl="0">
                <a:spcBef>
                  <a:spcPts val="0"/>
                </a:spcBef>
                <a:spcAft>
                  <a:spcPts val="0"/>
                </a:spcAft>
                <a:buNone/>
              </a:pPr>
              <a:t>76</a:t>
            </a:fld>
            <a:endParaRPr sz="1300">
              <a:solidFill>
                <a:srgbClr val="000000"/>
              </a:solidFill>
              <a:latin typeface="Arial"/>
              <a:ea typeface="Arial"/>
              <a:cs typeface="Arial"/>
              <a:sym typeface="Arial"/>
            </a:endParaRPr>
          </a:p>
        </p:txBody>
      </p:sp>
      <p:sp>
        <p:nvSpPr>
          <p:cNvPr id="1051" name="Google Shape;1051;p76: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2" name="Google Shape;1052;p76: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7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60" name="Google Shape;1060;p77: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7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67" name="Google Shape;1067;p78: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460" name="Google Shape;460;p7: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79: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74" name="Google Shape;1074;p79: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8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82" name="Google Shape;1082;p80: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8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89" name="Google Shape;1089;p81: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8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096" name="Google Shape;1096;p82: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83:notes"/>
          <p:cNvSpPr txBox="1"/>
          <p:nvPr/>
        </p:nvSpPr>
        <p:spPr>
          <a:xfrm>
            <a:off x="4023992" y="9721106"/>
            <a:ext cx="3078300" cy="511800"/>
          </a:xfrm>
          <a:prstGeom prst="rect">
            <a:avLst/>
          </a:prstGeom>
          <a:noFill/>
          <a:ln>
            <a:noFill/>
          </a:ln>
        </p:spPr>
        <p:txBody>
          <a:bodyPr spcFirstLastPara="1" wrap="square" lIns="99075" tIns="49525" rIns="99075" bIns="49525" anchor="b" anchorCtr="0">
            <a:noAutofit/>
          </a:bodyPr>
          <a:lstStyle/>
          <a:p>
            <a:pPr marL="0" marR="0" lvl="0" indent="0" algn="l" rtl="0">
              <a:spcBef>
                <a:spcPts val="0"/>
              </a:spcBef>
              <a:spcAft>
                <a:spcPts val="0"/>
              </a:spcAft>
              <a:buNone/>
            </a:pPr>
            <a:fld id="{00000000-1234-1234-1234-123412341234}" type="slidenum">
              <a:rPr lang="el-GR" sz="1300">
                <a:solidFill>
                  <a:srgbClr val="000000"/>
                </a:solidFill>
                <a:latin typeface="Arial"/>
                <a:ea typeface="Arial"/>
                <a:cs typeface="Arial"/>
                <a:sym typeface="Arial"/>
              </a:rPr>
              <a:pPr marL="0" marR="0" lvl="0" indent="0" algn="l" rtl="0">
                <a:spcBef>
                  <a:spcPts val="0"/>
                </a:spcBef>
                <a:spcAft>
                  <a:spcPts val="0"/>
                </a:spcAft>
                <a:buNone/>
              </a:pPr>
              <a:t>83</a:t>
            </a:fld>
            <a:endParaRPr sz="1300">
              <a:solidFill>
                <a:srgbClr val="000000"/>
              </a:solidFill>
              <a:latin typeface="Arial"/>
              <a:ea typeface="Arial"/>
              <a:cs typeface="Arial"/>
              <a:sym typeface="Arial"/>
            </a:endParaRPr>
          </a:p>
        </p:txBody>
      </p:sp>
      <p:sp>
        <p:nvSpPr>
          <p:cNvPr id="1103" name="Google Shape;1103;p83: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4" name="Google Shape;1104;p83: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8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111" name="Google Shape;1111;p84: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8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118" name="Google Shape;1118;p85: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8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125" name="Google Shape;1125;p86: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8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132" name="Google Shape;1132;p87: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8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139" name="Google Shape;1139;p88: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467" name="Google Shape;467;p8: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89: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146" name="Google Shape;1146;p89: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90: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p90: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54" name="Google Shape;1154;p90: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90</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91: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3" name="Google Shape;1163;p91: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64" name="Google Shape;1164;p91: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91</a:t>
            </a:fld>
            <a:endParaRPr>
              <a:solidFill>
                <a:srgbClr val="000000"/>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92: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92: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71" name="Google Shape;1171;p92: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92</a:t>
            </a:fld>
            <a:endParaRPr>
              <a:solidFill>
                <a:srgbClr val="000000"/>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93: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93: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78" name="Google Shape;1178;p93: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93</a:t>
            </a:fld>
            <a:endParaRPr>
              <a:solidFill>
                <a:srgbClr val="000000"/>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9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360"/>
              </a:spcBef>
              <a:spcAft>
                <a:spcPts val="0"/>
              </a:spcAft>
              <a:buNone/>
            </a:pPr>
            <a:endParaRPr/>
          </a:p>
        </p:txBody>
      </p:sp>
      <p:sp>
        <p:nvSpPr>
          <p:cNvPr id="1186" name="Google Shape;1186;p94: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95:notes"/>
          <p:cNvSpPr>
            <a:spLocks noGrp="1" noRot="1" noChangeAspect="1"/>
          </p:cNvSpPr>
          <p:nvPr>
            <p:ph type="sldImg" idx="2"/>
          </p:nvPr>
        </p:nvSpPr>
        <p:spPr>
          <a:xfrm>
            <a:off x="993775" y="768350"/>
            <a:ext cx="5116500" cy="383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0" name="Google Shape;1220;p95: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221" name="Google Shape;1221;p95: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95</a:t>
            </a:fld>
            <a:endParaRPr>
              <a:solidFill>
                <a:srgbClr val="000000"/>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96: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7" name="Google Shape;1227;p96:notes"/>
          <p:cNvSpPr txBox="1">
            <a:spLocks noGrp="1"/>
          </p:cNvSpPr>
          <p:nvPr>
            <p:ph type="body" idx="1"/>
          </p:nvPr>
        </p:nvSpPr>
        <p:spPr>
          <a:xfrm>
            <a:off x="711200" y="4860925"/>
            <a:ext cx="5683200" cy="4605300"/>
          </a:xfrm>
          <a:prstGeom prst="rect">
            <a:avLst/>
          </a:prstGeom>
          <a:noFill/>
          <a:ln>
            <a:noFill/>
          </a:ln>
        </p:spPr>
        <p:txBody>
          <a:bodyPr spcFirstLastPara="1" wrap="square" lIns="99075" tIns="49525" rIns="99075" bIns="49525" anchor="t" anchorCtr="0">
            <a:noAutofit/>
          </a:bodyPr>
          <a:lstStyle/>
          <a:p>
            <a:pPr marL="185765" lvl="0" indent="-109565" algn="l" rtl="0">
              <a:spcBef>
                <a:spcPts val="0"/>
              </a:spcBef>
              <a:spcAft>
                <a:spcPts val="0"/>
              </a:spcAft>
              <a:buClr>
                <a:schemeClr val="dk1"/>
              </a:buClr>
              <a:buSzPts val="1200"/>
              <a:buFont typeface="Arial"/>
              <a:buNone/>
            </a:pPr>
            <a:endParaRPr/>
          </a:p>
        </p:txBody>
      </p:sp>
      <p:sp>
        <p:nvSpPr>
          <p:cNvPr id="1228" name="Google Shape;1228;p96:notes"/>
          <p:cNvSpPr txBox="1">
            <a:spLocks noGrp="1"/>
          </p:cNvSpPr>
          <p:nvPr>
            <p:ph type="sldNum" idx="12"/>
          </p:nvPr>
        </p:nvSpPr>
        <p:spPr>
          <a:xfrm>
            <a:off x="4024313" y="9721850"/>
            <a:ext cx="3078300" cy="511200"/>
          </a:xfrm>
          <a:prstGeom prst="rect">
            <a:avLst/>
          </a:prstGeom>
          <a:noFill/>
          <a:ln>
            <a:noFill/>
          </a:ln>
        </p:spPr>
        <p:txBody>
          <a:bodyPr spcFirstLastPara="1" wrap="square" lIns="99075" tIns="49525" rIns="99075" bIns="49525" anchor="b"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96</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chemeClr val="dk1"/>
              </a:buClr>
              <a:buSzPts val="3200"/>
              <a:buNone/>
              <a:defRPr>
                <a:solidFill>
                  <a:schemeClr val="dk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Προσαρμοσμένη διάταξη">
  <p:cSld name="Προσαρμοσμένη διάταξη">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86"/>
        <p:cNvGrpSpPr/>
        <p:nvPr/>
      </p:nvGrpSpPr>
      <p:grpSpPr>
        <a:xfrm>
          <a:off x="0" y="0"/>
          <a:ext cx="0" cy="0"/>
          <a:chOff x="0" y="0"/>
          <a:chExt cx="0" cy="0"/>
        </a:xfrm>
      </p:grpSpPr>
      <p:sp>
        <p:nvSpPr>
          <p:cNvPr id="87" name="Google Shape;87;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dk1"/>
                </a:solidFill>
                <a:latin typeface="Arial"/>
                <a:ea typeface="Arial"/>
                <a:cs typeface="Arial"/>
                <a:sym typeface="Arial"/>
              </a:defRPr>
            </a:lvl1pPr>
            <a:lvl2pPr marL="0" marR="0" lvl="1" indent="0" algn="r" rtl="0">
              <a:spcBef>
                <a:spcPts val="0"/>
              </a:spcBef>
              <a:spcAft>
                <a:spcPts val="0"/>
              </a:spcAft>
              <a:buNone/>
              <a:defRPr sz="1200">
                <a:solidFill>
                  <a:schemeClr val="dk1"/>
                </a:solidFill>
                <a:latin typeface="Arial"/>
                <a:ea typeface="Arial"/>
                <a:cs typeface="Arial"/>
                <a:sym typeface="Arial"/>
              </a:defRPr>
            </a:lvl2pPr>
            <a:lvl3pPr marL="0" marR="0" lvl="2" indent="0" algn="r" rtl="0">
              <a:spcBef>
                <a:spcPts val="0"/>
              </a:spcBef>
              <a:spcAft>
                <a:spcPts val="0"/>
              </a:spcAft>
              <a:buNone/>
              <a:defRPr sz="1200">
                <a:solidFill>
                  <a:schemeClr val="dk1"/>
                </a:solidFill>
                <a:latin typeface="Arial"/>
                <a:ea typeface="Arial"/>
                <a:cs typeface="Arial"/>
                <a:sym typeface="Arial"/>
              </a:defRPr>
            </a:lvl3pPr>
            <a:lvl4pPr marL="0" marR="0" lvl="3" indent="0" algn="r" rtl="0">
              <a:spcBef>
                <a:spcPts val="0"/>
              </a:spcBef>
              <a:spcAft>
                <a:spcPts val="0"/>
              </a:spcAft>
              <a:buNone/>
              <a:defRPr sz="1200">
                <a:solidFill>
                  <a:schemeClr val="dk1"/>
                </a:solidFill>
                <a:latin typeface="Arial"/>
                <a:ea typeface="Arial"/>
                <a:cs typeface="Arial"/>
                <a:sym typeface="Arial"/>
              </a:defRPr>
            </a:lvl4pPr>
            <a:lvl5pPr marL="0" marR="0" lvl="4" indent="0" algn="r" rtl="0">
              <a:spcBef>
                <a:spcPts val="0"/>
              </a:spcBef>
              <a:spcAft>
                <a:spcPts val="0"/>
              </a:spcAft>
              <a:buNone/>
              <a:defRPr sz="1200">
                <a:solidFill>
                  <a:schemeClr val="dk1"/>
                </a:solidFill>
                <a:latin typeface="Arial"/>
                <a:ea typeface="Arial"/>
                <a:cs typeface="Arial"/>
                <a:sym typeface="Arial"/>
              </a:defRPr>
            </a:lvl5pPr>
            <a:lvl6pPr marL="0" marR="0" lvl="5" indent="0" algn="r" rtl="0">
              <a:spcBef>
                <a:spcPts val="0"/>
              </a:spcBef>
              <a:spcAft>
                <a:spcPts val="0"/>
              </a:spcAft>
              <a:buNone/>
              <a:defRPr sz="1200">
                <a:solidFill>
                  <a:schemeClr val="dk1"/>
                </a:solidFill>
                <a:latin typeface="Arial"/>
                <a:ea typeface="Arial"/>
                <a:cs typeface="Arial"/>
                <a:sym typeface="Arial"/>
              </a:defRPr>
            </a:lvl6pPr>
            <a:lvl7pPr marL="0" marR="0" lvl="6" indent="0" algn="r" rtl="0">
              <a:spcBef>
                <a:spcPts val="0"/>
              </a:spcBef>
              <a:spcAft>
                <a:spcPts val="0"/>
              </a:spcAft>
              <a:buNone/>
              <a:defRPr sz="1200">
                <a:solidFill>
                  <a:schemeClr val="dk1"/>
                </a:solidFill>
                <a:latin typeface="Arial"/>
                <a:ea typeface="Arial"/>
                <a:cs typeface="Arial"/>
                <a:sym typeface="Arial"/>
              </a:defRPr>
            </a:lvl7pPr>
            <a:lvl8pPr marL="0" marR="0" lvl="7" indent="0" algn="r" rtl="0">
              <a:spcBef>
                <a:spcPts val="0"/>
              </a:spcBef>
              <a:spcAft>
                <a:spcPts val="0"/>
              </a:spcAft>
              <a:buNone/>
              <a:defRPr sz="1200">
                <a:solidFill>
                  <a:schemeClr val="dk1"/>
                </a:solidFill>
                <a:latin typeface="Arial"/>
                <a:ea typeface="Arial"/>
                <a:cs typeface="Arial"/>
                <a:sym typeface="Arial"/>
              </a:defRPr>
            </a:lvl8pPr>
            <a:lvl9pPr marL="0" marR="0" lvl="8" indent="0" algn="r" rtl="0">
              <a:spcBef>
                <a:spcPts val="0"/>
              </a:spcBef>
              <a:spcAft>
                <a:spcPts val="0"/>
              </a:spcAft>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004A82"/>
              </a:buClr>
              <a:buSzPts val="4000"/>
              <a:buFont typeface="Calibri"/>
              <a:buNone/>
              <a:defRPr>
                <a:solidFill>
                  <a:srgbClr val="004A8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lvl1pPr marL="457200" lvl="0" indent="-381000" algn="l" rtl="0">
              <a:lnSpc>
                <a:spcPct val="112000"/>
              </a:lnSpc>
              <a:spcBef>
                <a:spcPts val="1200"/>
              </a:spcBef>
              <a:spcAft>
                <a:spcPts val="0"/>
              </a:spcAft>
              <a:buClr>
                <a:schemeClr val="dk1"/>
              </a:buClr>
              <a:buSzPts val="2400"/>
              <a:buFont typeface="Noto Sans Symbols"/>
              <a:buChar char="⮚"/>
              <a:defRPr sz="2400"/>
            </a:lvl1pPr>
            <a:lvl2pPr marL="914400" lvl="1" indent="-381000" algn="l" rtl="0">
              <a:lnSpc>
                <a:spcPct val="112000"/>
              </a:lnSpc>
              <a:spcBef>
                <a:spcPts val="1200"/>
              </a:spcBef>
              <a:spcAft>
                <a:spcPts val="0"/>
              </a:spcAft>
              <a:buClr>
                <a:schemeClr val="dk1"/>
              </a:buClr>
              <a:buSzPts val="2400"/>
              <a:buFont typeface="Noto Sans Symbols"/>
              <a:buChar char="▪"/>
              <a:defRPr sz="2400"/>
            </a:lvl2pPr>
            <a:lvl3pPr marL="1371600" lvl="2" indent="-381000" algn="l" rtl="0">
              <a:lnSpc>
                <a:spcPct val="112000"/>
              </a:lnSpc>
              <a:spcBef>
                <a:spcPts val="1200"/>
              </a:spcBef>
              <a:spcAft>
                <a:spcPts val="0"/>
              </a:spcAft>
              <a:buClr>
                <a:schemeClr val="dk1"/>
              </a:buClr>
              <a:buSzPts val="2400"/>
              <a:buFont typeface="Courier New"/>
              <a:buChar char="o"/>
              <a:defRPr sz="2400"/>
            </a:lvl3pPr>
            <a:lvl4pPr marL="1828800" lvl="3" indent="-381000" algn="l" rtl="0">
              <a:lnSpc>
                <a:spcPct val="112000"/>
              </a:lnSpc>
              <a:spcBef>
                <a:spcPts val="1200"/>
              </a:spcBef>
              <a:spcAft>
                <a:spcPts val="0"/>
              </a:spcAft>
              <a:buClr>
                <a:schemeClr val="dk1"/>
              </a:buClr>
              <a:buSzPts val="2400"/>
              <a:buChar char="–"/>
              <a:defRPr sz="2400"/>
            </a:lvl4pPr>
            <a:lvl5pPr marL="2286000" lvl="4" indent="-381000" algn="l" rtl="0">
              <a:lnSpc>
                <a:spcPct val="112000"/>
              </a:lnSpc>
              <a:spcBef>
                <a:spcPts val="1200"/>
              </a:spcBef>
              <a:spcAft>
                <a:spcPts val="0"/>
              </a:spcAft>
              <a:buClr>
                <a:schemeClr val="dk1"/>
              </a:buClr>
              <a:buSzPts val="2400"/>
              <a:buChar char="»"/>
              <a:defRPr sz="24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9" name="Google Shape;99;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pic>
        <p:nvPicPr>
          <p:cNvPr id="102" name="Google Shape;102;p15" descr="Λογότυπο Τεχνολογικού Ιδρύματος Αθήνας"/>
          <p:cNvPicPr preferRelativeResize="0"/>
          <p:nvPr/>
        </p:nvPicPr>
        <p:blipFill rotWithShape="1">
          <a:blip r:embed="rId2">
            <a:alphaModFix/>
          </a:blip>
          <a:srcRect/>
          <a:stretch/>
        </p:blipFill>
        <p:spPr>
          <a:xfrm>
            <a:off x="107503" y="260648"/>
            <a:ext cx="682943" cy="69419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03"/>
        <p:cNvGrpSpPr/>
        <p:nvPr/>
      </p:nvGrpSpPr>
      <p:grpSpPr>
        <a:xfrm>
          <a:off x="0" y="0"/>
          <a:ext cx="0" cy="0"/>
          <a:chOff x="0" y="0"/>
          <a:chExt cx="0" cy="0"/>
        </a:xfrm>
      </p:grpSpPr>
      <p:sp>
        <p:nvSpPr>
          <p:cNvPr id="104" name="Google Shape;104;p1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chemeClr val="dk1"/>
              </a:buClr>
              <a:buSzPts val="3200"/>
              <a:buNone/>
              <a:defRPr>
                <a:solidFill>
                  <a:schemeClr val="dk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06" name="Google Shape;106;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12" name="Google Shape;112;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196752"/>
            <a:ext cx="4038600" cy="50406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8" name="Google Shape;118;p18"/>
          <p:cNvSpPr txBox="1">
            <a:spLocks noGrp="1"/>
          </p:cNvSpPr>
          <p:nvPr>
            <p:ph type="body" idx="2"/>
          </p:nvPr>
        </p:nvSpPr>
        <p:spPr>
          <a:xfrm>
            <a:off x="4648200" y="1196752"/>
            <a:ext cx="4038600" cy="50406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19"/>
          <p:cNvSpPr txBox="1">
            <a:spLocks noGrp="1"/>
          </p:cNvSpPr>
          <p:nvPr>
            <p:ph type="body" idx="1"/>
          </p:nvPr>
        </p:nvSpPr>
        <p:spPr>
          <a:xfrm>
            <a:off x="457200" y="1196752"/>
            <a:ext cx="4040100" cy="978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5" name="Google Shape;125;p19"/>
          <p:cNvSpPr txBox="1">
            <a:spLocks noGrp="1"/>
          </p:cNvSpPr>
          <p:nvPr>
            <p:ph type="body" idx="2"/>
          </p:nvPr>
        </p:nvSpPr>
        <p:spPr>
          <a:xfrm>
            <a:off x="457200" y="2174874"/>
            <a:ext cx="4040100" cy="4062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6" name="Google Shape;126;p19"/>
          <p:cNvSpPr txBox="1">
            <a:spLocks noGrp="1"/>
          </p:cNvSpPr>
          <p:nvPr>
            <p:ph type="body" idx="3"/>
          </p:nvPr>
        </p:nvSpPr>
        <p:spPr>
          <a:xfrm>
            <a:off x="4645025" y="1196752"/>
            <a:ext cx="4041900" cy="978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7" name="Google Shape;127;p19"/>
          <p:cNvSpPr txBox="1">
            <a:spLocks noGrp="1"/>
          </p:cNvSpPr>
          <p:nvPr>
            <p:ph type="body" idx="4"/>
          </p:nvPr>
        </p:nvSpPr>
        <p:spPr>
          <a:xfrm>
            <a:off x="4645025" y="2174874"/>
            <a:ext cx="4041900" cy="4062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8" name="Google Shape;128;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467544" y="116632"/>
            <a:ext cx="8229600" cy="907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39" name="Google Shape;139;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40" name="Google Shape;140;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004A82"/>
              </a:buClr>
              <a:buSzPts val="4000"/>
              <a:buFont typeface="Calibri"/>
              <a:buNone/>
              <a:defRPr>
                <a:solidFill>
                  <a:srgbClr val="004A8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lvl1pPr marL="457200" lvl="0" indent="-381000" algn="l" rtl="0">
              <a:lnSpc>
                <a:spcPct val="112000"/>
              </a:lnSpc>
              <a:spcBef>
                <a:spcPts val="1200"/>
              </a:spcBef>
              <a:spcAft>
                <a:spcPts val="0"/>
              </a:spcAft>
              <a:buClr>
                <a:schemeClr val="dk1"/>
              </a:buClr>
              <a:buSzPts val="2400"/>
              <a:buFont typeface="Noto Sans Symbols"/>
              <a:buChar char="⮚"/>
              <a:defRPr sz="2400"/>
            </a:lvl1pPr>
            <a:lvl2pPr marL="914400" lvl="1" indent="-381000" algn="l" rtl="0">
              <a:lnSpc>
                <a:spcPct val="112000"/>
              </a:lnSpc>
              <a:spcBef>
                <a:spcPts val="1200"/>
              </a:spcBef>
              <a:spcAft>
                <a:spcPts val="0"/>
              </a:spcAft>
              <a:buClr>
                <a:schemeClr val="dk1"/>
              </a:buClr>
              <a:buSzPts val="2400"/>
              <a:buFont typeface="Noto Sans Symbols"/>
              <a:buChar char="▪"/>
              <a:defRPr sz="2400"/>
            </a:lvl2pPr>
            <a:lvl3pPr marL="1371600" lvl="2" indent="-381000" algn="l" rtl="0">
              <a:lnSpc>
                <a:spcPct val="112000"/>
              </a:lnSpc>
              <a:spcBef>
                <a:spcPts val="1200"/>
              </a:spcBef>
              <a:spcAft>
                <a:spcPts val="0"/>
              </a:spcAft>
              <a:buClr>
                <a:schemeClr val="dk1"/>
              </a:buClr>
              <a:buSzPts val="2400"/>
              <a:buFont typeface="Courier New"/>
              <a:buChar char="o"/>
              <a:defRPr sz="2400"/>
            </a:lvl3pPr>
            <a:lvl4pPr marL="1828800" lvl="3" indent="-381000" algn="l" rtl="0">
              <a:lnSpc>
                <a:spcPct val="112000"/>
              </a:lnSpc>
              <a:spcBef>
                <a:spcPts val="1200"/>
              </a:spcBef>
              <a:spcAft>
                <a:spcPts val="0"/>
              </a:spcAft>
              <a:buClr>
                <a:schemeClr val="dk1"/>
              </a:buClr>
              <a:buSzPts val="2400"/>
              <a:buChar char="–"/>
              <a:defRPr sz="2400"/>
            </a:lvl4pPr>
            <a:lvl5pPr marL="2286000" lvl="4" indent="-381000" algn="l" rtl="0">
              <a:lnSpc>
                <a:spcPct val="112000"/>
              </a:lnSpc>
              <a:spcBef>
                <a:spcPts val="1200"/>
              </a:spcBef>
              <a:spcAft>
                <a:spcPts val="0"/>
              </a:spcAft>
              <a:buClr>
                <a:schemeClr val="dk1"/>
              </a:buClr>
              <a:buSzPts val="2400"/>
              <a:buChar char="»"/>
              <a:defRPr sz="24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pic>
        <p:nvPicPr>
          <p:cNvPr id="27" name="Google Shape;27;p3" descr="Λογότυπο Τεχνολογικού Ιδρύματος Αθήνας"/>
          <p:cNvPicPr preferRelativeResize="0"/>
          <p:nvPr/>
        </p:nvPicPr>
        <p:blipFill rotWithShape="1">
          <a:blip r:embed="rId2">
            <a:alphaModFix/>
          </a:blip>
          <a:srcRect/>
          <a:stretch/>
        </p:blipFill>
        <p:spPr>
          <a:xfrm>
            <a:off x="107503" y="116632"/>
            <a:ext cx="682943" cy="69419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6" name="Google Shape;146;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47" name="Google Shape;147;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23"/>
          <p:cNvSpPr txBox="1">
            <a:spLocks noGrp="1"/>
          </p:cNvSpPr>
          <p:nvPr>
            <p:ph type="body" idx="1"/>
          </p:nvPr>
        </p:nvSpPr>
        <p:spPr>
          <a:xfrm rot="5400000">
            <a:off x="2051700" y="-397748"/>
            <a:ext cx="50406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3" name="Google Shape;153;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9" name="Google Shape;159;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Προσαρμοσμένη διάταξη">
  <p:cSld name="Προσαρμοσμένη διάταξη">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67"/>
        <p:cNvGrpSpPr/>
        <p:nvPr/>
      </p:nvGrpSpPr>
      <p:grpSpPr>
        <a:xfrm>
          <a:off x="0" y="0"/>
          <a:ext cx="0" cy="0"/>
          <a:chOff x="0" y="0"/>
          <a:chExt cx="0" cy="0"/>
        </a:xfrm>
      </p:grpSpPr>
      <p:sp>
        <p:nvSpPr>
          <p:cNvPr id="168" name="Google Shape;168;p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000000"/>
                </a:solidFill>
                <a:latin typeface="Arial"/>
                <a:ea typeface="Arial"/>
                <a:cs typeface="Arial"/>
                <a:sym typeface="Arial"/>
              </a:defRPr>
            </a:lvl1pPr>
            <a:lvl2pPr marL="0" marR="0" lvl="1" indent="0" algn="r" rtl="0">
              <a:spcBef>
                <a:spcPts val="0"/>
              </a:spcBef>
              <a:spcAft>
                <a:spcPts val="0"/>
              </a:spcAft>
              <a:buNone/>
              <a:defRPr sz="1200">
                <a:solidFill>
                  <a:srgbClr val="000000"/>
                </a:solidFill>
                <a:latin typeface="Arial"/>
                <a:ea typeface="Arial"/>
                <a:cs typeface="Arial"/>
                <a:sym typeface="Arial"/>
              </a:defRPr>
            </a:lvl2pPr>
            <a:lvl3pPr marL="0" marR="0" lvl="2" indent="0" algn="r" rtl="0">
              <a:spcBef>
                <a:spcPts val="0"/>
              </a:spcBef>
              <a:spcAft>
                <a:spcPts val="0"/>
              </a:spcAft>
              <a:buNone/>
              <a:defRPr sz="1200">
                <a:solidFill>
                  <a:srgbClr val="000000"/>
                </a:solidFill>
                <a:latin typeface="Arial"/>
                <a:ea typeface="Arial"/>
                <a:cs typeface="Arial"/>
                <a:sym typeface="Arial"/>
              </a:defRPr>
            </a:lvl3pPr>
            <a:lvl4pPr marL="0" marR="0" lvl="3" indent="0" algn="r" rtl="0">
              <a:spcBef>
                <a:spcPts val="0"/>
              </a:spcBef>
              <a:spcAft>
                <a:spcPts val="0"/>
              </a:spcAft>
              <a:buNone/>
              <a:defRPr sz="1200">
                <a:solidFill>
                  <a:srgbClr val="000000"/>
                </a:solidFill>
                <a:latin typeface="Arial"/>
                <a:ea typeface="Arial"/>
                <a:cs typeface="Arial"/>
                <a:sym typeface="Arial"/>
              </a:defRPr>
            </a:lvl4pPr>
            <a:lvl5pPr marL="0" marR="0" lvl="4" indent="0" algn="r" rtl="0">
              <a:spcBef>
                <a:spcPts val="0"/>
              </a:spcBef>
              <a:spcAft>
                <a:spcPts val="0"/>
              </a:spcAft>
              <a:buNone/>
              <a:defRPr sz="1200">
                <a:solidFill>
                  <a:srgbClr val="000000"/>
                </a:solidFill>
                <a:latin typeface="Arial"/>
                <a:ea typeface="Arial"/>
                <a:cs typeface="Arial"/>
                <a:sym typeface="Arial"/>
              </a:defRPr>
            </a:lvl5pPr>
            <a:lvl6pPr marL="0" marR="0" lvl="5" indent="0" algn="r" rtl="0">
              <a:spcBef>
                <a:spcPts val="0"/>
              </a:spcBef>
              <a:spcAft>
                <a:spcPts val="0"/>
              </a:spcAft>
              <a:buNone/>
              <a:defRPr sz="1200">
                <a:solidFill>
                  <a:srgbClr val="000000"/>
                </a:solidFill>
                <a:latin typeface="Arial"/>
                <a:ea typeface="Arial"/>
                <a:cs typeface="Arial"/>
                <a:sym typeface="Arial"/>
              </a:defRPr>
            </a:lvl6pPr>
            <a:lvl7pPr marL="0" marR="0" lvl="6" indent="0" algn="r" rtl="0">
              <a:spcBef>
                <a:spcPts val="0"/>
              </a:spcBef>
              <a:spcAft>
                <a:spcPts val="0"/>
              </a:spcAft>
              <a:buNone/>
              <a:defRPr sz="1200">
                <a:solidFill>
                  <a:srgbClr val="000000"/>
                </a:solidFill>
                <a:latin typeface="Arial"/>
                <a:ea typeface="Arial"/>
                <a:cs typeface="Arial"/>
                <a:sym typeface="Arial"/>
              </a:defRPr>
            </a:lvl7pPr>
            <a:lvl8pPr marL="0" marR="0" lvl="7" indent="0" algn="r" rtl="0">
              <a:spcBef>
                <a:spcPts val="0"/>
              </a:spcBef>
              <a:spcAft>
                <a:spcPts val="0"/>
              </a:spcAft>
              <a:buNone/>
              <a:defRPr sz="1200">
                <a:solidFill>
                  <a:srgbClr val="000000"/>
                </a:solidFill>
                <a:latin typeface="Arial"/>
                <a:ea typeface="Arial"/>
                <a:cs typeface="Arial"/>
                <a:sym typeface="Arial"/>
              </a:defRPr>
            </a:lvl8pPr>
            <a:lvl9pPr marL="0" marR="0" lvl="8" indent="0" algn="r" rtl="0">
              <a:spcBef>
                <a:spcPts val="0"/>
              </a:spcBef>
              <a:spcAft>
                <a:spcPts val="0"/>
              </a:spcAft>
              <a:buNone/>
              <a:defRPr sz="1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77"/>
        <p:cNvGrpSpPr/>
        <p:nvPr/>
      </p:nvGrpSpPr>
      <p:grpSpPr>
        <a:xfrm>
          <a:off x="0" y="0"/>
          <a:ext cx="0" cy="0"/>
          <a:chOff x="0" y="0"/>
          <a:chExt cx="0" cy="0"/>
        </a:xfrm>
      </p:grpSpPr>
      <p:sp>
        <p:nvSpPr>
          <p:cNvPr id="178" name="Google Shape;178;p2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chemeClr val="dk1"/>
              </a:buClr>
              <a:buSzPts val="3200"/>
              <a:buNone/>
              <a:defRPr>
                <a:solidFill>
                  <a:schemeClr val="dk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80" name="Google Shape;180;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p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2" name="Google Shape;182;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29"/>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6" name="Google Shape;186;p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7" name="Google Shape;187;p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p3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92" name="Google Shape;192;p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p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1"/>
          <p:cNvSpPr txBox="1">
            <a:spLocks noGrp="1"/>
          </p:cNvSpPr>
          <p:nvPr>
            <p:ph type="body" idx="1"/>
          </p:nvPr>
        </p:nvSpPr>
        <p:spPr>
          <a:xfrm>
            <a:off x="457200" y="1196752"/>
            <a:ext cx="4038600" cy="50406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8" name="Google Shape;198;p31"/>
          <p:cNvSpPr txBox="1">
            <a:spLocks noGrp="1"/>
          </p:cNvSpPr>
          <p:nvPr>
            <p:ph type="body" idx="2"/>
          </p:nvPr>
        </p:nvSpPr>
        <p:spPr>
          <a:xfrm>
            <a:off x="4648200" y="1196752"/>
            <a:ext cx="4038600" cy="50406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9" name="Google Shape;199;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p32"/>
          <p:cNvSpPr txBox="1">
            <a:spLocks noGrp="1"/>
          </p:cNvSpPr>
          <p:nvPr>
            <p:ph type="body" idx="1"/>
          </p:nvPr>
        </p:nvSpPr>
        <p:spPr>
          <a:xfrm>
            <a:off x="457200" y="1196752"/>
            <a:ext cx="4040100" cy="978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5" name="Google Shape;205;p32"/>
          <p:cNvSpPr txBox="1">
            <a:spLocks noGrp="1"/>
          </p:cNvSpPr>
          <p:nvPr>
            <p:ph type="body" idx="2"/>
          </p:nvPr>
        </p:nvSpPr>
        <p:spPr>
          <a:xfrm>
            <a:off x="457200" y="2174874"/>
            <a:ext cx="4040100" cy="4062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6" name="Google Shape;206;p32"/>
          <p:cNvSpPr txBox="1">
            <a:spLocks noGrp="1"/>
          </p:cNvSpPr>
          <p:nvPr>
            <p:ph type="body" idx="3"/>
          </p:nvPr>
        </p:nvSpPr>
        <p:spPr>
          <a:xfrm>
            <a:off x="4645025" y="1196752"/>
            <a:ext cx="4041900" cy="978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7" name="Google Shape;207;p32"/>
          <p:cNvSpPr txBox="1">
            <a:spLocks noGrp="1"/>
          </p:cNvSpPr>
          <p:nvPr>
            <p:ph type="body" idx="4"/>
          </p:nvPr>
        </p:nvSpPr>
        <p:spPr>
          <a:xfrm>
            <a:off x="4645025" y="2174874"/>
            <a:ext cx="4041900" cy="4062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8" name="Google Shape;208;p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31" name="Google Shape;31;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467544" y="116632"/>
            <a:ext cx="8229600" cy="907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p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p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5" name="Google Shape;215;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8" name="Google Shape;218;p34"/>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19" name="Google Shape;219;p3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0" name="Google Shape;220;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1" name="Google Shape;221;p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 name="Google Shape;222;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5" name="Google Shape;225;p3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6" name="Google Shape;226;p3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7" name="Google Shape;227;p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8" name="Google Shape;228;p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9" name="Google Shape;229;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 name="Google Shape;232;p36"/>
          <p:cNvSpPr txBox="1">
            <a:spLocks noGrp="1"/>
          </p:cNvSpPr>
          <p:nvPr>
            <p:ph type="body" idx="1"/>
          </p:nvPr>
        </p:nvSpPr>
        <p:spPr>
          <a:xfrm rot="5400000">
            <a:off x="2051700" y="-397748"/>
            <a:ext cx="50406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3" name="Google Shape;233;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4" name="Google Shape;234;p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p37"/>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p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p3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1" name="Google Shape;241;p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0" name="Google Shape;250;p39"/>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51" name="Google Shape;251;p3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2" name="Google Shape;252;p3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3" name="Google Shape;253;p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4"/>
        <p:cNvGrpSpPr/>
        <p:nvPr/>
      </p:nvGrpSpPr>
      <p:grpSpPr>
        <a:xfrm>
          <a:off x="0" y="0"/>
          <a:ext cx="0" cy="0"/>
          <a:chOff x="0" y="0"/>
          <a:chExt cx="0" cy="0"/>
        </a:xfrm>
      </p:grpSpPr>
      <p:sp>
        <p:nvSpPr>
          <p:cNvPr id="255" name="Google Shape;255;p4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 name="Google Shape;256;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chemeClr val="dk1"/>
              </a:buClr>
              <a:buSzPts val="3200"/>
              <a:buNone/>
              <a:defRPr>
                <a:solidFill>
                  <a:schemeClr val="dk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57" name="Google Shape;257;p4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8" name="Google Shape;258;p4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9" name="Google Shape;259;p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4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263" name="Google Shape;263;p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4" name="Google Shape;264;p4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5" name="Google Shape;265;p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8" name="Google Shape;268;p42"/>
          <p:cNvSpPr txBox="1">
            <a:spLocks noGrp="1"/>
          </p:cNvSpPr>
          <p:nvPr>
            <p:ph type="body" idx="1"/>
          </p:nvPr>
        </p:nvSpPr>
        <p:spPr>
          <a:xfrm>
            <a:off x="457200" y="1196752"/>
            <a:ext cx="4038600" cy="50406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69" name="Google Shape;269;p42"/>
          <p:cNvSpPr txBox="1">
            <a:spLocks noGrp="1"/>
          </p:cNvSpPr>
          <p:nvPr>
            <p:ph type="body" idx="2"/>
          </p:nvPr>
        </p:nvSpPr>
        <p:spPr>
          <a:xfrm>
            <a:off x="4648200" y="1196752"/>
            <a:ext cx="4038600" cy="50406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70" name="Google Shape;270;p4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1" name="Google Shape;271;p4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2" name="Google Shape;272;p4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5" name="Google Shape;275;p43"/>
          <p:cNvSpPr txBox="1">
            <a:spLocks noGrp="1"/>
          </p:cNvSpPr>
          <p:nvPr>
            <p:ph type="body" idx="1"/>
          </p:nvPr>
        </p:nvSpPr>
        <p:spPr>
          <a:xfrm>
            <a:off x="457200" y="1196752"/>
            <a:ext cx="4040100" cy="978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76" name="Google Shape;276;p43"/>
          <p:cNvSpPr txBox="1">
            <a:spLocks noGrp="1"/>
          </p:cNvSpPr>
          <p:nvPr>
            <p:ph type="body" idx="2"/>
          </p:nvPr>
        </p:nvSpPr>
        <p:spPr>
          <a:xfrm>
            <a:off x="457200" y="2174874"/>
            <a:ext cx="4040100" cy="4062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77" name="Google Shape;277;p43"/>
          <p:cNvSpPr txBox="1">
            <a:spLocks noGrp="1"/>
          </p:cNvSpPr>
          <p:nvPr>
            <p:ph type="body" idx="3"/>
          </p:nvPr>
        </p:nvSpPr>
        <p:spPr>
          <a:xfrm>
            <a:off x="4645025" y="1196752"/>
            <a:ext cx="4041900" cy="978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78" name="Google Shape;278;p43"/>
          <p:cNvSpPr txBox="1">
            <a:spLocks noGrp="1"/>
          </p:cNvSpPr>
          <p:nvPr>
            <p:ph type="body" idx="4"/>
          </p:nvPr>
        </p:nvSpPr>
        <p:spPr>
          <a:xfrm>
            <a:off x="4645025" y="2174874"/>
            <a:ext cx="4041900" cy="4062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79" name="Google Shape;279;p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0" name="Google Shape;280;p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1" name="Google Shape;281;p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196752"/>
            <a:ext cx="4038600" cy="50406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body" idx="2"/>
          </p:nvPr>
        </p:nvSpPr>
        <p:spPr>
          <a:xfrm>
            <a:off x="4648200" y="1196752"/>
            <a:ext cx="4038600" cy="50406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8" name="Google Shape;38;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2"/>
        <p:cNvGrpSpPr/>
        <p:nvPr/>
      </p:nvGrpSpPr>
      <p:grpSpPr>
        <a:xfrm>
          <a:off x="0" y="0"/>
          <a:ext cx="0" cy="0"/>
          <a:chOff x="0" y="0"/>
          <a:chExt cx="0" cy="0"/>
        </a:xfrm>
      </p:grpSpPr>
      <p:sp>
        <p:nvSpPr>
          <p:cNvPr id="283" name="Google Shape;283;p44"/>
          <p:cNvSpPr txBox="1">
            <a:spLocks noGrp="1"/>
          </p:cNvSpPr>
          <p:nvPr>
            <p:ph type="title"/>
          </p:nvPr>
        </p:nvSpPr>
        <p:spPr>
          <a:xfrm>
            <a:off x="467544" y="116632"/>
            <a:ext cx="8229600" cy="907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4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5" name="Google Shape;285;p4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6" name="Google Shape;286;p4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45"/>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90" name="Google Shape;290;p45"/>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91" name="Google Shape;291;p4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2" name="Google Shape;292;p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3" name="Google Shape;293;p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4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7" name="Google Shape;297;p46"/>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98" name="Google Shape;298;p4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9" name="Google Shape;299;p4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0" name="Google Shape;300;p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1"/>
        <p:cNvGrpSpPr/>
        <p:nvPr/>
      </p:nvGrpSpPr>
      <p:grpSpPr>
        <a:xfrm>
          <a:off x="0" y="0"/>
          <a:ext cx="0" cy="0"/>
          <a:chOff x="0" y="0"/>
          <a:chExt cx="0" cy="0"/>
        </a:xfrm>
      </p:grpSpPr>
      <p:sp>
        <p:nvSpPr>
          <p:cNvPr id="302" name="Google Shape;302;p47"/>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3" name="Google Shape;303;p47"/>
          <p:cNvSpPr txBox="1">
            <a:spLocks noGrp="1"/>
          </p:cNvSpPr>
          <p:nvPr>
            <p:ph type="body" idx="1"/>
          </p:nvPr>
        </p:nvSpPr>
        <p:spPr>
          <a:xfrm rot="5400000">
            <a:off x="2051700" y="-397748"/>
            <a:ext cx="50406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04" name="Google Shape;304;p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5" name="Google Shape;305;p4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6" name="Google Shape;306;p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7"/>
        <p:cNvGrpSpPr/>
        <p:nvPr/>
      </p:nvGrpSpPr>
      <p:grpSpPr>
        <a:xfrm>
          <a:off x="0" y="0"/>
          <a:ext cx="0" cy="0"/>
          <a:chOff x="0" y="0"/>
          <a:chExt cx="0" cy="0"/>
        </a:xfrm>
      </p:grpSpPr>
      <p:sp>
        <p:nvSpPr>
          <p:cNvPr id="308" name="Google Shape;308;p48"/>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9" name="Google Shape;309;p48"/>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0" name="Google Shape;310;p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1" name="Google Shape;311;p4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2" name="Google Shape;312;p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319"/>
        <p:cNvGrpSpPr/>
        <p:nvPr/>
      </p:nvGrpSpPr>
      <p:grpSpPr>
        <a:xfrm>
          <a:off x="0" y="0"/>
          <a:ext cx="0" cy="0"/>
          <a:chOff x="0" y="0"/>
          <a:chExt cx="0" cy="0"/>
        </a:xfrm>
      </p:grpSpPr>
      <p:sp>
        <p:nvSpPr>
          <p:cNvPr id="320" name="Google Shape;320;p5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1" name="Google Shape;321;p5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chemeClr val="dk1"/>
              </a:buClr>
              <a:buSzPts val="3200"/>
              <a:buNone/>
              <a:defRPr>
                <a:solidFill>
                  <a:schemeClr val="dk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322" name="Google Shape;322;p5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3" name="Google Shape;323;p5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4" name="Google Shape;324;p5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325"/>
        <p:cNvGrpSpPr/>
        <p:nvPr/>
      </p:nvGrpSpPr>
      <p:grpSpPr>
        <a:xfrm>
          <a:off x="0" y="0"/>
          <a:ext cx="0" cy="0"/>
          <a:chOff x="0" y="0"/>
          <a:chExt cx="0" cy="0"/>
        </a:xfrm>
      </p:grpSpPr>
      <p:sp>
        <p:nvSpPr>
          <p:cNvPr id="326" name="Google Shape;326;p51"/>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004A82"/>
              </a:buClr>
              <a:buSzPts val="4000"/>
              <a:buFont typeface="Calibri"/>
              <a:buNone/>
              <a:defRPr>
                <a:solidFill>
                  <a:srgbClr val="004A8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7" name="Google Shape;327;p51"/>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lvl1pPr marL="457200" lvl="0" indent="-381000" algn="l" rtl="0">
              <a:lnSpc>
                <a:spcPct val="112000"/>
              </a:lnSpc>
              <a:spcBef>
                <a:spcPts val="1200"/>
              </a:spcBef>
              <a:spcAft>
                <a:spcPts val="0"/>
              </a:spcAft>
              <a:buClr>
                <a:schemeClr val="dk1"/>
              </a:buClr>
              <a:buSzPts val="2400"/>
              <a:buFont typeface="Noto Sans Symbols"/>
              <a:buChar char="⮚"/>
              <a:defRPr sz="2400"/>
            </a:lvl1pPr>
            <a:lvl2pPr marL="914400" lvl="1" indent="-381000" algn="l" rtl="0">
              <a:lnSpc>
                <a:spcPct val="112000"/>
              </a:lnSpc>
              <a:spcBef>
                <a:spcPts val="1200"/>
              </a:spcBef>
              <a:spcAft>
                <a:spcPts val="0"/>
              </a:spcAft>
              <a:buClr>
                <a:schemeClr val="dk1"/>
              </a:buClr>
              <a:buSzPts val="2400"/>
              <a:buFont typeface="Noto Sans Symbols"/>
              <a:buChar char="▪"/>
              <a:defRPr sz="2400"/>
            </a:lvl2pPr>
            <a:lvl3pPr marL="1371600" lvl="2" indent="-381000" algn="l" rtl="0">
              <a:lnSpc>
                <a:spcPct val="112000"/>
              </a:lnSpc>
              <a:spcBef>
                <a:spcPts val="1200"/>
              </a:spcBef>
              <a:spcAft>
                <a:spcPts val="0"/>
              </a:spcAft>
              <a:buClr>
                <a:schemeClr val="dk1"/>
              </a:buClr>
              <a:buSzPts val="2400"/>
              <a:buFont typeface="Courier New"/>
              <a:buChar char="o"/>
              <a:defRPr sz="2400"/>
            </a:lvl3pPr>
            <a:lvl4pPr marL="1828800" lvl="3" indent="-381000" algn="l" rtl="0">
              <a:lnSpc>
                <a:spcPct val="112000"/>
              </a:lnSpc>
              <a:spcBef>
                <a:spcPts val="1200"/>
              </a:spcBef>
              <a:spcAft>
                <a:spcPts val="0"/>
              </a:spcAft>
              <a:buClr>
                <a:schemeClr val="dk1"/>
              </a:buClr>
              <a:buSzPts val="2400"/>
              <a:buChar char="–"/>
              <a:defRPr sz="2400"/>
            </a:lvl4pPr>
            <a:lvl5pPr marL="2286000" lvl="4" indent="-381000" algn="l" rtl="0">
              <a:lnSpc>
                <a:spcPct val="112000"/>
              </a:lnSpc>
              <a:spcBef>
                <a:spcPts val="1200"/>
              </a:spcBef>
              <a:spcAft>
                <a:spcPts val="0"/>
              </a:spcAft>
              <a:buClr>
                <a:schemeClr val="dk1"/>
              </a:buClr>
              <a:buSzPts val="2400"/>
              <a:buChar char="»"/>
              <a:defRPr sz="24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8" name="Google Shape;328;p5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9" name="Google Shape;329;p5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0" name="Google Shape;330;p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pic>
        <p:nvPicPr>
          <p:cNvPr id="331" name="Google Shape;331;p51" descr="Λογότυπο Τεχνολογικού Ιδρύματος Αθήνας"/>
          <p:cNvPicPr preferRelativeResize="0"/>
          <p:nvPr/>
        </p:nvPicPr>
        <p:blipFill rotWithShape="1">
          <a:blip r:embed="rId2">
            <a:alphaModFix/>
          </a:blip>
          <a:srcRect/>
          <a:stretch/>
        </p:blipFill>
        <p:spPr>
          <a:xfrm>
            <a:off x="107503" y="116632"/>
            <a:ext cx="682943" cy="69419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332"/>
        <p:cNvGrpSpPr/>
        <p:nvPr/>
      </p:nvGrpSpPr>
      <p:grpSpPr>
        <a:xfrm>
          <a:off x="0" y="0"/>
          <a:ext cx="0" cy="0"/>
          <a:chOff x="0" y="0"/>
          <a:chExt cx="0" cy="0"/>
        </a:xfrm>
      </p:grpSpPr>
      <p:sp>
        <p:nvSpPr>
          <p:cNvPr id="333" name="Google Shape;333;p5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4" name="Google Shape;334;p5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335" name="Google Shape;335;p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6" name="Google Shape;336;p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7" name="Google Shape;337;p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8"/>
        <p:cNvGrpSpPr/>
        <p:nvPr/>
      </p:nvGrpSpPr>
      <p:grpSpPr>
        <a:xfrm>
          <a:off x="0" y="0"/>
          <a:ext cx="0" cy="0"/>
          <a:chOff x="0" y="0"/>
          <a:chExt cx="0" cy="0"/>
        </a:xfrm>
      </p:grpSpPr>
      <p:sp>
        <p:nvSpPr>
          <p:cNvPr id="339" name="Google Shape;339;p53"/>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53"/>
          <p:cNvSpPr txBox="1">
            <a:spLocks noGrp="1"/>
          </p:cNvSpPr>
          <p:nvPr>
            <p:ph type="body" idx="1"/>
          </p:nvPr>
        </p:nvSpPr>
        <p:spPr>
          <a:xfrm>
            <a:off x="457200" y="1196752"/>
            <a:ext cx="4038600" cy="50406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41" name="Google Shape;341;p53"/>
          <p:cNvSpPr txBox="1">
            <a:spLocks noGrp="1"/>
          </p:cNvSpPr>
          <p:nvPr>
            <p:ph type="body" idx="2"/>
          </p:nvPr>
        </p:nvSpPr>
        <p:spPr>
          <a:xfrm>
            <a:off x="4648200" y="1196752"/>
            <a:ext cx="4038600" cy="50406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42" name="Google Shape;342;p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3" name="Google Shape;343;p5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4" name="Google Shape;344;p5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5"/>
        <p:cNvGrpSpPr/>
        <p:nvPr/>
      </p:nvGrpSpPr>
      <p:grpSpPr>
        <a:xfrm>
          <a:off x="0" y="0"/>
          <a:ext cx="0" cy="0"/>
          <a:chOff x="0" y="0"/>
          <a:chExt cx="0" cy="0"/>
        </a:xfrm>
      </p:grpSpPr>
      <p:sp>
        <p:nvSpPr>
          <p:cNvPr id="346" name="Google Shape;346;p54"/>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54"/>
          <p:cNvSpPr txBox="1">
            <a:spLocks noGrp="1"/>
          </p:cNvSpPr>
          <p:nvPr>
            <p:ph type="body" idx="1"/>
          </p:nvPr>
        </p:nvSpPr>
        <p:spPr>
          <a:xfrm>
            <a:off x="457200" y="1196752"/>
            <a:ext cx="4040100" cy="978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48" name="Google Shape;348;p54"/>
          <p:cNvSpPr txBox="1">
            <a:spLocks noGrp="1"/>
          </p:cNvSpPr>
          <p:nvPr>
            <p:ph type="body" idx="2"/>
          </p:nvPr>
        </p:nvSpPr>
        <p:spPr>
          <a:xfrm>
            <a:off x="457200" y="2174874"/>
            <a:ext cx="4040100" cy="4062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49" name="Google Shape;349;p54"/>
          <p:cNvSpPr txBox="1">
            <a:spLocks noGrp="1"/>
          </p:cNvSpPr>
          <p:nvPr>
            <p:ph type="body" idx="3"/>
          </p:nvPr>
        </p:nvSpPr>
        <p:spPr>
          <a:xfrm>
            <a:off x="4645025" y="1196752"/>
            <a:ext cx="4041900" cy="978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50" name="Google Shape;350;p54"/>
          <p:cNvSpPr txBox="1">
            <a:spLocks noGrp="1"/>
          </p:cNvSpPr>
          <p:nvPr>
            <p:ph type="body" idx="4"/>
          </p:nvPr>
        </p:nvSpPr>
        <p:spPr>
          <a:xfrm>
            <a:off x="4645025" y="2174874"/>
            <a:ext cx="4041900" cy="4062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51" name="Google Shape;351;p5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2" name="Google Shape;352;p5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3" name="Google Shape;353;p5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196752"/>
            <a:ext cx="4040100" cy="978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457200" y="2174874"/>
            <a:ext cx="4040100" cy="4062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body" idx="3"/>
          </p:nvPr>
        </p:nvSpPr>
        <p:spPr>
          <a:xfrm>
            <a:off x="4645025" y="1196752"/>
            <a:ext cx="4041900" cy="978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4645025" y="2174874"/>
            <a:ext cx="4041900" cy="4062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47" name="Google Shape;47;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354"/>
        <p:cNvGrpSpPr/>
        <p:nvPr/>
      </p:nvGrpSpPr>
      <p:grpSpPr>
        <a:xfrm>
          <a:off x="0" y="0"/>
          <a:ext cx="0" cy="0"/>
          <a:chOff x="0" y="0"/>
          <a:chExt cx="0" cy="0"/>
        </a:xfrm>
      </p:grpSpPr>
      <p:sp>
        <p:nvSpPr>
          <p:cNvPr id="355" name="Google Shape;355;p55"/>
          <p:cNvSpPr txBox="1">
            <a:spLocks noGrp="1"/>
          </p:cNvSpPr>
          <p:nvPr>
            <p:ph type="title"/>
          </p:nvPr>
        </p:nvSpPr>
        <p:spPr>
          <a:xfrm>
            <a:off x="467544" y="116632"/>
            <a:ext cx="8229600" cy="907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6" name="Google Shape;356;p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7" name="Google Shape;357;p5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8" name="Google Shape;358;p5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359"/>
        <p:cNvGrpSpPr/>
        <p:nvPr/>
      </p:nvGrpSpPr>
      <p:grpSpPr>
        <a:xfrm>
          <a:off x="0" y="0"/>
          <a:ext cx="0" cy="0"/>
          <a:chOff x="0" y="0"/>
          <a:chExt cx="0" cy="0"/>
        </a:xfrm>
      </p:grpSpPr>
      <p:sp>
        <p:nvSpPr>
          <p:cNvPr id="360" name="Google Shape;360;p56"/>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1" name="Google Shape;361;p56"/>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362" name="Google Shape;362;p56"/>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63" name="Google Shape;363;p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4" name="Google Shape;364;p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5" name="Google Shape;365;p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366"/>
        <p:cNvGrpSpPr/>
        <p:nvPr/>
      </p:nvGrpSpPr>
      <p:grpSpPr>
        <a:xfrm>
          <a:off x="0" y="0"/>
          <a:ext cx="0" cy="0"/>
          <a:chOff x="0" y="0"/>
          <a:chExt cx="0" cy="0"/>
        </a:xfrm>
      </p:grpSpPr>
      <p:sp>
        <p:nvSpPr>
          <p:cNvPr id="367" name="Google Shape;367;p57"/>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8" name="Google Shape;368;p5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9" name="Google Shape;369;p57"/>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70" name="Google Shape;370;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1" name="Google Shape;371;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2" name="Google Shape;372;p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373"/>
        <p:cNvGrpSpPr/>
        <p:nvPr/>
      </p:nvGrpSpPr>
      <p:grpSpPr>
        <a:xfrm>
          <a:off x="0" y="0"/>
          <a:ext cx="0" cy="0"/>
          <a:chOff x="0" y="0"/>
          <a:chExt cx="0" cy="0"/>
        </a:xfrm>
      </p:grpSpPr>
      <p:sp>
        <p:nvSpPr>
          <p:cNvPr id="374" name="Google Shape;374;p58"/>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5" name="Google Shape;375;p58"/>
          <p:cNvSpPr txBox="1">
            <a:spLocks noGrp="1"/>
          </p:cNvSpPr>
          <p:nvPr>
            <p:ph type="body" idx="1"/>
          </p:nvPr>
        </p:nvSpPr>
        <p:spPr>
          <a:xfrm rot="5400000">
            <a:off x="2051700" y="-397748"/>
            <a:ext cx="50406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76" name="Google Shape;376;p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7" name="Google Shape;377;p5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8" name="Google Shape;378;p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379"/>
        <p:cNvGrpSpPr/>
        <p:nvPr/>
      </p:nvGrpSpPr>
      <p:grpSpPr>
        <a:xfrm>
          <a:off x="0" y="0"/>
          <a:ext cx="0" cy="0"/>
          <a:chOff x="0" y="0"/>
          <a:chExt cx="0" cy="0"/>
        </a:xfrm>
      </p:grpSpPr>
      <p:sp>
        <p:nvSpPr>
          <p:cNvPr id="380" name="Google Shape;380;p59"/>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1" name="Google Shape;381;p59"/>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2" name="Google Shape;382;p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3" name="Google Shape;383;p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4" name="Google Shape;384;p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Προσαρμοσμένη διάταξη">
  <p:cSld name="Προσαρμοσμένη διάταξη">
    <p:spTree>
      <p:nvGrpSpPr>
        <p:cNvPr id="1" name="Shape 385"/>
        <p:cNvGrpSpPr/>
        <p:nvPr/>
      </p:nvGrpSpPr>
      <p:grpSpPr>
        <a:xfrm>
          <a:off x="0" y="0"/>
          <a:ext cx="0" cy="0"/>
          <a:chOff x="0" y="0"/>
          <a:chExt cx="0" cy="0"/>
        </a:xfrm>
      </p:grpSpPr>
      <p:sp>
        <p:nvSpPr>
          <p:cNvPr id="386" name="Google Shape;386;p60"/>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7" name="Google Shape;387;p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8" name="Google Shape;388;p6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9" name="Google Shape;389;p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solidFill>
                  <a:srgbClr val="000000"/>
                </a:solidFill>
              </a:defRPr>
            </a:lvl1pPr>
            <a:lvl2pPr marL="0" lvl="1" indent="0" algn="r" rtl="0">
              <a:spcBef>
                <a:spcPts val="0"/>
              </a:spcBef>
              <a:spcAft>
                <a:spcPts val="0"/>
              </a:spcAft>
              <a:buNone/>
              <a:defRPr>
                <a:solidFill>
                  <a:srgbClr val="000000"/>
                </a:solidFill>
              </a:defRPr>
            </a:lvl2pPr>
            <a:lvl3pPr marL="0" lvl="2" indent="0" algn="r" rtl="0">
              <a:spcBef>
                <a:spcPts val="0"/>
              </a:spcBef>
              <a:spcAft>
                <a:spcPts val="0"/>
              </a:spcAft>
              <a:buNone/>
              <a:defRPr>
                <a:solidFill>
                  <a:srgbClr val="000000"/>
                </a:solidFill>
              </a:defRPr>
            </a:lvl3pPr>
            <a:lvl4pPr marL="0" lvl="3" indent="0" algn="r" rtl="0">
              <a:spcBef>
                <a:spcPts val="0"/>
              </a:spcBef>
              <a:spcAft>
                <a:spcPts val="0"/>
              </a:spcAft>
              <a:buNone/>
              <a:defRPr>
                <a:solidFill>
                  <a:srgbClr val="000000"/>
                </a:solidFill>
              </a:defRPr>
            </a:lvl4pPr>
            <a:lvl5pPr marL="0" lvl="4" indent="0" algn="r" rtl="0">
              <a:spcBef>
                <a:spcPts val="0"/>
              </a:spcBef>
              <a:spcAft>
                <a:spcPts val="0"/>
              </a:spcAft>
              <a:buNone/>
              <a:defRPr>
                <a:solidFill>
                  <a:srgbClr val="000000"/>
                </a:solidFill>
              </a:defRPr>
            </a:lvl5pPr>
            <a:lvl6pPr marL="0" lvl="5" indent="0" algn="r" rtl="0">
              <a:spcBef>
                <a:spcPts val="0"/>
              </a:spcBef>
              <a:spcAft>
                <a:spcPts val="0"/>
              </a:spcAft>
              <a:buNone/>
              <a:defRPr>
                <a:solidFill>
                  <a:srgbClr val="000000"/>
                </a:solidFill>
              </a:defRPr>
            </a:lvl6pPr>
            <a:lvl7pPr marL="0" lvl="6" indent="0" algn="r" rtl="0">
              <a:spcBef>
                <a:spcPts val="0"/>
              </a:spcBef>
              <a:spcAft>
                <a:spcPts val="0"/>
              </a:spcAft>
              <a:buNone/>
              <a:defRPr>
                <a:solidFill>
                  <a:srgbClr val="000000"/>
                </a:solidFill>
              </a:defRPr>
            </a:lvl7pPr>
            <a:lvl8pPr marL="0" lvl="7" indent="0" algn="r" rtl="0">
              <a:spcBef>
                <a:spcPts val="0"/>
              </a:spcBef>
              <a:spcAft>
                <a:spcPts val="0"/>
              </a:spcAft>
              <a:buNone/>
              <a:defRPr>
                <a:solidFill>
                  <a:srgbClr val="000000"/>
                </a:solidFill>
              </a:defRPr>
            </a:lvl8pPr>
            <a:lvl9pPr marL="0" lvl="8" indent="0" algn="r" rtl="0">
              <a:spcBef>
                <a:spcPts val="0"/>
              </a:spcBef>
              <a:spcAft>
                <a:spcPts val="0"/>
              </a:spcAft>
              <a:buNone/>
              <a:defRPr>
                <a:solidFill>
                  <a:srgbClr val="000000"/>
                </a:solidFil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390"/>
        <p:cNvGrpSpPr/>
        <p:nvPr/>
      </p:nvGrpSpPr>
      <p:grpSpPr>
        <a:xfrm>
          <a:off x="0" y="0"/>
          <a:ext cx="0" cy="0"/>
          <a:chOff x="0" y="0"/>
          <a:chExt cx="0" cy="0"/>
        </a:xfrm>
      </p:grpSpPr>
      <p:sp>
        <p:nvSpPr>
          <p:cNvPr id="391" name="Google Shape;391;p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2" name="Google Shape;392;p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3" name="Google Shape;393;p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000000"/>
                </a:solidFill>
                <a:latin typeface="Arial"/>
                <a:ea typeface="Arial"/>
                <a:cs typeface="Arial"/>
                <a:sym typeface="Arial"/>
              </a:defRPr>
            </a:lvl1pPr>
            <a:lvl2pPr marL="0" marR="0" lvl="1" indent="0" algn="r" rtl="0">
              <a:spcBef>
                <a:spcPts val="0"/>
              </a:spcBef>
              <a:spcAft>
                <a:spcPts val="0"/>
              </a:spcAft>
              <a:buNone/>
              <a:defRPr sz="1200">
                <a:solidFill>
                  <a:srgbClr val="000000"/>
                </a:solidFill>
                <a:latin typeface="Arial"/>
                <a:ea typeface="Arial"/>
                <a:cs typeface="Arial"/>
                <a:sym typeface="Arial"/>
              </a:defRPr>
            </a:lvl2pPr>
            <a:lvl3pPr marL="0" marR="0" lvl="2" indent="0" algn="r" rtl="0">
              <a:spcBef>
                <a:spcPts val="0"/>
              </a:spcBef>
              <a:spcAft>
                <a:spcPts val="0"/>
              </a:spcAft>
              <a:buNone/>
              <a:defRPr sz="1200">
                <a:solidFill>
                  <a:srgbClr val="000000"/>
                </a:solidFill>
                <a:latin typeface="Arial"/>
                <a:ea typeface="Arial"/>
                <a:cs typeface="Arial"/>
                <a:sym typeface="Arial"/>
              </a:defRPr>
            </a:lvl3pPr>
            <a:lvl4pPr marL="0" marR="0" lvl="3" indent="0" algn="r" rtl="0">
              <a:spcBef>
                <a:spcPts val="0"/>
              </a:spcBef>
              <a:spcAft>
                <a:spcPts val="0"/>
              </a:spcAft>
              <a:buNone/>
              <a:defRPr sz="1200">
                <a:solidFill>
                  <a:srgbClr val="000000"/>
                </a:solidFill>
                <a:latin typeface="Arial"/>
                <a:ea typeface="Arial"/>
                <a:cs typeface="Arial"/>
                <a:sym typeface="Arial"/>
              </a:defRPr>
            </a:lvl4pPr>
            <a:lvl5pPr marL="0" marR="0" lvl="4" indent="0" algn="r" rtl="0">
              <a:spcBef>
                <a:spcPts val="0"/>
              </a:spcBef>
              <a:spcAft>
                <a:spcPts val="0"/>
              </a:spcAft>
              <a:buNone/>
              <a:defRPr sz="1200">
                <a:solidFill>
                  <a:srgbClr val="000000"/>
                </a:solidFill>
                <a:latin typeface="Arial"/>
                <a:ea typeface="Arial"/>
                <a:cs typeface="Arial"/>
                <a:sym typeface="Arial"/>
              </a:defRPr>
            </a:lvl5pPr>
            <a:lvl6pPr marL="0" marR="0" lvl="5" indent="0" algn="r" rtl="0">
              <a:spcBef>
                <a:spcPts val="0"/>
              </a:spcBef>
              <a:spcAft>
                <a:spcPts val="0"/>
              </a:spcAft>
              <a:buNone/>
              <a:defRPr sz="1200">
                <a:solidFill>
                  <a:srgbClr val="000000"/>
                </a:solidFill>
                <a:latin typeface="Arial"/>
                <a:ea typeface="Arial"/>
                <a:cs typeface="Arial"/>
                <a:sym typeface="Arial"/>
              </a:defRPr>
            </a:lvl6pPr>
            <a:lvl7pPr marL="0" marR="0" lvl="6" indent="0" algn="r" rtl="0">
              <a:spcBef>
                <a:spcPts val="0"/>
              </a:spcBef>
              <a:spcAft>
                <a:spcPts val="0"/>
              </a:spcAft>
              <a:buNone/>
              <a:defRPr sz="1200">
                <a:solidFill>
                  <a:srgbClr val="000000"/>
                </a:solidFill>
                <a:latin typeface="Arial"/>
                <a:ea typeface="Arial"/>
                <a:cs typeface="Arial"/>
                <a:sym typeface="Arial"/>
              </a:defRPr>
            </a:lvl7pPr>
            <a:lvl8pPr marL="0" marR="0" lvl="7" indent="0" algn="r" rtl="0">
              <a:spcBef>
                <a:spcPts val="0"/>
              </a:spcBef>
              <a:spcAft>
                <a:spcPts val="0"/>
              </a:spcAft>
              <a:buNone/>
              <a:defRPr sz="1200">
                <a:solidFill>
                  <a:srgbClr val="000000"/>
                </a:solidFill>
                <a:latin typeface="Arial"/>
                <a:ea typeface="Arial"/>
                <a:cs typeface="Arial"/>
                <a:sym typeface="Arial"/>
              </a:defRPr>
            </a:lvl8pPr>
            <a:lvl9pPr marL="0" marR="0" lvl="8" indent="0" algn="r" rtl="0">
              <a:spcBef>
                <a:spcPts val="0"/>
              </a:spcBef>
              <a:spcAft>
                <a:spcPts val="0"/>
              </a:spcAft>
              <a:buNone/>
              <a:defRPr sz="1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67544" y="116632"/>
            <a:ext cx="8229600" cy="9072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58" name="Google Shape;58;p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9" name="Google Shape;59;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66" name="Google Shape;66;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0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2051700" y="-397748"/>
            <a:ext cx="50406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2" name="Google Shape;92;p14"/>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5" name="Google Shape;95;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000000"/>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000000"/>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000000"/>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000000"/>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000000"/>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000000"/>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000000"/>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000000"/>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3" name="Google Shape;173;p27"/>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4" name="Google Shape;174;p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Google Shape;175;p2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6" name="Google Shape;176;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000000"/>
                </a:solidFill>
                <a:latin typeface="Arial"/>
                <a:ea typeface="Arial"/>
                <a:cs typeface="Arial"/>
                <a:sym typeface="Arial"/>
              </a:defRPr>
            </a:lvl1pPr>
            <a:lvl2pPr marL="0" marR="0" lvl="1" indent="0" algn="r" rtl="0">
              <a:spcBef>
                <a:spcPts val="0"/>
              </a:spcBef>
              <a:spcAft>
                <a:spcPts val="0"/>
              </a:spcAft>
              <a:buNone/>
              <a:defRPr sz="1200">
                <a:solidFill>
                  <a:srgbClr val="000000"/>
                </a:solidFill>
                <a:latin typeface="Arial"/>
                <a:ea typeface="Arial"/>
                <a:cs typeface="Arial"/>
                <a:sym typeface="Arial"/>
              </a:defRPr>
            </a:lvl2pPr>
            <a:lvl3pPr marL="0" marR="0" lvl="2" indent="0" algn="r" rtl="0">
              <a:spcBef>
                <a:spcPts val="0"/>
              </a:spcBef>
              <a:spcAft>
                <a:spcPts val="0"/>
              </a:spcAft>
              <a:buNone/>
              <a:defRPr sz="1200">
                <a:solidFill>
                  <a:srgbClr val="000000"/>
                </a:solidFill>
                <a:latin typeface="Arial"/>
                <a:ea typeface="Arial"/>
                <a:cs typeface="Arial"/>
                <a:sym typeface="Arial"/>
              </a:defRPr>
            </a:lvl3pPr>
            <a:lvl4pPr marL="0" marR="0" lvl="3" indent="0" algn="r" rtl="0">
              <a:spcBef>
                <a:spcPts val="0"/>
              </a:spcBef>
              <a:spcAft>
                <a:spcPts val="0"/>
              </a:spcAft>
              <a:buNone/>
              <a:defRPr sz="1200">
                <a:solidFill>
                  <a:srgbClr val="000000"/>
                </a:solidFill>
                <a:latin typeface="Arial"/>
                <a:ea typeface="Arial"/>
                <a:cs typeface="Arial"/>
                <a:sym typeface="Arial"/>
              </a:defRPr>
            </a:lvl4pPr>
            <a:lvl5pPr marL="0" marR="0" lvl="4" indent="0" algn="r" rtl="0">
              <a:spcBef>
                <a:spcPts val="0"/>
              </a:spcBef>
              <a:spcAft>
                <a:spcPts val="0"/>
              </a:spcAft>
              <a:buNone/>
              <a:defRPr sz="1200">
                <a:solidFill>
                  <a:srgbClr val="000000"/>
                </a:solidFill>
                <a:latin typeface="Arial"/>
                <a:ea typeface="Arial"/>
                <a:cs typeface="Arial"/>
                <a:sym typeface="Arial"/>
              </a:defRPr>
            </a:lvl5pPr>
            <a:lvl6pPr marL="0" marR="0" lvl="5" indent="0" algn="r" rtl="0">
              <a:spcBef>
                <a:spcPts val="0"/>
              </a:spcBef>
              <a:spcAft>
                <a:spcPts val="0"/>
              </a:spcAft>
              <a:buNone/>
              <a:defRPr sz="1200">
                <a:solidFill>
                  <a:srgbClr val="000000"/>
                </a:solidFill>
                <a:latin typeface="Arial"/>
                <a:ea typeface="Arial"/>
                <a:cs typeface="Arial"/>
                <a:sym typeface="Arial"/>
              </a:defRPr>
            </a:lvl6pPr>
            <a:lvl7pPr marL="0" marR="0" lvl="6" indent="0" algn="r" rtl="0">
              <a:spcBef>
                <a:spcPts val="0"/>
              </a:spcBef>
              <a:spcAft>
                <a:spcPts val="0"/>
              </a:spcAft>
              <a:buNone/>
              <a:defRPr sz="1200">
                <a:solidFill>
                  <a:srgbClr val="000000"/>
                </a:solidFill>
                <a:latin typeface="Arial"/>
                <a:ea typeface="Arial"/>
                <a:cs typeface="Arial"/>
                <a:sym typeface="Arial"/>
              </a:defRPr>
            </a:lvl7pPr>
            <a:lvl8pPr marL="0" marR="0" lvl="7" indent="0" algn="r" rtl="0">
              <a:spcBef>
                <a:spcPts val="0"/>
              </a:spcBef>
              <a:spcAft>
                <a:spcPts val="0"/>
              </a:spcAft>
              <a:buNone/>
              <a:defRPr sz="1200">
                <a:solidFill>
                  <a:srgbClr val="000000"/>
                </a:solidFill>
                <a:latin typeface="Arial"/>
                <a:ea typeface="Arial"/>
                <a:cs typeface="Arial"/>
                <a:sym typeface="Arial"/>
              </a:defRPr>
            </a:lvl8pPr>
            <a:lvl9pPr marL="0" marR="0" lvl="8" indent="0" algn="r" rtl="0">
              <a:spcBef>
                <a:spcPts val="0"/>
              </a:spcBef>
              <a:spcAft>
                <a:spcPts val="0"/>
              </a:spcAft>
              <a:buNone/>
              <a:defRPr sz="1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4" name="Google Shape;244;p38"/>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5" name="Google Shape;245;p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6" name="Google Shape;246;p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7" name="Google Shape;247;p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000000"/>
                </a:solidFill>
                <a:latin typeface="Arial"/>
                <a:ea typeface="Arial"/>
                <a:cs typeface="Arial"/>
                <a:sym typeface="Arial"/>
              </a:defRPr>
            </a:lvl1pPr>
            <a:lvl2pPr marL="0" marR="0" lvl="1" indent="0" algn="r" rtl="0">
              <a:spcBef>
                <a:spcPts val="0"/>
              </a:spcBef>
              <a:spcAft>
                <a:spcPts val="0"/>
              </a:spcAft>
              <a:buNone/>
              <a:defRPr sz="1200">
                <a:solidFill>
                  <a:srgbClr val="000000"/>
                </a:solidFill>
                <a:latin typeface="Arial"/>
                <a:ea typeface="Arial"/>
                <a:cs typeface="Arial"/>
                <a:sym typeface="Arial"/>
              </a:defRPr>
            </a:lvl2pPr>
            <a:lvl3pPr marL="0" marR="0" lvl="2" indent="0" algn="r" rtl="0">
              <a:spcBef>
                <a:spcPts val="0"/>
              </a:spcBef>
              <a:spcAft>
                <a:spcPts val="0"/>
              </a:spcAft>
              <a:buNone/>
              <a:defRPr sz="1200">
                <a:solidFill>
                  <a:srgbClr val="000000"/>
                </a:solidFill>
                <a:latin typeface="Arial"/>
                <a:ea typeface="Arial"/>
                <a:cs typeface="Arial"/>
                <a:sym typeface="Arial"/>
              </a:defRPr>
            </a:lvl3pPr>
            <a:lvl4pPr marL="0" marR="0" lvl="3" indent="0" algn="r" rtl="0">
              <a:spcBef>
                <a:spcPts val="0"/>
              </a:spcBef>
              <a:spcAft>
                <a:spcPts val="0"/>
              </a:spcAft>
              <a:buNone/>
              <a:defRPr sz="1200">
                <a:solidFill>
                  <a:srgbClr val="000000"/>
                </a:solidFill>
                <a:latin typeface="Arial"/>
                <a:ea typeface="Arial"/>
                <a:cs typeface="Arial"/>
                <a:sym typeface="Arial"/>
              </a:defRPr>
            </a:lvl4pPr>
            <a:lvl5pPr marL="0" marR="0" lvl="4" indent="0" algn="r" rtl="0">
              <a:spcBef>
                <a:spcPts val="0"/>
              </a:spcBef>
              <a:spcAft>
                <a:spcPts val="0"/>
              </a:spcAft>
              <a:buNone/>
              <a:defRPr sz="1200">
                <a:solidFill>
                  <a:srgbClr val="000000"/>
                </a:solidFill>
                <a:latin typeface="Arial"/>
                <a:ea typeface="Arial"/>
                <a:cs typeface="Arial"/>
                <a:sym typeface="Arial"/>
              </a:defRPr>
            </a:lvl5pPr>
            <a:lvl6pPr marL="0" marR="0" lvl="5" indent="0" algn="r" rtl="0">
              <a:spcBef>
                <a:spcPts val="0"/>
              </a:spcBef>
              <a:spcAft>
                <a:spcPts val="0"/>
              </a:spcAft>
              <a:buNone/>
              <a:defRPr sz="1200">
                <a:solidFill>
                  <a:srgbClr val="000000"/>
                </a:solidFill>
                <a:latin typeface="Arial"/>
                <a:ea typeface="Arial"/>
                <a:cs typeface="Arial"/>
                <a:sym typeface="Arial"/>
              </a:defRPr>
            </a:lvl6pPr>
            <a:lvl7pPr marL="0" marR="0" lvl="6" indent="0" algn="r" rtl="0">
              <a:spcBef>
                <a:spcPts val="0"/>
              </a:spcBef>
              <a:spcAft>
                <a:spcPts val="0"/>
              </a:spcAft>
              <a:buNone/>
              <a:defRPr sz="1200">
                <a:solidFill>
                  <a:srgbClr val="000000"/>
                </a:solidFill>
                <a:latin typeface="Arial"/>
                <a:ea typeface="Arial"/>
                <a:cs typeface="Arial"/>
                <a:sym typeface="Arial"/>
              </a:defRPr>
            </a:lvl7pPr>
            <a:lvl8pPr marL="0" marR="0" lvl="7" indent="0" algn="r" rtl="0">
              <a:spcBef>
                <a:spcPts val="0"/>
              </a:spcBef>
              <a:spcAft>
                <a:spcPts val="0"/>
              </a:spcAft>
              <a:buNone/>
              <a:defRPr sz="1200">
                <a:solidFill>
                  <a:srgbClr val="000000"/>
                </a:solidFill>
                <a:latin typeface="Arial"/>
                <a:ea typeface="Arial"/>
                <a:cs typeface="Arial"/>
                <a:sym typeface="Arial"/>
              </a:defRPr>
            </a:lvl8pPr>
            <a:lvl9pPr marL="0" marR="0" lvl="8" indent="0" algn="r" rtl="0">
              <a:spcBef>
                <a:spcPts val="0"/>
              </a:spcBef>
              <a:spcAft>
                <a:spcPts val="0"/>
              </a:spcAft>
              <a:buNone/>
              <a:defRPr sz="1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p49"/>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5" name="Google Shape;315;p49"/>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6" name="Google Shape;316;p4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7" name="Google Shape;317;p4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8" name="Google Shape;318;p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000000"/>
                </a:solidFill>
                <a:latin typeface="Arial"/>
                <a:ea typeface="Arial"/>
                <a:cs typeface="Arial"/>
                <a:sym typeface="Arial"/>
              </a:defRPr>
            </a:lvl1pPr>
            <a:lvl2pPr marL="0" marR="0" lvl="1" indent="0" algn="r" rtl="0">
              <a:spcBef>
                <a:spcPts val="0"/>
              </a:spcBef>
              <a:spcAft>
                <a:spcPts val="0"/>
              </a:spcAft>
              <a:buNone/>
              <a:defRPr sz="1200">
                <a:solidFill>
                  <a:srgbClr val="000000"/>
                </a:solidFill>
                <a:latin typeface="Arial"/>
                <a:ea typeface="Arial"/>
                <a:cs typeface="Arial"/>
                <a:sym typeface="Arial"/>
              </a:defRPr>
            </a:lvl2pPr>
            <a:lvl3pPr marL="0" marR="0" lvl="2" indent="0" algn="r" rtl="0">
              <a:spcBef>
                <a:spcPts val="0"/>
              </a:spcBef>
              <a:spcAft>
                <a:spcPts val="0"/>
              </a:spcAft>
              <a:buNone/>
              <a:defRPr sz="1200">
                <a:solidFill>
                  <a:srgbClr val="000000"/>
                </a:solidFill>
                <a:latin typeface="Arial"/>
                <a:ea typeface="Arial"/>
                <a:cs typeface="Arial"/>
                <a:sym typeface="Arial"/>
              </a:defRPr>
            </a:lvl3pPr>
            <a:lvl4pPr marL="0" marR="0" lvl="3" indent="0" algn="r" rtl="0">
              <a:spcBef>
                <a:spcPts val="0"/>
              </a:spcBef>
              <a:spcAft>
                <a:spcPts val="0"/>
              </a:spcAft>
              <a:buNone/>
              <a:defRPr sz="1200">
                <a:solidFill>
                  <a:srgbClr val="000000"/>
                </a:solidFill>
                <a:latin typeface="Arial"/>
                <a:ea typeface="Arial"/>
                <a:cs typeface="Arial"/>
                <a:sym typeface="Arial"/>
              </a:defRPr>
            </a:lvl4pPr>
            <a:lvl5pPr marL="0" marR="0" lvl="4" indent="0" algn="r" rtl="0">
              <a:spcBef>
                <a:spcPts val="0"/>
              </a:spcBef>
              <a:spcAft>
                <a:spcPts val="0"/>
              </a:spcAft>
              <a:buNone/>
              <a:defRPr sz="1200">
                <a:solidFill>
                  <a:srgbClr val="000000"/>
                </a:solidFill>
                <a:latin typeface="Arial"/>
                <a:ea typeface="Arial"/>
                <a:cs typeface="Arial"/>
                <a:sym typeface="Arial"/>
              </a:defRPr>
            </a:lvl5pPr>
            <a:lvl6pPr marL="0" marR="0" lvl="5" indent="0" algn="r" rtl="0">
              <a:spcBef>
                <a:spcPts val="0"/>
              </a:spcBef>
              <a:spcAft>
                <a:spcPts val="0"/>
              </a:spcAft>
              <a:buNone/>
              <a:defRPr sz="1200">
                <a:solidFill>
                  <a:srgbClr val="000000"/>
                </a:solidFill>
                <a:latin typeface="Arial"/>
                <a:ea typeface="Arial"/>
                <a:cs typeface="Arial"/>
                <a:sym typeface="Arial"/>
              </a:defRPr>
            </a:lvl6pPr>
            <a:lvl7pPr marL="0" marR="0" lvl="6" indent="0" algn="r" rtl="0">
              <a:spcBef>
                <a:spcPts val="0"/>
              </a:spcBef>
              <a:spcAft>
                <a:spcPts val="0"/>
              </a:spcAft>
              <a:buNone/>
              <a:defRPr sz="1200">
                <a:solidFill>
                  <a:srgbClr val="000000"/>
                </a:solidFill>
                <a:latin typeface="Arial"/>
                <a:ea typeface="Arial"/>
                <a:cs typeface="Arial"/>
                <a:sym typeface="Arial"/>
              </a:defRPr>
            </a:lvl7pPr>
            <a:lvl8pPr marL="0" marR="0" lvl="7" indent="0" algn="r" rtl="0">
              <a:spcBef>
                <a:spcPts val="0"/>
              </a:spcBef>
              <a:spcAft>
                <a:spcPts val="0"/>
              </a:spcAft>
              <a:buNone/>
              <a:defRPr sz="1200">
                <a:solidFill>
                  <a:srgbClr val="000000"/>
                </a:solidFill>
                <a:latin typeface="Arial"/>
                <a:ea typeface="Arial"/>
                <a:cs typeface="Arial"/>
                <a:sym typeface="Arial"/>
              </a:defRPr>
            </a:lvl8pPr>
            <a:lvl9pPr marL="0" marR="0" lvl="8" indent="0" algn="r" rtl="0">
              <a:spcBef>
                <a:spcPts val="0"/>
              </a:spcBef>
              <a:spcAft>
                <a:spcPts val="0"/>
              </a:spcAft>
              <a:buNone/>
              <a:defRPr sz="1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commons.wikimedia.org/wiki/User:Liftarn" TargetMode="External"/><Relationship Id="rId5" Type="http://schemas.openxmlformats.org/officeDocument/2006/relationships/hyperlink" Target="http://commons.wikimedia.org/wiki/File:Healthy_feet.JPG"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Krq5H9NYLDU&amp;index=14&amp;list=PLdE7uQbEO0TOTMev2Kbb7AqB2DmVLhpeA"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Rlawson9&amp;action=edit&amp;redlink=1" TargetMode="External"/><Relationship Id="rId4" Type="http://schemas.openxmlformats.org/officeDocument/2006/relationships/hyperlink" Target="http://commons.wikimedia.org/wiki/File:Gait_Cycle.pn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DP5-um6SvQI"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5j4YRHf6Iyo"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3.xml"/><Relationship Id="rId5" Type="http://schemas.openxmlformats.org/officeDocument/2006/relationships/hyperlink" Target="http://commons.wikimedia.org/wiki/User:Haabet" TargetMode="External"/><Relationship Id="rId4" Type="http://schemas.openxmlformats.org/officeDocument/2006/relationships/hyperlink" Target="http://commons.wikimedia.org/wiki/File:Science_ofDressTo_face_p236cutA.pn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MON0b3z_qCs"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Tj0BhlVaYHk&amp;index=2&amp;list=PL1E01B66745EFABD6"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Jenna_Fair&amp;action=edit&amp;redlink=1" TargetMode="External"/><Relationship Id="rId4" Type="http://schemas.openxmlformats.org/officeDocument/2006/relationships/hyperlink" Target="http://commons.wikimedia.org/wiki/File:Inverted_Pendulum.png"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hyperlink" Target="http://www.pacificnwpilates.com/wp-content/uploads/Fibula_in_Gait.jpg"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GV6CAZiv5Zo" TargetMode="External"/><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3.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4.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2"/>
          <p:cNvSpPr txBox="1">
            <a:spLocks noGrp="1"/>
          </p:cNvSpPr>
          <p:nvPr>
            <p:ph type="ctrTitle"/>
          </p:nvPr>
        </p:nvSpPr>
        <p:spPr>
          <a:xfrm>
            <a:off x="683568" y="1340768"/>
            <a:ext cx="7772400" cy="1470000"/>
          </a:xfrm>
          <a:prstGeom prst="rect">
            <a:avLst/>
          </a:prstGeom>
          <a:noFill/>
          <a:ln>
            <a:noFill/>
          </a:ln>
        </p:spPr>
        <p:txBody>
          <a:bodyPr spcFirstLastPara="1" wrap="square" lIns="91425" tIns="45700" rIns="91425" bIns="45700" anchor="ctr" anchorCtr="0">
            <a:normAutofit/>
          </a:bodyPr>
          <a:lstStyle/>
          <a:p>
            <a:pPr marL="0" lvl="1" indent="0" algn="ctr" rtl="0">
              <a:spcBef>
                <a:spcPts val="0"/>
              </a:spcBef>
              <a:spcAft>
                <a:spcPts val="0"/>
              </a:spcAft>
              <a:buNone/>
            </a:pPr>
            <a:r>
              <a:rPr lang="el-GR" sz="3600" b="1" dirty="0">
                <a:solidFill>
                  <a:schemeClr val="dk1"/>
                </a:solidFill>
                <a:latin typeface="Calibri"/>
                <a:ea typeface="Calibri"/>
                <a:cs typeface="Calibri"/>
                <a:sym typeface="Calibri"/>
              </a:rPr>
              <a:t>Βιολογική Μηχανική </a:t>
            </a:r>
            <a:br>
              <a:rPr lang="el-GR" sz="3600" b="1" dirty="0">
                <a:solidFill>
                  <a:schemeClr val="dk1"/>
                </a:solidFill>
                <a:latin typeface="Calibri"/>
                <a:ea typeface="Calibri"/>
                <a:cs typeface="Calibri"/>
                <a:sym typeface="Calibri"/>
              </a:rPr>
            </a:br>
            <a:r>
              <a:rPr lang="el-GR" sz="3600" b="1" dirty="0">
                <a:solidFill>
                  <a:schemeClr val="dk1"/>
                </a:solidFill>
                <a:latin typeface="Calibri"/>
                <a:ea typeface="Calibri"/>
                <a:cs typeface="Calibri"/>
                <a:sym typeface="Calibri"/>
              </a:rPr>
              <a:t> Εργονομία </a:t>
            </a:r>
            <a:endParaRPr sz="3600" b="1" dirty="0">
              <a:solidFill>
                <a:schemeClr val="dk1"/>
              </a:solidFill>
              <a:latin typeface="Calibri"/>
              <a:ea typeface="Calibri"/>
              <a:cs typeface="Calibri"/>
              <a:sym typeface="Calibri"/>
            </a:endParaRPr>
          </a:p>
        </p:txBody>
      </p:sp>
      <p:sp>
        <p:nvSpPr>
          <p:cNvPr id="400" name="Google Shape;400;p62"/>
          <p:cNvSpPr txBox="1">
            <a:spLocks noGrp="1"/>
          </p:cNvSpPr>
          <p:nvPr>
            <p:ph type="subTitle" idx="1"/>
          </p:nvPr>
        </p:nvSpPr>
        <p:spPr>
          <a:xfrm>
            <a:off x="0" y="3096543"/>
            <a:ext cx="91440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600"/>
              <a:buNone/>
            </a:pPr>
            <a:r>
              <a:rPr lang="el-GR" sz="2600" b="1" dirty="0"/>
              <a:t>Ενότητα 4</a:t>
            </a:r>
            <a:r>
              <a:rPr lang="el-GR" sz="2600" dirty="0"/>
              <a:t>: Βάδιση (</a:t>
            </a:r>
            <a:r>
              <a:rPr lang="el-GR" sz="2600" dirty="0" err="1"/>
              <a:t>α΄μέρος</a:t>
            </a:r>
            <a:r>
              <a:rPr lang="el-GR" sz="2600" smtClean="0"/>
              <a:t>)</a:t>
            </a:r>
            <a:endParaRPr sz="2600" dirty="0"/>
          </a:p>
        </p:txBody>
      </p:sp>
      <p:pic>
        <p:nvPicPr>
          <p:cNvPr id="401" name="Google Shape;401;p62" descr="Λογότυπο έργου Ανοικτών Ακαδημαϊκών Μαθημάτων"/>
          <p:cNvPicPr preferRelativeResize="0"/>
          <p:nvPr/>
        </p:nvPicPr>
        <p:blipFill rotWithShape="1">
          <a:blip r:embed="rId3">
            <a:alphaModFix/>
          </a:blip>
          <a:srcRect/>
          <a:stretch/>
        </p:blipFill>
        <p:spPr>
          <a:xfrm>
            <a:off x="7762318" y="476672"/>
            <a:ext cx="854197" cy="648072"/>
          </a:xfrm>
          <a:prstGeom prst="rect">
            <a:avLst/>
          </a:prstGeom>
          <a:noFill/>
          <a:ln>
            <a:noFill/>
          </a:ln>
        </p:spPr>
      </p:pic>
      <p:graphicFrame>
        <p:nvGraphicFramePr>
          <p:cNvPr id="404" name="Google Shape;404;p62"/>
          <p:cNvGraphicFramePr/>
          <p:nvPr/>
        </p:nvGraphicFramePr>
        <p:xfrm>
          <a:off x="1759817" y="6087984"/>
          <a:ext cx="5695950" cy="792100"/>
        </p:xfrm>
        <a:graphic>
          <a:graphicData uri="http://schemas.openxmlformats.org/drawingml/2006/table">
            <a:tbl>
              <a:tblPr firstRow="1" firstCol="1" bandRow="1">
                <a:noFill/>
                <a:tableStyleId>{634B38C3-28D5-476B-9813-65D3AF8F3662}</a:tableStyleId>
              </a:tblPr>
              <a:tblGrid>
                <a:gridCol w="2138850"/>
                <a:gridCol w="3557100"/>
              </a:tblGrid>
              <a:tr h="792100">
                <a:tc>
                  <a:txBody>
                    <a:bodyPr/>
                    <a:lstStyle/>
                    <a:p>
                      <a:pPr marL="0" marR="0" lvl="0" indent="0" algn="just" rtl="0">
                        <a:lnSpc>
                          <a:spcPct val="115000"/>
                        </a:lnSpc>
                        <a:spcBef>
                          <a:spcPts val="0"/>
                        </a:spcBef>
                        <a:spcAft>
                          <a:spcPts val="0"/>
                        </a:spcAft>
                        <a:buNone/>
                      </a:pPr>
                      <a:endParaRPr sz="1100" u="none" strike="noStrike" cap="none" dirty="0">
                        <a:latin typeface="Arial"/>
                        <a:ea typeface="Arial"/>
                        <a:cs typeface="Arial"/>
                        <a:sym typeface="Arial"/>
                      </a:endParaRPr>
                    </a:p>
                  </a:txBody>
                  <a:tcPr marL="68575" marR="68575" marT="0" marB="0"/>
                </a:tc>
                <a:tc>
                  <a:txBody>
                    <a:bodyPr/>
                    <a:lstStyle/>
                    <a:p>
                      <a:pPr marL="111125" marR="0" lvl="0" indent="0" algn="just" rtl="0">
                        <a:lnSpc>
                          <a:spcPct val="115000"/>
                        </a:lnSpc>
                        <a:spcBef>
                          <a:spcPts val="0"/>
                        </a:spcBef>
                        <a:spcAft>
                          <a:spcPts val="0"/>
                        </a:spcAft>
                        <a:buNone/>
                      </a:pPr>
                      <a:endParaRPr sz="1100" u="none" strike="noStrike" cap="none" dirty="0">
                        <a:latin typeface="Arial"/>
                        <a:ea typeface="Arial"/>
                        <a:cs typeface="Arial"/>
                        <a:sym typeface="Arial"/>
                      </a:endParaRPr>
                    </a:p>
                  </a:txBody>
                  <a:tcPr marL="68575" marR="68575" marT="0" marB="0"/>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1"/>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Μ</a:t>
            </a:r>
            <a:r>
              <a:rPr lang="el-GR" sz="4000"/>
              <a:t>ύες </a:t>
            </a:r>
            <a:r>
              <a:rPr lang="el-GR" sz="3200" b="0"/>
              <a:t>1/2</a:t>
            </a:r>
            <a:endParaRPr/>
          </a:p>
        </p:txBody>
      </p:sp>
      <p:pic>
        <p:nvPicPr>
          <p:cNvPr id="477" name="Google Shape;477;p71"/>
          <p:cNvPicPr preferRelativeResize="0"/>
          <p:nvPr/>
        </p:nvPicPr>
        <p:blipFill rotWithShape="1">
          <a:blip r:embed="rId3">
            <a:alphaModFix/>
          </a:blip>
          <a:srcRect/>
          <a:stretch/>
        </p:blipFill>
        <p:spPr>
          <a:xfrm>
            <a:off x="611560" y="1782336"/>
            <a:ext cx="3244089" cy="4248473"/>
          </a:xfrm>
          <a:prstGeom prst="rect">
            <a:avLst/>
          </a:prstGeom>
          <a:noFill/>
          <a:ln>
            <a:noFill/>
          </a:ln>
        </p:spPr>
      </p:pic>
      <p:sp>
        <p:nvSpPr>
          <p:cNvPr id="478" name="Google Shape;478;p71"/>
          <p:cNvSpPr/>
          <p:nvPr/>
        </p:nvSpPr>
        <p:spPr>
          <a:xfrm>
            <a:off x="4139952" y="1656576"/>
            <a:ext cx="4578900" cy="5201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0000"/>
              </a:lnSpc>
              <a:spcBef>
                <a:spcPts val="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Μέσος Γλουτιαίος.</a:t>
            </a:r>
            <a:endParaRPr sz="2200" b="0" i="0" u="none" strike="noStrike" cap="none">
              <a:solidFill>
                <a:srgbClr val="000000"/>
              </a:solidFill>
              <a:latin typeface="Calibri"/>
              <a:ea typeface="Calibri"/>
              <a:cs typeface="Calibri"/>
              <a:sym typeface="Calibri"/>
            </a:endParaRPr>
          </a:p>
          <a:p>
            <a:pPr marL="457200" marR="0" lvl="0" indent="-457200" algn="l" rtl="0">
              <a:lnSpc>
                <a:spcPct val="110000"/>
              </a:lnSpc>
              <a:spcBef>
                <a:spcPts val="12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Ορθός Μηριαίος.</a:t>
            </a:r>
            <a:endParaRPr sz="2200" b="0" i="0" u="none" strike="noStrike" cap="none">
              <a:solidFill>
                <a:srgbClr val="000000"/>
              </a:solidFill>
              <a:latin typeface="Calibri"/>
              <a:ea typeface="Calibri"/>
              <a:cs typeface="Calibri"/>
              <a:sym typeface="Calibri"/>
            </a:endParaRPr>
          </a:p>
          <a:p>
            <a:pPr marL="457200" marR="0" lvl="0" indent="-457200" algn="l" rtl="0">
              <a:lnSpc>
                <a:spcPct val="110000"/>
              </a:lnSpc>
              <a:spcBef>
                <a:spcPts val="12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Υποκνημίδιος .</a:t>
            </a:r>
            <a:endParaRPr sz="2200" b="0" i="0" u="none" strike="noStrike" cap="none">
              <a:solidFill>
                <a:srgbClr val="000000"/>
              </a:solidFill>
              <a:latin typeface="Calibri"/>
              <a:ea typeface="Calibri"/>
              <a:cs typeface="Calibri"/>
              <a:sym typeface="Calibri"/>
            </a:endParaRPr>
          </a:p>
          <a:p>
            <a:pPr marL="457200" marR="0" lvl="0" indent="-457200" algn="l" rtl="0">
              <a:lnSpc>
                <a:spcPct val="110000"/>
              </a:lnSpc>
              <a:spcBef>
                <a:spcPts val="12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Οπίσθιος Κνημιαίος.</a:t>
            </a:r>
            <a:endParaRPr sz="2200" b="0" i="0" u="none" strike="noStrike" cap="none">
              <a:solidFill>
                <a:srgbClr val="000000"/>
              </a:solidFill>
              <a:latin typeface="Calibri"/>
              <a:ea typeface="Calibri"/>
              <a:cs typeface="Calibri"/>
              <a:sym typeface="Calibri"/>
            </a:endParaRPr>
          </a:p>
          <a:p>
            <a:pPr marL="457200" marR="0" lvl="0" indent="-457200" algn="l" rtl="0">
              <a:lnSpc>
                <a:spcPct val="110000"/>
              </a:lnSpc>
              <a:spcBef>
                <a:spcPts val="12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Μακρός Περονιαίος.</a:t>
            </a:r>
            <a:endParaRPr sz="2200" b="0" i="0" u="none" strike="noStrike" cap="none">
              <a:solidFill>
                <a:srgbClr val="000000"/>
              </a:solidFill>
              <a:latin typeface="Calibri"/>
              <a:ea typeface="Calibri"/>
              <a:cs typeface="Calibri"/>
              <a:sym typeface="Calibri"/>
            </a:endParaRPr>
          </a:p>
          <a:p>
            <a:pPr marL="457200" marR="0" lvl="0" indent="-457200" algn="l" rtl="0">
              <a:lnSpc>
                <a:spcPct val="110000"/>
              </a:lnSpc>
              <a:spcBef>
                <a:spcPts val="12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Βραχύς Περονιαίος.</a:t>
            </a:r>
            <a:endParaRPr sz="2200" b="0" i="0" u="none" strike="noStrike" cap="none">
              <a:solidFill>
                <a:srgbClr val="000000"/>
              </a:solidFill>
              <a:latin typeface="Calibri"/>
              <a:ea typeface="Calibri"/>
              <a:cs typeface="Calibri"/>
              <a:sym typeface="Calibri"/>
            </a:endParaRPr>
          </a:p>
          <a:p>
            <a:pPr marL="457200" marR="0" lvl="0" indent="-457200" algn="l" rtl="0">
              <a:lnSpc>
                <a:spcPct val="110000"/>
              </a:lnSpc>
              <a:spcBef>
                <a:spcPts val="12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Ημιυμενώδης και Ημιτενοντώδης.</a:t>
            </a:r>
            <a:endParaRPr sz="2200" b="0" i="0" u="none" strike="noStrike" cap="none">
              <a:solidFill>
                <a:srgbClr val="000000"/>
              </a:solidFill>
              <a:latin typeface="Calibri"/>
              <a:ea typeface="Calibri"/>
              <a:cs typeface="Calibri"/>
              <a:sym typeface="Calibri"/>
            </a:endParaRPr>
          </a:p>
          <a:p>
            <a:pPr marL="457200" marR="0" lvl="0" indent="-457200" algn="l" rtl="0">
              <a:lnSpc>
                <a:spcPct val="110000"/>
              </a:lnSpc>
              <a:spcBef>
                <a:spcPts val="12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Μέσος και Έσω Πλατύς.</a:t>
            </a:r>
            <a:endParaRPr sz="2200" b="0" i="0" u="none" strike="noStrike" cap="none">
              <a:solidFill>
                <a:srgbClr val="000000"/>
              </a:solidFill>
              <a:latin typeface="Calibri"/>
              <a:ea typeface="Calibri"/>
              <a:cs typeface="Calibri"/>
              <a:sym typeface="Calibri"/>
            </a:endParaRPr>
          </a:p>
          <a:p>
            <a:pPr marL="457200" marR="0" lvl="0" indent="-457200" algn="l" rtl="0">
              <a:lnSpc>
                <a:spcPct val="110000"/>
              </a:lnSpc>
              <a:spcBef>
                <a:spcPts val="12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Μακρός Προσαγωγός.</a:t>
            </a:r>
            <a:endParaRPr sz="2200" b="0" i="0" u="none" strike="noStrike" cap="none">
              <a:solidFill>
                <a:srgbClr val="000000"/>
              </a:solidFill>
              <a:latin typeface="Calibri"/>
              <a:ea typeface="Calibri"/>
              <a:cs typeface="Calibri"/>
              <a:sym typeface="Calibri"/>
            </a:endParaRPr>
          </a:p>
          <a:p>
            <a:pPr marL="457200" marR="0" lvl="0" indent="-457200" algn="l" rtl="0">
              <a:lnSpc>
                <a:spcPct val="110000"/>
              </a:lnSpc>
              <a:spcBef>
                <a:spcPts val="12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Γαστροκνήμιος.</a:t>
            </a:r>
            <a:endParaRPr sz="2200" b="0" i="0" u="none" strike="noStrike" cap="none">
              <a:solidFill>
                <a:srgbClr val="000000"/>
              </a:solidFill>
              <a:latin typeface="Calibri"/>
              <a:ea typeface="Calibri"/>
              <a:cs typeface="Calibri"/>
              <a:sym typeface="Calibri"/>
            </a:endParaRPr>
          </a:p>
        </p:txBody>
      </p:sp>
      <p:sp>
        <p:nvSpPr>
          <p:cNvPr id="479" name="Google Shape;479;p71"/>
          <p:cNvSpPr/>
          <p:nvPr/>
        </p:nvSpPr>
        <p:spPr>
          <a:xfrm>
            <a:off x="357051" y="1124744"/>
            <a:ext cx="8076900" cy="647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None/>
            </a:pPr>
            <a:r>
              <a:rPr lang="el-GR" sz="2400" b="1" i="0" u="none" strike="noStrike" cap="none">
                <a:solidFill>
                  <a:srgbClr val="000000"/>
                </a:solidFill>
                <a:latin typeface="Calibri"/>
                <a:ea typeface="Calibri"/>
                <a:cs typeface="Calibri"/>
                <a:sym typeface="Calibri"/>
              </a:rPr>
              <a:t>Οι μύες, που εμπλέκονται στη διαδικασία της βάδισης</a:t>
            </a:r>
            <a:endParaRPr sz="2400" b="1" i="0" u="none" strike="noStrike" cap="none">
              <a:solidFill>
                <a:srgbClr val="000000"/>
              </a:solidFill>
              <a:latin typeface="Calibri"/>
              <a:ea typeface="Calibri"/>
              <a:cs typeface="Calibri"/>
              <a:sym typeface="Calibri"/>
            </a:endParaRPr>
          </a:p>
        </p:txBody>
      </p:sp>
      <p:sp>
        <p:nvSpPr>
          <p:cNvPr id="480" name="Google Shape;480;p7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9</a:t>
            </a:fld>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72"/>
          <p:cNvPicPr preferRelativeResize="0"/>
          <p:nvPr/>
        </p:nvPicPr>
        <p:blipFill rotWithShape="1">
          <a:blip r:embed="rId3">
            <a:alphaModFix/>
          </a:blip>
          <a:srcRect/>
          <a:stretch/>
        </p:blipFill>
        <p:spPr>
          <a:xfrm>
            <a:off x="3707904" y="2348880"/>
            <a:ext cx="2448744" cy="4169859"/>
          </a:xfrm>
          <a:prstGeom prst="rect">
            <a:avLst/>
          </a:prstGeom>
          <a:noFill/>
          <a:ln>
            <a:noFill/>
          </a:ln>
        </p:spPr>
      </p:pic>
      <p:sp>
        <p:nvSpPr>
          <p:cNvPr id="486" name="Google Shape;486;p72"/>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Μ</a:t>
            </a:r>
            <a:r>
              <a:rPr lang="el-GR"/>
              <a:t>ύες </a:t>
            </a:r>
            <a:r>
              <a:rPr lang="el-GR" sz="3200" b="0"/>
              <a:t>2/2</a:t>
            </a:r>
            <a:endParaRPr sz="4000"/>
          </a:p>
        </p:txBody>
      </p:sp>
      <p:pic>
        <p:nvPicPr>
          <p:cNvPr id="487" name="Google Shape;487;p72"/>
          <p:cNvPicPr preferRelativeResize="0">
            <a:picLocks noGrp="1"/>
          </p:cNvPicPr>
          <p:nvPr>
            <p:ph type="body" idx="1"/>
          </p:nvPr>
        </p:nvPicPr>
        <p:blipFill rotWithShape="1">
          <a:blip r:embed="rId4">
            <a:alphaModFix/>
          </a:blip>
          <a:srcRect/>
          <a:stretch/>
        </p:blipFill>
        <p:spPr>
          <a:xfrm>
            <a:off x="107504" y="1749779"/>
            <a:ext cx="1786500" cy="5040300"/>
          </a:xfrm>
          <a:prstGeom prst="rect">
            <a:avLst/>
          </a:prstGeom>
          <a:noFill/>
          <a:ln>
            <a:noFill/>
          </a:ln>
        </p:spPr>
      </p:pic>
      <p:sp>
        <p:nvSpPr>
          <p:cNvPr id="488" name="Google Shape;488;p72"/>
          <p:cNvSpPr/>
          <p:nvPr/>
        </p:nvSpPr>
        <p:spPr>
          <a:xfrm>
            <a:off x="1403648" y="1963904"/>
            <a:ext cx="3036300" cy="21237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Τείνων την πλατεία περιτονία.</a:t>
            </a:r>
            <a:endParaRPr/>
          </a:p>
          <a:p>
            <a:pPr marL="457200" marR="0" lvl="0" indent="-457200" algn="l" rtl="0">
              <a:spcBef>
                <a:spcPts val="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Ραπτικός.</a:t>
            </a:r>
            <a:endParaRPr sz="2200" b="0" i="0" u="none" strike="noStrike" cap="none">
              <a:solidFill>
                <a:srgbClr val="000000"/>
              </a:solidFill>
              <a:latin typeface="Calibri"/>
              <a:ea typeface="Calibri"/>
              <a:cs typeface="Calibri"/>
              <a:sym typeface="Calibri"/>
            </a:endParaRPr>
          </a:p>
          <a:p>
            <a:pPr marL="457200" marR="0" lvl="0" indent="-457200" algn="l" rtl="0">
              <a:spcBef>
                <a:spcPts val="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Κτενίτης.</a:t>
            </a:r>
            <a:endParaRPr/>
          </a:p>
          <a:p>
            <a:pPr marL="457200" marR="0" lvl="0" indent="-457200" algn="l" rtl="0">
              <a:spcBef>
                <a:spcPts val="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Δικέφαλος Μηριαίος.</a:t>
            </a:r>
            <a:endParaRPr sz="2200" b="0" i="0" u="none" strike="noStrike" cap="none">
              <a:solidFill>
                <a:srgbClr val="000000"/>
              </a:solidFill>
              <a:latin typeface="Calibri"/>
              <a:ea typeface="Calibri"/>
              <a:cs typeface="Calibri"/>
              <a:sym typeface="Calibri"/>
            </a:endParaRPr>
          </a:p>
        </p:txBody>
      </p:sp>
      <p:sp>
        <p:nvSpPr>
          <p:cNvPr id="489" name="Google Shape;489;p72"/>
          <p:cNvSpPr/>
          <p:nvPr/>
        </p:nvSpPr>
        <p:spPr>
          <a:xfrm>
            <a:off x="5940151" y="1680741"/>
            <a:ext cx="3203700" cy="51861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Ορθός μηριαίος </a:t>
            </a:r>
            <a:endParaRPr/>
          </a:p>
          <a:p>
            <a:pPr marL="457200" marR="0" lvl="0" indent="-457200" algn="l" rtl="0">
              <a:spcBef>
                <a:spcPts val="6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Λαγoνοψοίτης </a:t>
            </a:r>
            <a:endParaRPr/>
          </a:p>
          <a:p>
            <a:pPr marL="457200" marR="0" lvl="0" indent="-457200" algn="l" rtl="0">
              <a:spcBef>
                <a:spcPts val="6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Έξω πλατύς </a:t>
            </a:r>
            <a:endParaRPr/>
          </a:p>
          <a:p>
            <a:pPr marL="457200" marR="0" lvl="0" indent="-457200" algn="l" rtl="0">
              <a:spcBef>
                <a:spcPts val="6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Πρόσθιος κνημιαίος </a:t>
            </a:r>
            <a:endParaRPr/>
          </a:p>
          <a:p>
            <a:pPr marL="457200" marR="0" lvl="0" indent="-457200" algn="l" rtl="0">
              <a:spcBef>
                <a:spcPts val="6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Μακρός εκτείνων τον μεγάλο δάκτυλο </a:t>
            </a:r>
            <a:endParaRPr/>
          </a:p>
          <a:p>
            <a:pPr marL="457200" marR="0" lvl="0" indent="-457200" algn="l" rtl="0">
              <a:spcBef>
                <a:spcPts val="6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Μακρός εκτείνων τα δάκτυλα </a:t>
            </a:r>
            <a:endParaRPr sz="2200" b="0" i="0" u="none" strike="noStrike" cap="none">
              <a:solidFill>
                <a:srgbClr val="000000"/>
              </a:solidFill>
              <a:latin typeface="Calibri"/>
              <a:ea typeface="Calibri"/>
              <a:cs typeface="Calibri"/>
              <a:sym typeface="Calibri"/>
            </a:endParaRPr>
          </a:p>
          <a:p>
            <a:pPr marL="457200" marR="0" lvl="0" indent="-457200" algn="l" rtl="0">
              <a:spcBef>
                <a:spcPts val="6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Τρίτος Περονιαίος </a:t>
            </a:r>
            <a:endParaRPr sz="2200" b="0" i="0" u="none" strike="noStrike" cap="none">
              <a:solidFill>
                <a:srgbClr val="000000"/>
              </a:solidFill>
              <a:latin typeface="Calibri"/>
              <a:ea typeface="Calibri"/>
              <a:cs typeface="Calibri"/>
              <a:sym typeface="Calibri"/>
            </a:endParaRPr>
          </a:p>
          <a:p>
            <a:pPr marL="457200" marR="0" lvl="0" indent="-457200" algn="l" rtl="0">
              <a:spcBef>
                <a:spcPts val="6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Ημιυμενώδης και Ημιτενοντώδης</a:t>
            </a:r>
            <a:endParaRPr sz="2200" b="0" i="0" u="none" strike="noStrike" cap="none">
              <a:solidFill>
                <a:srgbClr val="000000"/>
              </a:solidFill>
              <a:latin typeface="Calibri"/>
              <a:ea typeface="Calibri"/>
              <a:cs typeface="Calibri"/>
              <a:sym typeface="Calibri"/>
            </a:endParaRPr>
          </a:p>
          <a:p>
            <a:pPr marL="457200" marR="0" lvl="0" indent="-457200" algn="l" rtl="0">
              <a:spcBef>
                <a:spcPts val="6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Υποκνημίδιος </a:t>
            </a:r>
            <a:endParaRPr sz="2200" b="0" i="0" u="none" strike="noStrike" cap="none">
              <a:solidFill>
                <a:srgbClr val="000000"/>
              </a:solidFill>
              <a:latin typeface="Calibri"/>
              <a:ea typeface="Calibri"/>
              <a:cs typeface="Calibri"/>
              <a:sym typeface="Calibri"/>
            </a:endParaRPr>
          </a:p>
          <a:p>
            <a:pPr marL="457200" marR="0" lvl="0" indent="-457200" algn="l" rtl="0">
              <a:spcBef>
                <a:spcPts val="600"/>
              </a:spcBef>
              <a:spcAft>
                <a:spcPts val="0"/>
              </a:spcAft>
              <a:buClr>
                <a:srgbClr val="000000"/>
              </a:buClr>
              <a:buSzPts val="2200"/>
              <a:buFont typeface="Calibri"/>
              <a:buAutoNum type="arabicPeriod"/>
            </a:pPr>
            <a:r>
              <a:rPr lang="el-GR" sz="2200" b="0" i="0" u="none" strike="noStrike" cap="none">
                <a:solidFill>
                  <a:srgbClr val="000000"/>
                </a:solidFill>
                <a:latin typeface="Calibri"/>
                <a:ea typeface="Calibri"/>
                <a:cs typeface="Calibri"/>
                <a:sym typeface="Calibri"/>
              </a:rPr>
              <a:t>Γαστροκνήμιος</a:t>
            </a:r>
            <a:endParaRPr sz="2200" b="0" i="0" u="none" strike="noStrike" cap="none">
              <a:solidFill>
                <a:srgbClr val="000000"/>
              </a:solidFill>
              <a:latin typeface="Calibri"/>
              <a:ea typeface="Calibri"/>
              <a:cs typeface="Calibri"/>
              <a:sym typeface="Calibri"/>
            </a:endParaRPr>
          </a:p>
        </p:txBody>
      </p:sp>
      <p:sp>
        <p:nvSpPr>
          <p:cNvPr id="490" name="Google Shape;490;p72"/>
          <p:cNvSpPr/>
          <p:nvPr/>
        </p:nvSpPr>
        <p:spPr>
          <a:xfrm>
            <a:off x="357050" y="1124744"/>
            <a:ext cx="8787000" cy="647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None/>
            </a:pPr>
            <a:r>
              <a:rPr lang="el-GR" sz="2400" b="1" i="0" u="none" strike="noStrike" cap="none">
                <a:solidFill>
                  <a:srgbClr val="000000"/>
                </a:solidFill>
                <a:latin typeface="Calibri"/>
                <a:ea typeface="Calibri"/>
                <a:cs typeface="Calibri"/>
                <a:sym typeface="Calibri"/>
              </a:rPr>
              <a:t>Οι μύες, που εμπλέκονται στη διαδικασία της βάδισης </a:t>
            </a:r>
            <a:r>
              <a:rPr lang="el-GR" sz="2400" b="0" i="0" u="none" strike="noStrike" cap="none">
                <a:solidFill>
                  <a:srgbClr val="000000"/>
                </a:solidFill>
                <a:latin typeface="Calibri"/>
                <a:ea typeface="Calibri"/>
                <a:cs typeface="Calibri"/>
                <a:sym typeface="Calibri"/>
              </a:rPr>
              <a:t>(συνέχεια)</a:t>
            </a:r>
            <a:endParaRPr sz="2400" b="0" i="0" u="none" strike="noStrike" cap="none">
              <a:solidFill>
                <a:srgbClr val="000000"/>
              </a:solidFill>
              <a:latin typeface="Calibri"/>
              <a:ea typeface="Calibri"/>
              <a:cs typeface="Calibri"/>
              <a:sym typeface="Calibri"/>
            </a:endParaRPr>
          </a:p>
        </p:txBody>
      </p:sp>
      <p:sp>
        <p:nvSpPr>
          <p:cNvPr id="491" name="Google Shape;491;p7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10</a:t>
            </a:fld>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3"/>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Παράμετροι Βάδισης</a:t>
            </a:r>
            <a:endParaRPr/>
          </a:p>
        </p:txBody>
      </p:sp>
      <p:sp>
        <p:nvSpPr>
          <p:cNvPr id="497" name="Google Shape;497;p73"/>
          <p:cNvSpPr txBox="1">
            <a:spLocks noGrp="1"/>
          </p:cNvSpPr>
          <p:nvPr>
            <p:ph type="body" idx="1"/>
          </p:nvPr>
        </p:nvSpPr>
        <p:spPr>
          <a:xfrm>
            <a:off x="457200" y="1196752"/>
            <a:ext cx="8435400" cy="5661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20"/>
              <a:buNone/>
            </a:pPr>
            <a:r>
              <a:rPr lang="el-GR" sz="2220" b="1">
                <a:latin typeface="Calibri"/>
                <a:ea typeface="Calibri"/>
                <a:cs typeface="Calibri"/>
                <a:sym typeface="Calibri"/>
              </a:rPr>
              <a:t>Την ποιότητα</a:t>
            </a:r>
            <a:r>
              <a:rPr lang="el-GR" sz="2220">
                <a:latin typeface="Calibri"/>
                <a:ea typeface="Calibri"/>
                <a:cs typeface="Calibri"/>
                <a:sym typeface="Calibri"/>
              </a:rPr>
              <a:t> της βάδισης καθορίζουν οι παράμετροι του χρόνου και του διαστήματος </a:t>
            </a:r>
            <a:endParaRPr sz="2220">
              <a:latin typeface="Calibri"/>
              <a:ea typeface="Calibri"/>
              <a:cs typeface="Calibri"/>
              <a:sym typeface="Calibri"/>
            </a:endParaRPr>
          </a:p>
          <a:p>
            <a:pPr marL="609600" lvl="0" indent="-431800" algn="l" rtl="0">
              <a:lnSpc>
                <a:spcPct val="100000"/>
              </a:lnSpc>
              <a:spcBef>
                <a:spcPts val="600"/>
              </a:spcBef>
              <a:spcAft>
                <a:spcPts val="0"/>
              </a:spcAft>
              <a:buClr>
                <a:schemeClr val="dk1"/>
              </a:buClr>
              <a:buSzPts val="2220"/>
              <a:buFont typeface="Noto Sans Symbols"/>
              <a:buChar char="⮚"/>
            </a:pPr>
            <a:r>
              <a:rPr lang="el-GR" sz="2220" b="1">
                <a:latin typeface="Calibri"/>
                <a:ea typeface="Calibri"/>
                <a:cs typeface="Calibri"/>
                <a:sym typeface="Calibri"/>
              </a:rPr>
              <a:t>Παράμετροι Χρόνου: </a:t>
            </a:r>
            <a:endParaRPr/>
          </a:p>
          <a:p>
            <a:pPr marL="1009650" lvl="1" indent="-609600" algn="l" rtl="0">
              <a:lnSpc>
                <a:spcPct val="100000"/>
              </a:lnSpc>
              <a:spcBef>
                <a:spcPts val="600"/>
              </a:spcBef>
              <a:spcAft>
                <a:spcPts val="0"/>
              </a:spcAft>
              <a:buClr>
                <a:schemeClr val="dk1"/>
              </a:buClr>
              <a:buSzPts val="2220"/>
              <a:buFont typeface="Noto Sans Symbols"/>
              <a:buChar char="▪"/>
            </a:pPr>
            <a:r>
              <a:rPr lang="el-GR" sz="2220">
                <a:latin typeface="Calibri"/>
                <a:ea typeface="Calibri"/>
                <a:cs typeface="Calibri"/>
                <a:sym typeface="Calibri"/>
              </a:rPr>
              <a:t>Χρόνος Στήριξης,</a:t>
            </a:r>
            <a:endParaRPr/>
          </a:p>
          <a:p>
            <a:pPr marL="1009650" lvl="1" indent="-609600" algn="l" rtl="0">
              <a:lnSpc>
                <a:spcPct val="100000"/>
              </a:lnSpc>
              <a:spcBef>
                <a:spcPts val="600"/>
              </a:spcBef>
              <a:spcAft>
                <a:spcPts val="0"/>
              </a:spcAft>
              <a:buClr>
                <a:schemeClr val="dk1"/>
              </a:buClr>
              <a:buSzPts val="2220"/>
              <a:buFont typeface="Noto Sans Symbols"/>
              <a:buChar char="▪"/>
            </a:pPr>
            <a:r>
              <a:rPr lang="el-GR" sz="2220">
                <a:latin typeface="Calibri"/>
                <a:ea typeface="Calibri"/>
                <a:cs typeface="Calibri"/>
                <a:sym typeface="Calibri"/>
              </a:rPr>
              <a:t>Χρόνος Απλής και Διπλής Στήριξης (μονό- και δι-ποδικής)</a:t>
            </a:r>
            <a:endParaRPr/>
          </a:p>
          <a:p>
            <a:pPr marL="1009650" lvl="1" indent="-609600" algn="l" rtl="0">
              <a:lnSpc>
                <a:spcPct val="100000"/>
              </a:lnSpc>
              <a:spcBef>
                <a:spcPts val="600"/>
              </a:spcBef>
              <a:spcAft>
                <a:spcPts val="0"/>
              </a:spcAft>
              <a:buClr>
                <a:schemeClr val="dk1"/>
              </a:buClr>
              <a:buSzPts val="2220"/>
              <a:buFont typeface="Noto Sans Symbols"/>
              <a:buChar char="▪"/>
            </a:pPr>
            <a:r>
              <a:rPr lang="el-GR" sz="2220">
                <a:latin typeface="Calibri"/>
                <a:ea typeface="Calibri"/>
                <a:cs typeface="Calibri"/>
                <a:sym typeface="Calibri"/>
              </a:rPr>
              <a:t>Χρόνος Αιώρησης,</a:t>
            </a:r>
            <a:endParaRPr/>
          </a:p>
          <a:p>
            <a:pPr marL="1009650" lvl="1" indent="-609600" algn="l" rtl="0">
              <a:lnSpc>
                <a:spcPct val="100000"/>
              </a:lnSpc>
              <a:spcBef>
                <a:spcPts val="600"/>
              </a:spcBef>
              <a:spcAft>
                <a:spcPts val="0"/>
              </a:spcAft>
              <a:buClr>
                <a:schemeClr val="dk1"/>
              </a:buClr>
              <a:buSzPts val="2220"/>
              <a:buFont typeface="Noto Sans Symbols"/>
              <a:buChar char="▪"/>
            </a:pPr>
            <a:r>
              <a:rPr lang="el-GR" sz="2220">
                <a:latin typeface="Calibri"/>
                <a:ea typeface="Calibri"/>
                <a:cs typeface="Calibri"/>
                <a:sym typeface="Calibri"/>
              </a:rPr>
              <a:t>Διάρκεια Διασκελισμού και Διάρκεια Βήματος, </a:t>
            </a:r>
            <a:endParaRPr/>
          </a:p>
          <a:p>
            <a:pPr marL="1009650" lvl="1" indent="-609600" algn="l" rtl="0">
              <a:lnSpc>
                <a:spcPct val="100000"/>
              </a:lnSpc>
              <a:spcBef>
                <a:spcPts val="600"/>
              </a:spcBef>
              <a:spcAft>
                <a:spcPts val="0"/>
              </a:spcAft>
              <a:buClr>
                <a:schemeClr val="dk1"/>
              </a:buClr>
              <a:buSzPts val="2220"/>
              <a:buFont typeface="Noto Sans Symbols"/>
              <a:buChar char="▪"/>
            </a:pPr>
            <a:r>
              <a:rPr lang="el-GR" sz="2220">
                <a:latin typeface="Calibri"/>
                <a:ea typeface="Calibri"/>
                <a:cs typeface="Calibri"/>
                <a:sym typeface="Calibri"/>
              </a:rPr>
              <a:t>Ρυθμός,</a:t>
            </a:r>
            <a:endParaRPr/>
          </a:p>
          <a:p>
            <a:pPr marL="1009650" lvl="1" indent="-609600" algn="l" rtl="0">
              <a:lnSpc>
                <a:spcPct val="100000"/>
              </a:lnSpc>
              <a:spcBef>
                <a:spcPts val="600"/>
              </a:spcBef>
              <a:spcAft>
                <a:spcPts val="0"/>
              </a:spcAft>
              <a:buClr>
                <a:schemeClr val="dk1"/>
              </a:buClr>
              <a:buSzPts val="2220"/>
              <a:buFont typeface="Noto Sans Symbols"/>
              <a:buChar char="▪"/>
            </a:pPr>
            <a:r>
              <a:rPr lang="el-GR" sz="2220">
                <a:latin typeface="Calibri"/>
                <a:ea typeface="Calibri"/>
                <a:cs typeface="Calibri"/>
                <a:sym typeface="Calibri"/>
              </a:rPr>
              <a:t>Ταχύτητα Βάδισης και Ταχύτητα Βήματος.</a:t>
            </a:r>
            <a:endParaRPr/>
          </a:p>
          <a:p>
            <a:pPr marL="609600" lvl="0" indent="-431800" algn="l" rtl="0">
              <a:lnSpc>
                <a:spcPct val="100000"/>
              </a:lnSpc>
              <a:spcBef>
                <a:spcPts val="600"/>
              </a:spcBef>
              <a:spcAft>
                <a:spcPts val="0"/>
              </a:spcAft>
              <a:buClr>
                <a:schemeClr val="dk1"/>
              </a:buClr>
              <a:buSzPts val="2220"/>
              <a:buFont typeface="Noto Sans Symbols"/>
              <a:buChar char="⮚"/>
            </a:pPr>
            <a:r>
              <a:rPr lang="el-GR" sz="2220">
                <a:latin typeface="Calibri"/>
                <a:ea typeface="Calibri"/>
                <a:cs typeface="Calibri"/>
                <a:sym typeface="Calibri"/>
              </a:rPr>
              <a:t> </a:t>
            </a:r>
            <a:r>
              <a:rPr lang="el-GR" sz="2220" b="1">
                <a:latin typeface="Calibri"/>
                <a:ea typeface="Calibri"/>
                <a:cs typeface="Calibri"/>
                <a:sym typeface="Calibri"/>
              </a:rPr>
              <a:t>Παράμετροι Διαστήματος : </a:t>
            </a:r>
            <a:endParaRPr/>
          </a:p>
          <a:p>
            <a:pPr marL="1009650" lvl="1" indent="-609600" algn="l" rtl="0">
              <a:lnSpc>
                <a:spcPct val="100000"/>
              </a:lnSpc>
              <a:spcBef>
                <a:spcPts val="600"/>
              </a:spcBef>
              <a:spcAft>
                <a:spcPts val="0"/>
              </a:spcAft>
              <a:buClr>
                <a:schemeClr val="dk1"/>
              </a:buClr>
              <a:buSzPts val="2220"/>
              <a:buFont typeface="Noto Sans Symbols"/>
              <a:buChar char="▪"/>
            </a:pPr>
            <a:r>
              <a:rPr lang="el-GR" sz="2220">
                <a:latin typeface="Calibri"/>
                <a:ea typeface="Calibri"/>
                <a:cs typeface="Calibri"/>
                <a:sym typeface="Calibri"/>
              </a:rPr>
              <a:t>Μήκος Διασκελισμού,</a:t>
            </a:r>
            <a:endParaRPr/>
          </a:p>
          <a:p>
            <a:pPr marL="1009650" lvl="1" indent="-609600" algn="l" rtl="0">
              <a:lnSpc>
                <a:spcPct val="100000"/>
              </a:lnSpc>
              <a:spcBef>
                <a:spcPts val="600"/>
              </a:spcBef>
              <a:spcAft>
                <a:spcPts val="0"/>
              </a:spcAft>
              <a:buClr>
                <a:schemeClr val="dk1"/>
              </a:buClr>
              <a:buSzPts val="2220"/>
              <a:buFont typeface="Noto Sans Symbols"/>
              <a:buChar char="▪"/>
            </a:pPr>
            <a:r>
              <a:rPr lang="el-GR" sz="2220">
                <a:latin typeface="Calibri"/>
                <a:ea typeface="Calibri"/>
                <a:cs typeface="Calibri"/>
                <a:sym typeface="Calibri"/>
              </a:rPr>
              <a:t>Μήκος και Εύρος Βήματος,</a:t>
            </a:r>
            <a:endParaRPr/>
          </a:p>
          <a:p>
            <a:pPr marL="1009650" lvl="1" indent="-609600" algn="l" rtl="0">
              <a:lnSpc>
                <a:spcPct val="100000"/>
              </a:lnSpc>
              <a:spcBef>
                <a:spcPts val="600"/>
              </a:spcBef>
              <a:spcAft>
                <a:spcPts val="0"/>
              </a:spcAft>
              <a:buClr>
                <a:schemeClr val="dk1"/>
              </a:buClr>
              <a:buSzPts val="2220"/>
              <a:buFont typeface="Noto Sans Symbols"/>
              <a:buChar char="▪"/>
            </a:pPr>
            <a:r>
              <a:rPr lang="el-GR" sz="2220">
                <a:latin typeface="Calibri"/>
                <a:ea typeface="Calibri"/>
                <a:cs typeface="Calibri"/>
                <a:sym typeface="Calibri"/>
              </a:rPr>
              <a:t>Γωνία Απόκλισης του Μεγάλου Δακτύλου.</a:t>
            </a:r>
            <a:endParaRPr/>
          </a:p>
        </p:txBody>
      </p:sp>
      <p:sp>
        <p:nvSpPr>
          <p:cNvPr id="498" name="Google Shape;498;p7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11</a:t>
            </a:fld>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4"/>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Παράμετροι Χρόνου</a:t>
            </a:r>
            <a:r>
              <a:rPr lang="el-GR">
                <a:latin typeface="Calibri"/>
                <a:ea typeface="Calibri"/>
                <a:cs typeface="Calibri"/>
                <a:sym typeface="Calibri"/>
              </a:rPr>
              <a:t> </a:t>
            </a:r>
            <a:r>
              <a:rPr lang="el-GR" sz="3200" b="0">
                <a:latin typeface="Calibri"/>
                <a:ea typeface="Calibri"/>
                <a:cs typeface="Calibri"/>
                <a:sym typeface="Calibri"/>
              </a:rPr>
              <a:t>1/7</a:t>
            </a:r>
            <a:r>
              <a:rPr lang="el-GR" sz="1800" b="1">
                <a:latin typeface="Calibri"/>
                <a:ea typeface="Calibri"/>
                <a:cs typeface="Calibri"/>
                <a:sym typeface="Calibri"/>
              </a:rPr>
              <a:t> </a:t>
            </a:r>
            <a:endParaRPr/>
          </a:p>
        </p:txBody>
      </p:sp>
      <p:sp>
        <p:nvSpPr>
          <p:cNvPr id="504" name="Google Shape;504;p74"/>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b="1">
                <a:latin typeface="Calibri"/>
                <a:ea typeface="Calibri"/>
                <a:cs typeface="Calibri"/>
                <a:sym typeface="Calibri"/>
              </a:rPr>
              <a:t>Χρόνος Στήριξης.</a:t>
            </a:r>
            <a:endParaRPr/>
          </a:p>
          <a:p>
            <a:pPr marL="355600" lvl="0" indent="0" algn="l" rtl="0">
              <a:lnSpc>
                <a:spcPct val="112000"/>
              </a:lnSpc>
              <a:spcBef>
                <a:spcPts val="1200"/>
              </a:spcBef>
              <a:spcAft>
                <a:spcPts val="0"/>
              </a:spcAft>
              <a:buClr>
                <a:schemeClr val="dk1"/>
              </a:buClr>
              <a:buSzPts val="2400"/>
              <a:buNone/>
            </a:pPr>
            <a:r>
              <a:rPr lang="el-GR" sz="2400">
                <a:latin typeface="Calibri"/>
                <a:ea typeface="Calibri"/>
                <a:cs typeface="Calibri"/>
                <a:sym typeface="Calibri"/>
              </a:rPr>
              <a:t>Είναι ο χρόνος, που διατίθεται στη στήριξη στο ένα άκρο, </a:t>
            </a:r>
            <a:r>
              <a:rPr lang="el-GR">
                <a:latin typeface="Calibri"/>
                <a:ea typeface="Calibri"/>
                <a:cs typeface="Calibri"/>
                <a:sym typeface="Calibri"/>
              </a:rPr>
              <a:t>στο ίδιο άκρο, </a:t>
            </a:r>
            <a:r>
              <a:rPr lang="el-GR" sz="2400">
                <a:latin typeface="Calibri"/>
                <a:ea typeface="Calibri"/>
                <a:cs typeface="Calibri"/>
                <a:sym typeface="Calibri"/>
              </a:rPr>
              <a:t>σε ένα πλήρη κύκλο βάδισης. </a:t>
            </a:r>
            <a:endParaRPr/>
          </a:p>
          <a:p>
            <a:pPr marL="355600" lvl="0" indent="0" algn="l" rtl="0">
              <a:lnSpc>
                <a:spcPct val="112000"/>
              </a:lnSpc>
              <a:spcBef>
                <a:spcPts val="1200"/>
              </a:spcBef>
              <a:spcAft>
                <a:spcPts val="0"/>
              </a:spcAft>
              <a:buClr>
                <a:schemeClr val="dk1"/>
              </a:buClr>
              <a:buSzPts val="2400"/>
              <a:buFont typeface="Calibri"/>
              <a:buNone/>
            </a:pPr>
            <a:r>
              <a:rPr lang="el-GR" sz="2400">
                <a:latin typeface="Calibri"/>
                <a:ea typeface="Calibri"/>
                <a:cs typeface="Calibri"/>
                <a:sym typeface="Calibri"/>
              </a:rPr>
              <a:t>Είναι το 60% του συνολικού χρόνου σε ένα πλήρη κύκλο βάδισης.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b="1">
                <a:latin typeface="Calibri"/>
                <a:ea typeface="Calibri"/>
                <a:cs typeface="Calibri"/>
                <a:sym typeface="Calibri"/>
              </a:rPr>
              <a:t>Χρόνος στήριξης στο ένα άκρο</a:t>
            </a:r>
            <a:r>
              <a:rPr lang="el-GR">
                <a:latin typeface="Calibri"/>
                <a:ea typeface="Calibri"/>
                <a:cs typeface="Calibri"/>
                <a:sym typeface="Calibri"/>
              </a:rPr>
              <a:t> (απλή στήριξη).</a:t>
            </a:r>
            <a:endParaRPr sz="2400">
              <a:latin typeface="Calibri"/>
              <a:ea typeface="Calibri"/>
              <a:cs typeface="Calibri"/>
              <a:sym typeface="Calibri"/>
            </a:endParaRPr>
          </a:p>
          <a:p>
            <a:pPr marL="355600" lvl="0" indent="0" algn="l" rtl="0">
              <a:lnSpc>
                <a:spcPct val="112000"/>
              </a:lnSpc>
              <a:spcBef>
                <a:spcPts val="1200"/>
              </a:spcBef>
              <a:spcAft>
                <a:spcPts val="0"/>
              </a:spcAft>
              <a:buClr>
                <a:schemeClr val="dk1"/>
              </a:buClr>
              <a:buSzPts val="2400"/>
              <a:buNone/>
            </a:pPr>
            <a:r>
              <a:rPr lang="el-GR" sz="2400">
                <a:latin typeface="Calibri"/>
                <a:ea typeface="Calibri"/>
                <a:cs typeface="Calibri"/>
                <a:sym typeface="Calibri"/>
              </a:rPr>
              <a:t>Είναι ο χρόνος, που διατίθεται, στη στήριξη αποκλειστικά σε ένα άκρο</a:t>
            </a:r>
            <a:r>
              <a:rPr lang="el-GR">
                <a:latin typeface="Calibri"/>
                <a:ea typeface="Calibri"/>
                <a:cs typeface="Calibri"/>
                <a:sym typeface="Calibri"/>
              </a:rPr>
              <a:t> σε </a:t>
            </a:r>
            <a:r>
              <a:rPr lang="el-GR" sz="2400">
                <a:latin typeface="Calibri"/>
                <a:ea typeface="Calibri"/>
                <a:cs typeface="Calibri"/>
                <a:sym typeface="Calibri"/>
              </a:rPr>
              <a:t>ένα πλήρη κύκλο βάδισης.</a:t>
            </a:r>
            <a:endParaRPr/>
          </a:p>
          <a:p>
            <a:pPr marL="355600" lvl="0" indent="0" algn="l" rtl="0">
              <a:lnSpc>
                <a:spcPct val="112000"/>
              </a:lnSpc>
              <a:spcBef>
                <a:spcPts val="1200"/>
              </a:spcBef>
              <a:spcAft>
                <a:spcPts val="0"/>
              </a:spcAft>
              <a:buClr>
                <a:schemeClr val="dk1"/>
              </a:buClr>
              <a:buSzPts val="2400"/>
              <a:buFont typeface="Calibri"/>
              <a:buNone/>
            </a:pPr>
            <a:r>
              <a:rPr lang="el-GR" sz="2400">
                <a:latin typeface="Calibri"/>
                <a:ea typeface="Calibri"/>
                <a:cs typeface="Calibri"/>
                <a:sym typeface="Calibri"/>
              </a:rPr>
              <a:t>Κατέχει το 40% του συνολικού χρόνου στήριξης. </a:t>
            </a:r>
            <a:endParaRPr/>
          </a:p>
        </p:txBody>
      </p:sp>
      <p:sp>
        <p:nvSpPr>
          <p:cNvPr id="505" name="Google Shape;505;p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12</a:t>
            </a:fld>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5"/>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Παράμετροι Χρόνου</a:t>
            </a:r>
            <a:r>
              <a:rPr lang="el-GR">
                <a:latin typeface="Calibri"/>
                <a:ea typeface="Calibri"/>
                <a:cs typeface="Calibri"/>
                <a:sym typeface="Calibri"/>
              </a:rPr>
              <a:t> </a:t>
            </a:r>
            <a:r>
              <a:rPr lang="el-GR" sz="3200" b="0">
                <a:latin typeface="Calibri"/>
                <a:ea typeface="Calibri"/>
                <a:cs typeface="Calibri"/>
                <a:sym typeface="Calibri"/>
              </a:rPr>
              <a:t>2/7</a:t>
            </a:r>
            <a:r>
              <a:rPr lang="el-GR" sz="1800" b="1">
                <a:latin typeface="Calibri"/>
                <a:ea typeface="Calibri"/>
                <a:cs typeface="Calibri"/>
                <a:sym typeface="Calibri"/>
              </a:rPr>
              <a:t> </a:t>
            </a:r>
            <a:endParaRPr/>
          </a:p>
        </p:txBody>
      </p:sp>
      <p:sp>
        <p:nvSpPr>
          <p:cNvPr id="511" name="Google Shape;511;p75"/>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b="1">
                <a:latin typeface="Calibri"/>
                <a:ea typeface="Calibri"/>
                <a:cs typeface="Calibri"/>
                <a:sym typeface="Calibri"/>
              </a:rPr>
              <a:t>Χρόνος στήριξης και στα δύο άκρα</a:t>
            </a:r>
            <a:r>
              <a:rPr lang="el-GR">
                <a:latin typeface="Calibri"/>
                <a:ea typeface="Calibri"/>
                <a:cs typeface="Calibri"/>
                <a:sym typeface="Calibri"/>
              </a:rPr>
              <a:t> (διπλής στήριξης).</a:t>
            </a:r>
            <a:endParaRPr sz="2400">
              <a:latin typeface="Calibri"/>
              <a:ea typeface="Calibri"/>
              <a:cs typeface="Calibri"/>
              <a:sym typeface="Calibri"/>
            </a:endParaRPr>
          </a:p>
          <a:p>
            <a:pPr marL="355600" lvl="0" indent="0" algn="l" rtl="0">
              <a:lnSpc>
                <a:spcPct val="112000"/>
              </a:lnSpc>
              <a:spcBef>
                <a:spcPts val="1200"/>
              </a:spcBef>
              <a:spcAft>
                <a:spcPts val="0"/>
              </a:spcAft>
              <a:buClr>
                <a:schemeClr val="dk1"/>
              </a:buClr>
              <a:buSzPts val="2400"/>
              <a:buFont typeface="Calibri"/>
              <a:buNone/>
            </a:pPr>
            <a:r>
              <a:rPr lang="el-GR" sz="2400">
                <a:latin typeface="Calibri"/>
                <a:ea typeface="Calibri"/>
                <a:cs typeface="Calibri"/>
                <a:sym typeface="Calibri"/>
              </a:rPr>
              <a:t>Είναι ο χρόνος, που διατίθεται στη στήριξη συγχρόνως και στα δύο άκρα, σε ένα πλήρη κύκλο βάδισης.</a:t>
            </a:r>
            <a:endParaRPr/>
          </a:p>
          <a:p>
            <a:pPr marL="355600" lvl="0" indent="0" algn="l" rtl="0">
              <a:lnSpc>
                <a:spcPct val="112000"/>
              </a:lnSpc>
              <a:spcBef>
                <a:spcPts val="1200"/>
              </a:spcBef>
              <a:spcAft>
                <a:spcPts val="0"/>
              </a:spcAft>
              <a:buClr>
                <a:schemeClr val="dk1"/>
              </a:buClr>
              <a:buSzPts val="2400"/>
              <a:buFont typeface="Calibri"/>
              <a:buNone/>
            </a:pPr>
            <a:r>
              <a:rPr lang="el-GR" sz="2400">
                <a:latin typeface="Calibri"/>
                <a:ea typeface="Calibri"/>
                <a:cs typeface="Calibri"/>
                <a:sym typeface="Calibri"/>
              </a:rPr>
              <a:t>Κατέχει το 20% του συνολικού χρόνου στήριξης.</a:t>
            </a:r>
            <a:endParaRPr/>
          </a:p>
          <a:p>
            <a:pPr marL="538162" lvl="1" indent="-285750" algn="l" rtl="0">
              <a:lnSpc>
                <a:spcPct val="112000"/>
              </a:lnSpc>
              <a:spcBef>
                <a:spcPts val="1200"/>
              </a:spcBef>
              <a:spcAft>
                <a:spcPts val="0"/>
              </a:spcAft>
              <a:buClr>
                <a:schemeClr val="dk1"/>
              </a:buClr>
              <a:buSzPts val="2000"/>
              <a:buFont typeface="Noto Sans Symbols"/>
              <a:buChar char="✔"/>
            </a:pPr>
            <a:r>
              <a:rPr lang="el-GR" sz="2000">
                <a:latin typeface="Calibri"/>
                <a:ea typeface="Calibri"/>
                <a:cs typeface="Calibri"/>
                <a:sym typeface="Calibri"/>
              </a:rPr>
              <a:t> </a:t>
            </a:r>
            <a:r>
              <a:rPr lang="el-GR" sz="2400">
                <a:latin typeface="Calibri"/>
                <a:ea typeface="Calibri"/>
                <a:cs typeface="Calibri"/>
                <a:sym typeface="Calibri"/>
              </a:rPr>
              <a:t>Ο χρόνος αυτός αυξάνεται με την ηλικία και εάν το άτομο έχει προβλήματα ισορροπίας.</a:t>
            </a:r>
            <a:endParaRPr/>
          </a:p>
        </p:txBody>
      </p:sp>
      <p:sp>
        <p:nvSpPr>
          <p:cNvPr id="512" name="Google Shape;512;p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13</a:t>
            </a:fld>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6"/>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Παράμετροι Χρόνου </a:t>
            </a:r>
            <a:r>
              <a:rPr lang="el-GR" sz="3200" b="0">
                <a:latin typeface="Calibri"/>
                <a:ea typeface="Calibri"/>
                <a:cs typeface="Calibri"/>
                <a:sym typeface="Calibri"/>
              </a:rPr>
              <a:t>3/7</a:t>
            </a:r>
            <a:r>
              <a:rPr lang="el-GR" sz="1800">
                <a:latin typeface="Calibri"/>
                <a:ea typeface="Calibri"/>
                <a:cs typeface="Calibri"/>
                <a:sym typeface="Calibri"/>
              </a:rPr>
              <a:t> </a:t>
            </a:r>
            <a:endParaRPr sz="2000" b="1">
              <a:latin typeface="Calibri"/>
              <a:ea typeface="Calibri"/>
              <a:cs typeface="Calibri"/>
              <a:sym typeface="Calibri"/>
            </a:endParaRPr>
          </a:p>
        </p:txBody>
      </p:sp>
      <p:sp>
        <p:nvSpPr>
          <p:cNvPr id="518" name="Google Shape;518;p76"/>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b="1">
                <a:latin typeface="Calibri"/>
                <a:ea typeface="Calibri"/>
                <a:cs typeface="Calibri"/>
                <a:sym typeface="Calibri"/>
              </a:rPr>
              <a:t>Χρόνος αιώρησης</a:t>
            </a:r>
            <a:r>
              <a:rPr lang="el-GR" sz="2400">
                <a:latin typeface="Calibri"/>
                <a:ea typeface="Calibri"/>
                <a:cs typeface="Calibri"/>
                <a:sym typeface="Calibri"/>
              </a:rPr>
              <a:t> .</a:t>
            </a:r>
            <a:endParaRPr/>
          </a:p>
          <a:p>
            <a:pPr marL="0" lvl="0" indent="0" algn="l" rtl="0">
              <a:lnSpc>
                <a:spcPct val="112000"/>
              </a:lnSpc>
              <a:spcBef>
                <a:spcPts val="1200"/>
              </a:spcBef>
              <a:spcAft>
                <a:spcPts val="0"/>
              </a:spcAft>
              <a:buClr>
                <a:schemeClr val="dk1"/>
              </a:buClr>
              <a:buSzPts val="2400"/>
              <a:buFont typeface="Calibri"/>
              <a:buNone/>
            </a:pPr>
            <a:r>
              <a:rPr lang="el-GR" sz="2400">
                <a:latin typeface="Calibri"/>
                <a:ea typeface="Calibri"/>
                <a:cs typeface="Calibri"/>
                <a:sym typeface="Calibri"/>
              </a:rPr>
              <a:t>Είναι ο χρόνος, που διατίθεται στην αιώρηση του ενός άκρου σε ένα πλήρη κύκλο βήματος.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b="1">
                <a:latin typeface="Calibri"/>
                <a:ea typeface="Calibri"/>
                <a:cs typeface="Calibri"/>
                <a:sym typeface="Calibri"/>
              </a:rPr>
              <a:t>Διάρκεια διασκελισμού.</a:t>
            </a:r>
            <a:endParaRPr/>
          </a:p>
          <a:p>
            <a:pPr marL="0" lvl="0" indent="0" algn="l" rtl="0">
              <a:lnSpc>
                <a:spcPct val="112000"/>
              </a:lnSpc>
              <a:spcBef>
                <a:spcPts val="1200"/>
              </a:spcBef>
              <a:spcAft>
                <a:spcPts val="0"/>
              </a:spcAft>
              <a:buClr>
                <a:schemeClr val="dk1"/>
              </a:buClr>
              <a:buSzPts val="2400"/>
              <a:buFont typeface="Calibri"/>
              <a:buNone/>
            </a:pPr>
            <a:r>
              <a:rPr lang="el-GR" sz="2400">
                <a:latin typeface="Calibri"/>
                <a:ea typeface="Calibri"/>
                <a:cs typeface="Calibri"/>
                <a:sym typeface="Calibri"/>
              </a:rPr>
              <a:t>Είναι ο χρόνος, ο οποίος διατίθεται για την εξέλιξη ενός διασκελισμού, δηλαδή ενός πλήρους κύκλου βάδισης.</a:t>
            </a:r>
            <a:endParaRPr/>
          </a:p>
          <a:p>
            <a:pPr marL="742950" lvl="1" indent="-285750" algn="l" rtl="0">
              <a:lnSpc>
                <a:spcPct val="112000"/>
              </a:lnSpc>
              <a:spcBef>
                <a:spcPts val="1200"/>
              </a:spcBef>
              <a:spcAft>
                <a:spcPts val="0"/>
              </a:spcAft>
              <a:buClr>
                <a:schemeClr val="dk1"/>
              </a:buClr>
              <a:buSzPts val="2000"/>
              <a:buFont typeface="Noto Sans Symbols"/>
              <a:buChar char="✔"/>
            </a:pPr>
            <a:r>
              <a:rPr lang="el-GR" sz="2000">
                <a:latin typeface="Calibri"/>
                <a:ea typeface="Calibri"/>
                <a:cs typeface="Calibri"/>
                <a:sym typeface="Calibri"/>
              </a:rPr>
              <a:t> </a:t>
            </a:r>
            <a:r>
              <a:rPr lang="el-GR" sz="2400">
                <a:latin typeface="Calibri"/>
                <a:ea typeface="Calibri"/>
                <a:cs typeface="Calibri"/>
                <a:sym typeface="Calibri"/>
              </a:rPr>
              <a:t>Ένας διασκελισμός για ένα μέσο φυσιολογικό ενήλικα διαρκεί ένα δευτερόλεπτο.</a:t>
            </a:r>
            <a:endParaRPr/>
          </a:p>
        </p:txBody>
      </p:sp>
      <p:sp>
        <p:nvSpPr>
          <p:cNvPr id="519" name="Google Shape;519;p7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14</a:t>
            </a:fld>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7"/>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Παράμετροι Χρόνου </a:t>
            </a:r>
            <a:r>
              <a:rPr lang="el-GR" sz="3200" b="0">
                <a:latin typeface="Calibri"/>
                <a:ea typeface="Calibri"/>
                <a:cs typeface="Calibri"/>
                <a:sym typeface="Calibri"/>
              </a:rPr>
              <a:t>4/7</a:t>
            </a:r>
            <a:r>
              <a:rPr lang="el-GR" sz="1800">
                <a:latin typeface="Calibri"/>
                <a:ea typeface="Calibri"/>
                <a:cs typeface="Calibri"/>
                <a:sym typeface="Calibri"/>
              </a:rPr>
              <a:t> </a:t>
            </a:r>
            <a:endParaRPr sz="2000" b="1">
              <a:latin typeface="Calibri"/>
              <a:ea typeface="Calibri"/>
              <a:cs typeface="Calibri"/>
              <a:sym typeface="Calibri"/>
            </a:endParaRPr>
          </a:p>
        </p:txBody>
      </p:sp>
      <p:sp>
        <p:nvSpPr>
          <p:cNvPr id="525" name="Google Shape;525;p77"/>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b="1">
                <a:latin typeface="Calibri"/>
                <a:ea typeface="Calibri"/>
                <a:cs typeface="Calibri"/>
                <a:sym typeface="Calibri"/>
              </a:rPr>
              <a:t>Διάρκεια βήματος.</a:t>
            </a:r>
            <a:endParaRPr/>
          </a:p>
          <a:p>
            <a:pPr marL="0" lvl="0" indent="0" algn="l" rtl="0">
              <a:lnSpc>
                <a:spcPct val="112000"/>
              </a:lnSpc>
              <a:spcBef>
                <a:spcPts val="1200"/>
              </a:spcBef>
              <a:spcAft>
                <a:spcPts val="0"/>
              </a:spcAft>
              <a:buClr>
                <a:schemeClr val="dk1"/>
              </a:buClr>
              <a:buSzPts val="2400"/>
              <a:buFont typeface="Calibri"/>
              <a:buNone/>
            </a:pPr>
            <a:r>
              <a:rPr lang="el-GR" sz="2400">
                <a:latin typeface="Calibri"/>
                <a:ea typeface="Calibri"/>
                <a:cs typeface="Calibri"/>
                <a:sym typeface="Calibri"/>
              </a:rPr>
              <a:t>Είναι ο χρόνος, ο οποίος διατίθεται για την εξέλιξη ενός βήματος. Μετράται συνήθως σε δευτερόλεπτα.</a:t>
            </a:r>
            <a:endParaRPr/>
          </a:p>
          <a:p>
            <a:pPr marL="627062" lvl="1" indent="-2857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Εάν υπάρχει πόνος ή αδυναμία στο άκρο, ελαττώνεται η διάρκεια του βήματος με το προβληματικό άκρο, ενώ συχνά αυξάνεται στο άλλο.</a:t>
            </a:r>
            <a:endParaRPr/>
          </a:p>
        </p:txBody>
      </p:sp>
      <p:sp>
        <p:nvSpPr>
          <p:cNvPr id="526" name="Google Shape;526;p7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15</a:t>
            </a:fld>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8"/>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Παράμετροι Χρόνου </a:t>
            </a:r>
            <a:r>
              <a:rPr lang="el-GR" sz="3200" b="0">
                <a:latin typeface="Calibri"/>
                <a:ea typeface="Calibri"/>
                <a:cs typeface="Calibri"/>
                <a:sym typeface="Calibri"/>
              </a:rPr>
              <a:t>5/7</a:t>
            </a:r>
            <a:r>
              <a:rPr lang="el-GR" sz="1800">
                <a:latin typeface="Calibri"/>
                <a:ea typeface="Calibri"/>
                <a:cs typeface="Calibri"/>
                <a:sym typeface="Calibri"/>
              </a:rPr>
              <a:t> </a:t>
            </a:r>
            <a:endParaRPr sz="2000" b="1">
              <a:latin typeface="Calibri"/>
              <a:ea typeface="Calibri"/>
              <a:cs typeface="Calibri"/>
              <a:sym typeface="Calibri"/>
            </a:endParaRPr>
          </a:p>
        </p:txBody>
      </p:sp>
      <p:sp>
        <p:nvSpPr>
          <p:cNvPr id="532" name="Google Shape;532;p78"/>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b="1">
                <a:latin typeface="Calibri"/>
                <a:ea typeface="Calibri"/>
                <a:cs typeface="Calibri"/>
                <a:sym typeface="Calibri"/>
              </a:rPr>
              <a:t>Ρυθμός</a:t>
            </a:r>
            <a:endParaRPr/>
          </a:p>
          <a:p>
            <a:pPr marL="0" lvl="0" indent="0" algn="l" rtl="0">
              <a:lnSpc>
                <a:spcPct val="112000"/>
              </a:lnSpc>
              <a:spcBef>
                <a:spcPts val="1200"/>
              </a:spcBef>
              <a:spcAft>
                <a:spcPts val="0"/>
              </a:spcAft>
              <a:buClr>
                <a:schemeClr val="dk1"/>
              </a:buClr>
              <a:buSzPts val="2400"/>
              <a:buFont typeface="Calibri"/>
              <a:buNone/>
            </a:pPr>
            <a:r>
              <a:rPr lang="el-GR" sz="2400">
                <a:latin typeface="Calibri"/>
                <a:ea typeface="Calibri"/>
                <a:cs typeface="Calibri"/>
                <a:sym typeface="Calibri"/>
              </a:rPr>
              <a:t>Είναι ο αριθμός των βημάτων, που ολοκληρώνονται από ένα άτομο στην μονάδα του χρόνου. Μετράται συνήθως σε βήματα ανά δευτερόλεπτο ή λεπτό.</a:t>
            </a:r>
            <a:endParaRPr/>
          </a:p>
          <a:p>
            <a:pPr marL="627062" lvl="1" indent="-2857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Οι γυναίκες σε σχέση με τους άνδρες, με την ίδια ταχύτητα βάδισης, έχουν μεγαλύτερο ρυθμό και μικρότερο μήκος βήματος. </a:t>
            </a:r>
            <a:endParaRPr/>
          </a:p>
          <a:p>
            <a:pPr marL="627062" lvl="1" indent="-2857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 μέσος ρυθμός βήματος για ενήλικα άνδρα είναι 110, ενώ για ενήλικη γυναίκα 116 βήματα ανά λεπτό.</a:t>
            </a:r>
            <a:endParaRPr/>
          </a:p>
        </p:txBody>
      </p:sp>
      <p:sp>
        <p:nvSpPr>
          <p:cNvPr id="533" name="Google Shape;533;p7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16</a:t>
            </a:fld>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9"/>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Παράμετροι Χρόνου </a:t>
            </a:r>
            <a:r>
              <a:rPr lang="el-GR" sz="3200" b="0">
                <a:latin typeface="Calibri"/>
                <a:ea typeface="Calibri"/>
                <a:cs typeface="Calibri"/>
                <a:sym typeface="Calibri"/>
              </a:rPr>
              <a:t>6/7</a:t>
            </a:r>
            <a:r>
              <a:rPr lang="el-GR" sz="1800">
                <a:latin typeface="Calibri"/>
                <a:ea typeface="Calibri"/>
                <a:cs typeface="Calibri"/>
                <a:sym typeface="Calibri"/>
              </a:rPr>
              <a:t> </a:t>
            </a:r>
            <a:endParaRPr sz="1800" b="1">
              <a:latin typeface="Calibri"/>
              <a:ea typeface="Calibri"/>
              <a:cs typeface="Calibri"/>
              <a:sym typeface="Calibri"/>
            </a:endParaRPr>
          </a:p>
        </p:txBody>
      </p:sp>
      <p:sp>
        <p:nvSpPr>
          <p:cNvPr id="539" name="Google Shape;539;p79"/>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b="1">
                <a:latin typeface="Calibri"/>
                <a:ea typeface="Calibri"/>
                <a:cs typeface="Calibri"/>
                <a:sym typeface="Calibri"/>
              </a:rPr>
              <a:t>Ταχύτητα Βάδισης.</a:t>
            </a:r>
            <a:endParaRPr>
              <a:latin typeface="Calibri"/>
              <a:ea typeface="Calibri"/>
              <a:cs typeface="Calibri"/>
              <a:sym typeface="Calibri"/>
            </a:endParaRPr>
          </a:p>
          <a:p>
            <a:pPr marL="0" lvl="0" indent="0" algn="l" rtl="0">
              <a:lnSpc>
                <a:spcPct val="112000"/>
              </a:lnSpc>
              <a:spcBef>
                <a:spcPts val="1200"/>
              </a:spcBef>
              <a:spcAft>
                <a:spcPts val="0"/>
              </a:spcAft>
              <a:buClr>
                <a:schemeClr val="dk1"/>
              </a:buClr>
              <a:buSzPts val="2400"/>
              <a:buNone/>
            </a:pPr>
            <a:r>
              <a:rPr lang="el-GR" sz="2400">
                <a:latin typeface="Calibri"/>
                <a:ea typeface="Calibri"/>
                <a:cs typeface="Calibri"/>
                <a:sym typeface="Calibri"/>
              </a:rPr>
              <a:t>Είναι ο λόγος της γραμμικής μετακίνησης του σώματος προς τα εμπρός στην μονάδα του χρόνου, δηλαδή η απόσταση, που διανύθηκε προς τον χρόνο που απαιτήθηκε.</a:t>
            </a:r>
            <a:endParaRPr/>
          </a:p>
          <a:p>
            <a:pPr marL="0" lvl="0" indent="0" algn="l" rtl="0">
              <a:lnSpc>
                <a:spcPct val="112000"/>
              </a:lnSpc>
              <a:spcBef>
                <a:spcPts val="1200"/>
              </a:spcBef>
              <a:spcAft>
                <a:spcPts val="0"/>
              </a:spcAft>
              <a:buClr>
                <a:schemeClr val="dk1"/>
              </a:buClr>
              <a:buSzPts val="2400"/>
              <a:buNone/>
            </a:pPr>
            <a:r>
              <a:rPr lang="el-GR" sz="2400">
                <a:latin typeface="Calibri"/>
                <a:ea typeface="Calibri"/>
                <a:cs typeface="Calibri"/>
                <a:sym typeface="Calibri"/>
              </a:rPr>
              <a:t>Η μέση ταχύτητα βάδισης είναι 4-5 χιλιόμετρα ανά ώρα.</a:t>
            </a:r>
            <a:endParaRPr/>
          </a:p>
          <a:p>
            <a:pPr marL="342900" lvl="1"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ταχύτητα επηρεάζει την τροχιά των αρθρώσεων καθώς και την ποσοστιαία αναλογία των περιόδων στήριξης και αιώρησης.</a:t>
            </a:r>
            <a:endParaRPr/>
          </a:p>
        </p:txBody>
      </p:sp>
      <p:sp>
        <p:nvSpPr>
          <p:cNvPr id="540" name="Google Shape;540;p7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17</a:t>
            </a:fld>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0"/>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Παράμετροι Χρόνου </a:t>
            </a:r>
            <a:r>
              <a:rPr lang="el-GR" sz="3200" b="0">
                <a:latin typeface="Calibri"/>
                <a:ea typeface="Calibri"/>
                <a:cs typeface="Calibri"/>
                <a:sym typeface="Calibri"/>
              </a:rPr>
              <a:t>7/7</a:t>
            </a:r>
            <a:r>
              <a:rPr lang="el-GR" sz="1800">
                <a:latin typeface="Calibri"/>
                <a:ea typeface="Calibri"/>
                <a:cs typeface="Calibri"/>
                <a:sym typeface="Calibri"/>
              </a:rPr>
              <a:t> </a:t>
            </a:r>
            <a:endParaRPr sz="1800" b="1">
              <a:latin typeface="Calibri"/>
              <a:ea typeface="Calibri"/>
              <a:cs typeface="Calibri"/>
              <a:sym typeface="Calibri"/>
            </a:endParaRPr>
          </a:p>
        </p:txBody>
      </p:sp>
      <p:sp>
        <p:nvSpPr>
          <p:cNvPr id="546" name="Google Shape;546;p80"/>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b="1">
                <a:latin typeface="Calibri"/>
                <a:ea typeface="Calibri"/>
                <a:cs typeface="Calibri"/>
                <a:sym typeface="Calibri"/>
              </a:rPr>
              <a:t>Ταχύτητα Βήματος</a:t>
            </a:r>
            <a:endParaRPr/>
          </a:p>
          <a:p>
            <a:pPr marL="355600" lvl="0" indent="0" algn="l" rtl="0">
              <a:lnSpc>
                <a:spcPct val="112000"/>
              </a:lnSpc>
              <a:spcBef>
                <a:spcPts val="1200"/>
              </a:spcBef>
              <a:spcAft>
                <a:spcPts val="0"/>
              </a:spcAft>
              <a:buClr>
                <a:schemeClr val="dk1"/>
              </a:buClr>
              <a:buSzPts val="2400"/>
              <a:buNone/>
            </a:pPr>
            <a:r>
              <a:rPr lang="el-GR" sz="2400">
                <a:latin typeface="Calibri"/>
                <a:ea typeface="Calibri"/>
                <a:cs typeface="Calibri"/>
                <a:sym typeface="Calibri"/>
              </a:rPr>
              <a:t>Καθορίζεται ως: αργή, ελεύθερη, γρήγορη.</a:t>
            </a:r>
            <a:endParaRPr/>
          </a:p>
          <a:p>
            <a:pPr marL="355600" lvl="0" indent="0" algn="l" rtl="0">
              <a:lnSpc>
                <a:spcPct val="112000"/>
              </a:lnSpc>
              <a:spcBef>
                <a:spcPts val="1200"/>
              </a:spcBef>
              <a:spcAft>
                <a:spcPts val="0"/>
              </a:spcAft>
              <a:buClr>
                <a:schemeClr val="dk1"/>
              </a:buClr>
              <a:buSzPts val="2400"/>
              <a:buNone/>
            </a:pPr>
            <a:r>
              <a:rPr lang="el-GR" sz="2400">
                <a:latin typeface="Calibri"/>
                <a:ea typeface="Calibri"/>
                <a:cs typeface="Calibri"/>
                <a:sym typeface="Calibri"/>
              </a:rPr>
              <a:t>Η ελεύθερη ταχύτητα βήματος αναφέρεται στην φυσιολογική (ευχάριστη- άνετη) ταχύτητα βάδισης ενός ατόμου και σχετίζεται με την ελάχιστη κατανάλωση ενέργειας. </a:t>
            </a:r>
            <a:endParaRPr/>
          </a:p>
          <a:p>
            <a:pPr marL="627062" lvl="1" indent="-2857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Για τον μέσο ενήλικα ανέρχεται σε 80 μέτρα το λεπτό.</a:t>
            </a:r>
            <a:endParaRPr/>
          </a:p>
          <a:p>
            <a:pPr marL="627062" lvl="1" indent="-2857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Ταχύτητα μεγαλύτερη ή μικρότερη από την ελεύθερη ταχύτητα βάδισης, χαρακτηρίζεται ως γρήγορη ή αργή αντίστοιχα.</a:t>
            </a:r>
            <a:endParaRPr/>
          </a:p>
        </p:txBody>
      </p:sp>
      <p:sp>
        <p:nvSpPr>
          <p:cNvPr id="547" name="Google Shape;547;p8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18</a:t>
            </a:fld>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63" descr="File:Healthy feet.JPG">
            <a:hlinkClick r:id="rId3"/>
          </p:cNvPr>
          <p:cNvPicPr preferRelativeResize="0"/>
          <p:nvPr/>
        </p:nvPicPr>
        <p:blipFill rotWithShape="1">
          <a:blip r:embed="rId4">
            <a:alphaModFix/>
          </a:blip>
          <a:srcRect/>
          <a:stretch/>
        </p:blipFill>
        <p:spPr>
          <a:xfrm>
            <a:off x="755650" y="1628800"/>
            <a:ext cx="7632700" cy="4321175"/>
          </a:xfrm>
          <a:prstGeom prst="rect">
            <a:avLst/>
          </a:prstGeom>
          <a:noFill/>
          <a:ln w="9525" cap="flat" cmpd="sng">
            <a:solidFill>
              <a:srgbClr val="000000"/>
            </a:solidFill>
            <a:prstDash val="solid"/>
            <a:miter lim="800000"/>
            <a:headEnd type="none" w="sm" len="sm"/>
            <a:tailEnd type="none" w="sm" len="sm"/>
          </a:ln>
        </p:spPr>
      </p:pic>
      <p:sp>
        <p:nvSpPr>
          <p:cNvPr id="413" name="Google Shape;413;p63"/>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t>Ι. Βάδιση - Ανάλυση</a:t>
            </a:r>
            <a:endParaRPr/>
          </a:p>
        </p:txBody>
      </p:sp>
      <p:sp>
        <p:nvSpPr>
          <p:cNvPr id="414" name="Google Shape;414;p63"/>
          <p:cNvSpPr/>
          <p:nvPr/>
        </p:nvSpPr>
        <p:spPr>
          <a:xfrm>
            <a:off x="755650" y="6093296"/>
            <a:ext cx="76326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200" b="0" i="0" u="none" strike="noStrike" cap="none">
                <a:solidFill>
                  <a:srgbClr val="3F3F3F"/>
                </a:solidFill>
                <a:latin typeface="Calibri"/>
                <a:ea typeface="Calibri"/>
                <a:cs typeface="Calibri"/>
                <a:sym typeface="Calibri"/>
              </a:rPr>
              <a:t>“</a:t>
            </a:r>
            <a:r>
              <a:rPr lang="el-GR" sz="1200" b="0" i="0" u="sng" strike="noStrike" cap="none">
                <a:solidFill>
                  <a:schemeClr val="hlink"/>
                </a:solidFill>
                <a:latin typeface="Calibri"/>
                <a:ea typeface="Calibri"/>
                <a:cs typeface="Calibri"/>
                <a:sym typeface="Calibri"/>
                <a:hlinkClick r:id="rId5"/>
              </a:rPr>
              <a:t>Healthy feet</a:t>
            </a:r>
            <a:r>
              <a:rPr lang="el-GR" sz="1200" b="0" i="0" u="none" strike="noStrike" cap="none">
                <a:solidFill>
                  <a:srgbClr val="3F3F3F"/>
                </a:solidFill>
                <a:latin typeface="Calibri"/>
                <a:ea typeface="Calibri"/>
                <a:cs typeface="Calibri"/>
                <a:sym typeface="Calibri"/>
              </a:rPr>
              <a:t>”, από </a:t>
            </a:r>
            <a:r>
              <a:rPr lang="el-GR" sz="1200" b="0" i="0" u="sng" strike="noStrike" cap="none">
                <a:solidFill>
                  <a:schemeClr val="hlink"/>
                </a:solidFill>
                <a:latin typeface="Calibri"/>
                <a:ea typeface="Calibri"/>
                <a:cs typeface="Calibri"/>
                <a:sym typeface="Calibri"/>
                <a:hlinkClick r:id="rId6"/>
              </a:rPr>
              <a:t>Liftarn</a:t>
            </a:r>
            <a:r>
              <a:rPr lang="el-GR" sz="1200" b="0" i="0" u="none" strike="noStrike" cap="none">
                <a:solidFill>
                  <a:srgbClr val="000000"/>
                </a:solidFill>
                <a:latin typeface="Calibri"/>
                <a:ea typeface="Calibri"/>
                <a:cs typeface="Calibri"/>
                <a:sym typeface="Calibri"/>
              </a:rPr>
              <a:t> </a:t>
            </a:r>
            <a:r>
              <a:rPr lang="el-GR" sz="1200" b="0" i="0" u="none" strike="noStrike" cap="none">
                <a:solidFill>
                  <a:srgbClr val="3F3F3F"/>
                </a:solidFill>
                <a:latin typeface="Calibri"/>
                <a:ea typeface="Calibri"/>
                <a:cs typeface="Calibri"/>
                <a:sym typeface="Calibri"/>
              </a:rPr>
              <a:t>διαθέσιμο με άδεια </a:t>
            </a:r>
            <a:r>
              <a:rPr lang="el-GR" sz="1200" b="0" i="0" u="sng" strike="noStrike" cap="none">
                <a:solidFill>
                  <a:schemeClr val="hlink"/>
                </a:solidFill>
                <a:latin typeface="Calibri"/>
                <a:ea typeface="Calibri"/>
                <a:cs typeface="Calibri"/>
                <a:sym typeface="Calibri"/>
                <a:hlinkClick r:id="rId7"/>
              </a:rPr>
              <a:t>CC BY-SA 3.0</a:t>
            </a:r>
            <a:endParaRPr sz="1200" b="0" i="0" u="none" strike="noStrike" cap="none">
              <a:solidFill>
                <a:srgbClr val="000000"/>
              </a:solidFill>
              <a:latin typeface="Calibri"/>
              <a:ea typeface="Calibri"/>
              <a:cs typeface="Calibri"/>
              <a:sym typeface="Calibri"/>
            </a:endParaRPr>
          </a:p>
        </p:txBody>
      </p:sp>
      <p:sp>
        <p:nvSpPr>
          <p:cNvPr id="415" name="Google Shape;415;p6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a:t>
            </a:fld>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1"/>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Παράμετροι διαστήματος</a:t>
            </a:r>
            <a:r>
              <a:rPr lang="el-GR" sz="3200">
                <a:latin typeface="Calibri"/>
                <a:ea typeface="Calibri"/>
                <a:cs typeface="Calibri"/>
                <a:sym typeface="Calibri"/>
              </a:rPr>
              <a:t> </a:t>
            </a:r>
            <a:r>
              <a:rPr lang="el-GR" sz="3200" b="0">
                <a:latin typeface="Calibri"/>
                <a:ea typeface="Calibri"/>
                <a:cs typeface="Calibri"/>
                <a:sym typeface="Calibri"/>
              </a:rPr>
              <a:t>1/4</a:t>
            </a:r>
            <a:endParaRPr sz="1800" b="0">
              <a:latin typeface="Calibri"/>
              <a:ea typeface="Calibri"/>
              <a:cs typeface="Calibri"/>
              <a:sym typeface="Calibri"/>
            </a:endParaRPr>
          </a:p>
        </p:txBody>
      </p:sp>
      <p:sp>
        <p:nvSpPr>
          <p:cNvPr id="553" name="Google Shape;553;p81"/>
          <p:cNvSpPr txBox="1">
            <a:spLocks noGrp="1"/>
          </p:cNvSpPr>
          <p:nvPr>
            <p:ph type="body" idx="1"/>
          </p:nvPr>
        </p:nvSpPr>
        <p:spPr>
          <a:xfrm>
            <a:off x="457200" y="1196752"/>
            <a:ext cx="8435400" cy="540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b="1">
                <a:latin typeface="Calibri"/>
                <a:ea typeface="Calibri"/>
                <a:cs typeface="Calibri"/>
                <a:sym typeface="Calibri"/>
              </a:rPr>
              <a:t>Μήκος βήματος.</a:t>
            </a:r>
            <a:endParaRPr/>
          </a:p>
          <a:p>
            <a:pPr marL="355600" lvl="0" indent="0" algn="l" rtl="0">
              <a:lnSpc>
                <a:spcPct val="112000"/>
              </a:lnSpc>
              <a:spcBef>
                <a:spcPts val="1200"/>
              </a:spcBef>
              <a:spcAft>
                <a:spcPts val="0"/>
              </a:spcAft>
              <a:buClr>
                <a:schemeClr val="dk1"/>
              </a:buClr>
              <a:buSzPts val="2400"/>
              <a:buNone/>
            </a:pPr>
            <a:r>
              <a:rPr lang="el-GR" sz="2400">
                <a:latin typeface="Calibri"/>
                <a:ea typeface="Calibri"/>
                <a:cs typeface="Calibri"/>
                <a:sym typeface="Calibri"/>
              </a:rPr>
              <a:t>Είναι η απόσταση του σημείου επαφής της πτέρνας του ενός κάτω άκρου από το επόμενο σημείο επαφής της πτέρνας αντίθετου κάτω άκρου κατά την εξέλιξη του βηματισμού</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b="1">
                <a:latin typeface="Calibri"/>
                <a:ea typeface="Calibri"/>
                <a:cs typeface="Calibri"/>
                <a:sym typeface="Calibri"/>
              </a:rPr>
              <a:t>Μήκος διασκελισμού.</a:t>
            </a:r>
            <a:endParaRPr/>
          </a:p>
          <a:p>
            <a:pPr marL="355600" lvl="0" indent="0" algn="l" rtl="0">
              <a:lnSpc>
                <a:spcPct val="112000"/>
              </a:lnSpc>
              <a:spcBef>
                <a:spcPts val="1200"/>
              </a:spcBef>
              <a:spcAft>
                <a:spcPts val="0"/>
              </a:spcAft>
              <a:buClr>
                <a:schemeClr val="dk1"/>
              </a:buClr>
              <a:buSzPts val="2400"/>
              <a:buNone/>
            </a:pPr>
            <a:r>
              <a:rPr lang="el-GR" sz="2400">
                <a:latin typeface="Calibri"/>
                <a:ea typeface="Calibri"/>
                <a:cs typeface="Calibri"/>
                <a:sym typeface="Calibri"/>
              </a:rPr>
              <a:t>Είναι η απόσταση του σημείου επαφής της πτέρνας του ενός κάτω άκρου από το επόμενο σημείο επαφής της πτέρνας του ιδίου κάτω άκρου κατά την εξέλιξη του βηματισμού.</a:t>
            </a:r>
            <a:endParaRPr/>
          </a:p>
          <a:p>
            <a:pPr marL="627062" lvl="1" indent="-2857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 διασκελισμός περιλαμβάνει δύο βήματα. </a:t>
            </a:r>
            <a:endParaRPr/>
          </a:p>
          <a:p>
            <a:pPr marL="627062" lvl="1" indent="-2857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Το μήκος του διασκελισμού δεν ισούται απαραίτητα με το διπλάσιο μήκος ενός βήματος.</a:t>
            </a:r>
            <a:endParaRPr/>
          </a:p>
          <a:p>
            <a:pPr marL="627062" lvl="1" indent="-285750" algn="l" rtl="0">
              <a:lnSpc>
                <a:spcPct val="112000"/>
              </a:lnSpc>
              <a:spcBef>
                <a:spcPts val="1200"/>
              </a:spcBef>
              <a:spcAft>
                <a:spcPts val="0"/>
              </a:spcAft>
              <a:buClr>
                <a:schemeClr val="dk1"/>
              </a:buClr>
              <a:buSzPts val="2400"/>
              <a:buFont typeface="Calibri"/>
              <a:buNone/>
            </a:pPr>
            <a:endParaRPr sz="2400">
              <a:latin typeface="Calibri"/>
              <a:ea typeface="Calibri"/>
              <a:cs typeface="Calibri"/>
              <a:sym typeface="Calibri"/>
            </a:endParaRPr>
          </a:p>
        </p:txBody>
      </p:sp>
      <p:sp>
        <p:nvSpPr>
          <p:cNvPr id="554" name="Google Shape;554;p8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19</a:t>
            </a:fld>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2"/>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Παράμετροι διαστήματος</a:t>
            </a:r>
            <a:r>
              <a:rPr lang="el-GR" sz="3200">
                <a:latin typeface="Calibri"/>
                <a:ea typeface="Calibri"/>
                <a:cs typeface="Calibri"/>
                <a:sym typeface="Calibri"/>
              </a:rPr>
              <a:t> </a:t>
            </a:r>
            <a:r>
              <a:rPr lang="el-GR" sz="3200" b="0">
                <a:latin typeface="Calibri"/>
                <a:ea typeface="Calibri"/>
                <a:cs typeface="Calibri"/>
                <a:sym typeface="Calibri"/>
              </a:rPr>
              <a:t>2/4</a:t>
            </a:r>
            <a:endParaRPr sz="3600">
              <a:latin typeface="Calibri"/>
              <a:ea typeface="Calibri"/>
              <a:cs typeface="Calibri"/>
              <a:sym typeface="Calibri"/>
            </a:endParaRPr>
          </a:p>
        </p:txBody>
      </p:sp>
      <p:sp>
        <p:nvSpPr>
          <p:cNvPr id="561" name="Google Shape;561;p82"/>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200"/>
              <a:buFont typeface="Calibri"/>
              <a:buNone/>
            </a:pPr>
            <a:r>
              <a:rPr lang="el-GR" sz="2200" b="1"/>
              <a:t>Παράμετροι διαστήματος, </a:t>
            </a:r>
            <a:r>
              <a:rPr lang="el-GR" sz="2200"/>
              <a:t>φυσιολογικές τιμές.</a:t>
            </a:r>
            <a:endParaRPr/>
          </a:p>
          <a:p>
            <a:pPr marL="342900" lvl="0" indent="-342900" algn="l" rtl="0">
              <a:lnSpc>
                <a:spcPct val="80000"/>
              </a:lnSpc>
              <a:spcBef>
                <a:spcPts val="1200"/>
              </a:spcBef>
              <a:spcAft>
                <a:spcPts val="0"/>
              </a:spcAft>
              <a:buClr>
                <a:schemeClr val="dk1"/>
              </a:buClr>
              <a:buSzPts val="2200"/>
              <a:buFont typeface="Calibri"/>
              <a:buAutoNum type="arabicPeriod"/>
            </a:pPr>
            <a:r>
              <a:rPr lang="el-GR" sz="2200"/>
              <a:t>Μήκος βήματος, 35-40 cm.</a:t>
            </a:r>
            <a:endParaRPr/>
          </a:p>
          <a:p>
            <a:pPr marL="342900" lvl="0" indent="-342900" algn="l" rtl="0">
              <a:lnSpc>
                <a:spcPct val="80000"/>
              </a:lnSpc>
              <a:spcBef>
                <a:spcPts val="1200"/>
              </a:spcBef>
              <a:spcAft>
                <a:spcPts val="0"/>
              </a:spcAft>
              <a:buClr>
                <a:schemeClr val="dk1"/>
              </a:buClr>
              <a:buSzPts val="2200"/>
              <a:buFont typeface="Calibri"/>
              <a:buAutoNum type="arabicPeriod"/>
            </a:pPr>
            <a:r>
              <a:rPr lang="el-GR" sz="2200"/>
              <a:t>Μήκος διασκελισμού, 70-82 cm.</a:t>
            </a:r>
            <a:endParaRPr/>
          </a:p>
          <a:p>
            <a:pPr marL="342900" lvl="0" indent="-342900" algn="l" rtl="0">
              <a:lnSpc>
                <a:spcPct val="80000"/>
              </a:lnSpc>
              <a:spcBef>
                <a:spcPts val="1200"/>
              </a:spcBef>
              <a:spcAft>
                <a:spcPts val="0"/>
              </a:spcAft>
              <a:buClr>
                <a:schemeClr val="dk1"/>
              </a:buClr>
              <a:buSzPts val="2200"/>
              <a:buFont typeface="Calibri"/>
              <a:buAutoNum type="arabicPeriod"/>
            </a:pPr>
            <a:r>
              <a:rPr lang="el-GR" sz="2200"/>
              <a:t>Εύρος βήματος (βάση βηματισμού), 8 cm.</a:t>
            </a:r>
            <a:endParaRPr/>
          </a:p>
          <a:p>
            <a:pPr marL="342900" lvl="0" indent="-342900" algn="l" rtl="0">
              <a:lnSpc>
                <a:spcPct val="80000"/>
              </a:lnSpc>
              <a:spcBef>
                <a:spcPts val="1200"/>
              </a:spcBef>
              <a:spcAft>
                <a:spcPts val="0"/>
              </a:spcAft>
              <a:buClr>
                <a:schemeClr val="dk1"/>
              </a:buClr>
              <a:buSzPts val="2200"/>
              <a:buFont typeface="Calibri"/>
              <a:buNone/>
            </a:pPr>
            <a:endParaRPr sz="2200"/>
          </a:p>
        </p:txBody>
      </p:sp>
      <p:sp>
        <p:nvSpPr>
          <p:cNvPr id="562" name="Google Shape;562;p8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20</a:t>
            </a:fld>
            <a:endParaRPr>
              <a:solidFill>
                <a:srgbClr val="000000"/>
              </a:solidFill>
            </a:endParaRPr>
          </a:p>
        </p:txBody>
      </p:sp>
      <p:grpSp>
        <p:nvGrpSpPr>
          <p:cNvPr id="563" name="Google Shape;563;p82"/>
          <p:cNvGrpSpPr/>
          <p:nvPr/>
        </p:nvGrpSpPr>
        <p:grpSpPr>
          <a:xfrm>
            <a:off x="2771800" y="3069267"/>
            <a:ext cx="5112568" cy="1367813"/>
            <a:chOff x="2267744" y="3150567"/>
            <a:chExt cx="5112568" cy="1367813"/>
          </a:xfrm>
        </p:grpSpPr>
        <p:cxnSp>
          <p:nvCxnSpPr>
            <p:cNvPr id="564" name="Google Shape;564;p82"/>
            <p:cNvCxnSpPr/>
            <p:nvPr/>
          </p:nvCxnSpPr>
          <p:spPr>
            <a:xfrm>
              <a:off x="2267744" y="4213737"/>
              <a:ext cx="4104600" cy="3600"/>
            </a:xfrm>
            <a:prstGeom prst="straightConnector1">
              <a:avLst/>
            </a:prstGeom>
            <a:noFill/>
            <a:ln w="28575" cap="flat" cmpd="sng">
              <a:solidFill>
                <a:schemeClr val="dk1"/>
              </a:solidFill>
              <a:prstDash val="solid"/>
              <a:round/>
              <a:headEnd type="none" w="sm" len="sm"/>
              <a:tailEnd type="none" w="sm" len="sm"/>
            </a:ln>
          </p:spPr>
        </p:cxnSp>
        <p:cxnSp>
          <p:nvCxnSpPr>
            <p:cNvPr id="565" name="Google Shape;565;p82"/>
            <p:cNvCxnSpPr/>
            <p:nvPr/>
          </p:nvCxnSpPr>
          <p:spPr>
            <a:xfrm>
              <a:off x="2267744" y="3933056"/>
              <a:ext cx="2052300" cy="0"/>
            </a:xfrm>
            <a:prstGeom prst="straightConnector1">
              <a:avLst/>
            </a:prstGeom>
            <a:noFill/>
            <a:ln w="28575" cap="flat" cmpd="sng">
              <a:solidFill>
                <a:schemeClr val="dk1"/>
              </a:solidFill>
              <a:prstDash val="solid"/>
              <a:round/>
              <a:headEnd type="none" w="sm" len="sm"/>
              <a:tailEnd type="none" w="sm" len="sm"/>
            </a:ln>
          </p:spPr>
        </p:cxnSp>
        <p:cxnSp>
          <p:nvCxnSpPr>
            <p:cNvPr id="566" name="Google Shape;566;p82"/>
            <p:cNvCxnSpPr/>
            <p:nvPr/>
          </p:nvCxnSpPr>
          <p:spPr>
            <a:xfrm>
              <a:off x="2267744" y="3356992"/>
              <a:ext cx="0" cy="936000"/>
            </a:xfrm>
            <a:prstGeom prst="straightConnector1">
              <a:avLst/>
            </a:prstGeom>
            <a:noFill/>
            <a:ln w="28575" cap="flat" cmpd="sng">
              <a:solidFill>
                <a:schemeClr val="dk1"/>
              </a:solidFill>
              <a:prstDash val="solid"/>
              <a:round/>
              <a:headEnd type="none" w="sm" len="sm"/>
              <a:tailEnd type="none" w="sm" len="sm"/>
            </a:ln>
          </p:spPr>
        </p:cxnSp>
        <p:cxnSp>
          <p:nvCxnSpPr>
            <p:cNvPr id="567" name="Google Shape;567;p82"/>
            <p:cNvCxnSpPr/>
            <p:nvPr/>
          </p:nvCxnSpPr>
          <p:spPr>
            <a:xfrm>
              <a:off x="6372200" y="3356992"/>
              <a:ext cx="0" cy="936000"/>
            </a:xfrm>
            <a:prstGeom prst="straightConnector1">
              <a:avLst/>
            </a:prstGeom>
            <a:noFill/>
            <a:ln w="28575" cap="flat" cmpd="sng">
              <a:solidFill>
                <a:schemeClr val="dk1"/>
              </a:solidFill>
              <a:prstDash val="solid"/>
              <a:round/>
              <a:headEnd type="none" w="sm" len="sm"/>
              <a:tailEnd type="none" w="sm" len="sm"/>
            </a:ln>
          </p:spPr>
        </p:cxnSp>
        <p:cxnSp>
          <p:nvCxnSpPr>
            <p:cNvPr id="568" name="Google Shape;568;p82"/>
            <p:cNvCxnSpPr/>
            <p:nvPr/>
          </p:nvCxnSpPr>
          <p:spPr>
            <a:xfrm>
              <a:off x="4319972" y="3726158"/>
              <a:ext cx="0" cy="360000"/>
            </a:xfrm>
            <a:prstGeom prst="straightConnector1">
              <a:avLst/>
            </a:prstGeom>
            <a:noFill/>
            <a:ln w="28575" cap="flat" cmpd="sng">
              <a:solidFill>
                <a:schemeClr val="dk1"/>
              </a:solidFill>
              <a:prstDash val="solid"/>
              <a:round/>
              <a:headEnd type="none" w="sm" len="sm"/>
              <a:tailEnd type="none" w="sm" len="sm"/>
            </a:ln>
          </p:spPr>
        </p:cxnSp>
        <p:pic>
          <p:nvPicPr>
            <p:cNvPr id="569" name="Google Shape;569;p82" descr="Footprint Stencils"/>
            <p:cNvPicPr preferRelativeResize="0"/>
            <p:nvPr/>
          </p:nvPicPr>
          <p:blipFill rotWithShape="1">
            <a:blip r:embed="rId3">
              <a:alphaModFix/>
            </a:blip>
            <a:srcRect l="49998" t="8265" r="10194" b="17539"/>
            <a:stretch/>
          </p:blipFill>
          <p:spPr>
            <a:xfrm rot="5400000">
              <a:off x="4655844" y="3170939"/>
              <a:ext cx="373598" cy="973334"/>
            </a:xfrm>
            <a:prstGeom prst="rect">
              <a:avLst/>
            </a:prstGeom>
            <a:noFill/>
            <a:ln>
              <a:noFill/>
            </a:ln>
          </p:spPr>
        </p:pic>
        <p:pic>
          <p:nvPicPr>
            <p:cNvPr id="570" name="Google Shape;570;p82" descr="Footprint Stencils"/>
            <p:cNvPicPr preferRelativeResize="0"/>
            <p:nvPr/>
          </p:nvPicPr>
          <p:blipFill rotWithShape="1">
            <a:blip r:embed="rId3">
              <a:alphaModFix/>
            </a:blip>
            <a:srcRect l="5539" t="7880" r="54373" b="19349"/>
            <a:stretch/>
          </p:blipFill>
          <p:spPr>
            <a:xfrm rot="5400000">
              <a:off x="2594589" y="2879665"/>
              <a:ext cx="376218" cy="954654"/>
            </a:xfrm>
            <a:prstGeom prst="rect">
              <a:avLst/>
            </a:prstGeom>
            <a:noFill/>
            <a:ln>
              <a:noFill/>
            </a:ln>
          </p:spPr>
        </p:pic>
        <p:pic>
          <p:nvPicPr>
            <p:cNvPr id="571" name="Google Shape;571;p82" descr="Footprint Stencils"/>
            <p:cNvPicPr preferRelativeResize="0"/>
            <p:nvPr/>
          </p:nvPicPr>
          <p:blipFill rotWithShape="1">
            <a:blip r:embed="rId3">
              <a:alphaModFix/>
            </a:blip>
            <a:srcRect l="5539" t="7880" r="54373" b="19349"/>
            <a:stretch/>
          </p:blipFill>
          <p:spPr>
            <a:xfrm rot="5400000">
              <a:off x="6714876" y="2861349"/>
              <a:ext cx="376218" cy="954654"/>
            </a:xfrm>
            <a:prstGeom prst="rect">
              <a:avLst/>
            </a:prstGeom>
            <a:noFill/>
            <a:ln>
              <a:noFill/>
            </a:ln>
          </p:spPr>
        </p:pic>
        <p:sp>
          <p:nvSpPr>
            <p:cNvPr id="572" name="Google Shape;572;p82"/>
            <p:cNvSpPr txBox="1"/>
            <p:nvPr/>
          </p:nvSpPr>
          <p:spPr>
            <a:xfrm>
              <a:off x="2914994" y="3844405"/>
              <a:ext cx="690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0" i="0" u="none" strike="noStrike" cap="none">
                  <a:solidFill>
                    <a:schemeClr val="dk1"/>
                  </a:solidFill>
                  <a:latin typeface="Calibri"/>
                  <a:ea typeface="Calibri"/>
                  <a:cs typeface="Calibri"/>
                  <a:sym typeface="Calibri"/>
                </a:rPr>
                <a:t>Βήμα</a:t>
              </a:r>
              <a:endParaRPr sz="1800">
                <a:solidFill>
                  <a:schemeClr val="dk1"/>
                </a:solidFill>
                <a:latin typeface="Calibri"/>
                <a:ea typeface="Calibri"/>
                <a:cs typeface="Calibri"/>
                <a:sym typeface="Calibri"/>
              </a:endParaRPr>
            </a:p>
          </p:txBody>
        </p:sp>
        <p:sp>
          <p:nvSpPr>
            <p:cNvPr id="573" name="Google Shape;573;p82"/>
            <p:cNvSpPr txBox="1"/>
            <p:nvPr/>
          </p:nvSpPr>
          <p:spPr>
            <a:xfrm>
              <a:off x="3583745" y="4149080"/>
              <a:ext cx="1472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Calibri"/>
                  <a:ea typeface="Calibri"/>
                  <a:cs typeface="Calibri"/>
                  <a:sym typeface="Calibri"/>
                </a:rPr>
                <a:t>Διασκελισμός</a:t>
              </a:r>
              <a:endParaRPr sz="1800">
                <a:solidFill>
                  <a:schemeClr val="dk1"/>
                </a:solidFill>
                <a:latin typeface="Calibri"/>
                <a:ea typeface="Calibri"/>
                <a:cs typeface="Calibri"/>
                <a:sym typeface="Calibri"/>
              </a:endParaRPr>
            </a:p>
          </p:txBody>
        </p:sp>
      </p:grpSp>
      <p:grpSp>
        <p:nvGrpSpPr>
          <p:cNvPr id="574" name="Google Shape;574;p82"/>
          <p:cNvGrpSpPr/>
          <p:nvPr/>
        </p:nvGrpSpPr>
        <p:grpSpPr>
          <a:xfrm>
            <a:off x="585091" y="4112976"/>
            <a:ext cx="7947274" cy="2628538"/>
            <a:chOff x="89746" y="4019482"/>
            <a:chExt cx="7947274" cy="2628538"/>
          </a:xfrm>
        </p:grpSpPr>
        <p:pic>
          <p:nvPicPr>
            <p:cNvPr id="575" name="Google Shape;575;p82" descr="Footprint Stencils"/>
            <p:cNvPicPr preferRelativeResize="0"/>
            <p:nvPr/>
          </p:nvPicPr>
          <p:blipFill rotWithShape="1">
            <a:blip r:embed="rId4">
              <a:alphaModFix/>
            </a:blip>
            <a:srcRect l="49998" t="8265" r="10194" b="17539"/>
            <a:stretch/>
          </p:blipFill>
          <p:spPr>
            <a:xfrm rot="-4360802">
              <a:off x="6633605" y="4779359"/>
              <a:ext cx="373598" cy="973334"/>
            </a:xfrm>
            <a:prstGeom prst="rect">
              <a:avLst/>
            </a:prstGeom>
            <a:noFill/>
            <a:ln>
              <a:noFill/>
            </a:ln>
          </p:spPr>
        </p:pic>
        <p:cxnSp>
          <p:nvCxnSpPr>
            <p:cNvPr id="576" name="Google Shape;576;p82"/>
            <p:cNvCxnSpPr/>
            <p:nvPr/>
          </p:nvCxnSpPr>
          <p:spPr>
            <a:xfrm>
              <a:off x="2123728" y="4797152"/>
              <a:ext cx="2520300" cy="0"/>
            </a:xfrm>
            <a:prstGeom prst="straightConnector1">
              <a:avLst/>
            </a:prstGeom>
            <a:noFill/>
            <a:ln w="22225" cap="flat" cmpd="sng">
              <a:solidFill>
                <a:schemeClr val="dk1"/>
              </a:solidFill>
              <a:prstDash val="solid"/>
              <a:round/>
              <a:headEnd type="triangle" w="med" len="med"/>
              <a:tailEnd type="triangle" w="med" len="med"/>
            </a:ln>
          </p:spPr>
        </p:cxnSp>
        <p:cxnSp>
          <p:nvCxnSpPr>
            <p:cNvPr id="577" name="Google Shape;577;p82"/>
            <p:cNvCxnSpPr/>
            <p:nvPr/>
          </p:nvCxnSpPr>
          <p:spPr>
            <a:xfrm>
              <a:off x="4716016" y="4797152"/>
              <a:ext cx="2520300" cy="0"/>
            </a:xfrm>
            <a:prstGeom prst="straightConnector1">
              <a:avLst/>
            </a:prstGeom>
            <a:noFill/>
            <a:ln w="22225" cap="flat" cmpd="sng">
              <a:solidFill>
                <a:schemeClr val="dk1"/>
              </a:solidFill>
              <a:prstDash val="solid"/>
              <a:round/>
              <a:headEnd type="triangle" w="med" len="med"/>
              <a:tailEnd type="triangle" w="med" len="med"/>
            </a:ln>
          </p:spPr>
        </p:cxnSp>
        <p:cxnSp>
          <p:nvCxnSpPr>
            <p:cNvPr id="578" name="Google Shape;578;p82"/>
            <p:cNvCxnSpPr/>
            <p:nvPr/>
          </p:nvCxnSpPr>
          <p:spPr>
            <a:xfrm>
              <a:off x="2123728" y="6309320"/>
              <a:ext cx="5112600" cy="0"/>
            </a:xfrm>
            <a:prstGeom prst="straightConnector1">
              <a:avLst/>
            </a:prstGeom>
            <a:noFill/>
            <a:ln w="22225" cap="flat" cmpd="sng">
              <a:solidFill>
                <a:schemeClr val="dk1"/>
              </a:solidFill>
              <a:prstDash val="solid"/>
              <a:round/>
              <a:headEnd type="triangle" w="med" len="med"/>
              <a:tailEnd type="triangle" w="med" len="med"/>
            </a:ln>
          </p:spPr>
        </p:cxnSp>
        <p:pic>
          <p:nvPicPr>
            <p:cNvPr id="579" name="Google Shape;579;p82" descr="Footprint Stencils"/>
            <p:cNvPicPr preferRelativeResize="0"/>
            <p:nvPr/>
          </p:nvPicPr>
          <p:blipFill rotWithShape="1">
            <a:blip r:embed="rId5">
              <a:alphaModFix/>
            </a:blip>
            <a:srcRect l="5539" t="7880" r="54373" b="19349"/>
            <a:stretch/>
          </p:blipFill>
          <p:spPr>
            <a:xfrm rot="-5995372">
              <a:off x="4022397" y="5307455"/>
              <a:ext cx="376218" cy="954654"/>
            </a:xfrm>
            <a:prstGeom prst="rect">
              <a:avLst/>
            </a:prstGeom>
            <a:noFill/>
            <a:ln>
              <a:noFill/>
            </a:ln>
          </p:spPr>
        </p:pic>
        <p:pic>
          <p:nvPicPr>
            <p:cNvPr id="580" name="Google Shape;580;p82" descr="Footprint Stencils"/>
            <p:cNvPicPr preferRelativeResize="0"/>
            <p:nvPr/>
          </p:nvPicPr>
          <p:blipFill rotWithShape="1">
            <a:blip r:embed="rId4">
              <a:alphaModFix/>
            </a:blip>
            <a:srcRect l="49998" t="8265" r="10194" b="17539"/>
            <a:stretch/>
          </p:blipFill>
          <p:spPr>
            <a:xfrm rot="-4360802">
              <a:off x="1521037" y="4779359"/>
              <a:ext cx="373598" cy="973334"/>
            </a:xfrm>
            <a:prstGeom prst="rect">
              <a:avLst/>
            </a:prstGeom>
            <a:noFill/>
            <a:ln>
              <a:noFill/>
            </a:ln>
          </p:spPr>
        </p:pic>
        <p:cxnSp>
          <p:nvCxnSpPr>
            <p:cNvPr id="581" name="Google Shape;581;p82"/>
            <p:cNvCxnSpPr/>
            <p:nvPr/>
          </p:nvCxnSpPr>
          <p:spPr>
            <a:xfrm>
              <a:off x="2123729" y="4581128"/>
              <a:ext cx="0" cy="1944300"/>
            </a:xfrm>
            <a:prstGeom prst="straightConnector1">
              <a:avLst/>
            </a:prstGeom>
            <a:noFill/>
            <a:ln w="19050" cap="flat" cmpd="sng">
              <a:solidFill>
                <a:schemeClr val="dk1"/>
              </a:solidFill>
              <a:prstDash val="dash"/>
              <a:round/>
              <a:headEnd type="none" w="sm" len="sm"/>
              <a:tailEnd type="none" w="sm" len="sm"/>
            </a:ln>
          </p:spPr>
        </p:cxnSp>
        <p:cxnSp>
          <p:nvCxnSpPr>
            <p:cNvPr id="582" name="Google Shape;582;p82"/>
            <p:cNvCxnSpPr/>
            <p:nvPr/>
          </p:nvCxnSpPr>
          <p:spPr>
            <a:xfrm>
              <a:off x="7236296" y="4581128"/>
              <a:ext cx="0" cy="1872300"/>
            </a:xfrm>
            <a:prstGeom prst="straightConnector1">
              <a:avLst/>
            </a:prstGeom>
            <a:noFill/>
            <a:ln w="19050" cap="flat" cmpd="sng">
              <a:solidFill>
                <a:schemeClr val="dk1"/>
              </a:solidFill>
              <a:prstDash val="dash"/>
              <a:round/>
              <a:headEnd type="none" w="sm" len="sm"/>
              <a:tailEnd type="none" w="sm" len="sm"/>
            </a:ln>
          </p:spPr>
        </p:cxnSp>
        <p:cxnSp>
          <p:nvCxnSpPr>
            <p:cNvPr id="583" name="Google Shape;583;p82"/>
            <p:cNvCxnSpPr/>
            <p:nvPr/>
          </p:nvCxnSpPr>
          <p:spPr>
            <a:xfrm>
              <a:off x="4680012" y="4581128"/>
              <a:ext cx="0" cy="1080000"/>
            </a:xfrm>
            <a:prstGeom prst="straightConnector1">
              <a:avLst/>
            </a:prstGeom>
            <a:noFill/>
            <a:ln w="19050" cap="flat" cmpd="sng">
              <a:solidFill>
                <a:schemeClr val="dk1"/>
              </a:solidFill>
              <a:prstDash val="dash"/>
              <a:round/>
              <a:headEnd type="none" w="sm" len="sm"/>
              <a:tailEnd type="none" w="sm" len="sm"/>
            </a:ln>
          </p:spPr>
        </p:cxnSp>
        <p:cxnSp>
          <p:nvCxnSpPr>
            <p:cNvPr id="584" name="Google Shape;584;p82"/>
            <p:cNvCxnSpPr/>
            <p:nvPr/>
          </p:nvCxnSpPr>
          <p:spPr>
            <a:xfrm>
              <a:off x="827584" y="5404575"/>
              <a:ext cx="6696600" cy="0"/>
            </a:xfrm>
            <a:prstGeom prst="straightConnector1">
              <a:avLst/>
            </a:prstGeom>
            <a:noFill/>
            <a:ln w="19050" cap="flat" cmpd="sng">
              <a:solidFill>
                <a:schemeClr val="dk1"/>
              </a:solidFill>
              <a:prstDash val="dash"/>
              <a:round/>
              <a:headEnd type="none" w="sm" len="sm"/>
              <a:tailEnd type="none" w="sm" len="sm"/>
            </a:ln>
          </p:spPr>
        </p:cxnSp>
        <p:cxnSp>
          <p:nvCxnSpPr>
            <p:cNvPr id="585" name="Google Shape;585;p82"/>
            <p:cNvCxnSpPr/>
            <p:nvPr/>
          </p:nvCxnSpPr>
          <p:spPr>
            <a:xfrm>
              <a:off x="1111915" y="5661248"/>
              <a:ext cx="6412500" cy="0"/>
            </a:xfrm>
            <a:prstGeom prst="straightConnector1">
              <a:avLst/>
            </a:prstGeom>
            <a:noFill/>
            <a:ln w="19050" cap="flat" cmpd="sng">
              <a:solidFill>
                <a:schemeClr val="dk1"/>
              </a:solidFill>
              <a:prstDash val="dash"/>
              <a:round/>
              <a:headEnd type="none" w="sm" len="sm"/>
              <a:tailEnd type="none" w="sm" len="sm"/>
            </a:ln>
          </p:spPr>
        </p:cxnSp>
        <p:cxnSp>
          <p:nvCxnSpPr>
            <p:cNvPr id="586" name="Google Shape;586;p82"/>
            <p:cNvCxnSpPr/>
            <p:nvPr/>
          </p:nvCxnSpPr>
          <p:spPr>
            <a:xfrm>
              <a:off x="7452320" y="5404575"/>
              <a:ext cx="0" cy="256800"/>
            </a:xfrm>
            <a:prstGeom prst="straightConnector1">
              <a:avLst/>
            </a:prstGeom>
            <a:noFill/>
            <a:ln w="19050" cap="flat" cmpd="sng">
              <a:solidFill>
                <a:schemeClr val="dk1"/>
              </a:solidFill>
              <a:prstDash val="solid"/>
              <a:round/>
              <a:headEnd type="stealth" w="med" len="med"/>
              <a:tailEnd type="stealth" w="med" len="med"/>
            </a:ln>
          </p:spPr>
        </p:cxnSp>
        <p:cxnSp>
          <p:nvCxnSpPr>
            <p:cNvPr id="587" name="Google Shape;587;p82"/>
            <p:cNvCxnSpPr/>
            <p:nvPr/>
          </p:nvCxnSpPr>
          <p:spPr>
            <a:xfrm rot="10800000">
              <a:off x="827728" y="4942875"/>
              <a:ext cx="1296000" cy="461700"/>
            </a:xfrm>
            <a:prstGeom prst="straightConnector1">
              <a:avLst/>
            </a:prstGeom>
            <a:noFill/>
            <a:ln w="19050" cap="flat" cmpd="sng">
              <a:solidFill>
                <a:schemeClr val="dk1"/>
              </a:solidFill>
              <a:prstDash val="solid"/>
              <a:round/>
              <a:headEnd type="none" w="sm" len="sm"/>
              <a:tailEnd type="none" w="sm" len="sm"/>
            </a:ln>
          </p:spPr>
        </p:cxnSp>
        <p:sp>
          <p:nvSpPr>
            <p:cNvPr id="588" name="Google Shape;588;p82"/>
            <p:cNvSpPr/>
            <p:nvPr/>
          </p:nvSpPr>
          <p:spPr>
            <a:xfrm>
              <a:off x="1044664" y="5078027"/>
              <a:ext cx="127188" cy="310719"/>
            </a:xfrm>
            <a:custGeom>
              <a:avLst/>
              <a:gdLst/>
              <a:ahLst/>
              <a:cxnLst/>
              <a:rect l="l" t="t" r="r" b="b"/>
              <a:pathLst>
                <a:path w="127188" h="310719" extrusionOk="0">
                  <a:moveTo>
                    <a:pt x="127188" y="0"/>
                  </a:moveTo>
                  <a:cubicBezTo>
                    <a:pt x="102034" y="12577"/>
                    <a:pt x="76881" y="25154"/>
                    <a:pt x="56167" y="62144"/>
                  </a:cubicBezTo>
                  <a:cubicBezTo>
                    <a:pt x="35453" y="99134"/>
                    <a:pt x="10299" y="180513"/>
                    <a:pt x="2901" y="221942"/>
                  </a:cubicBezTo>
                  <a:cubicBezTo>
                    <a:pt x="-4497" y="263371"/>
                    <a:pt x="3641" y="287045"/>
                    <a:pt x="11779" y="310719"/>
                  </a:cubicBezTo>
                </a:path>
              </a:pathLst>
            </a:cu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9" name="Google Shape;589;p82"/>
            <p:cNvSpPr txBox="1"/>
            <p:nvPr/>
          </p:nvSpPr>
          <p:spPr>
            <a:xfrm>
              <a:off x="89746" y="4019482"/>
              <a:ext cx="1242000" cy="831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1600">
                  <a:solidFill>
                    <a:schemeClr val="dk1"/>
                  </a:solidFill>
                  <a:latin typeface="Calibri"/>
                  <a:ea typeface="Calibri"/>
                  <a:cs typeface="Calibri"/>
                  <a:sym typeface="Calibri"/>
                </a:rPr>
                <a:t>Γωνια του μεγαλου δακτύλου</a:t>
              </a:r>
              <a:endParaRPr/>
            </a:p>
          </p:txBody>
        </p:sp>
        <p:sp>
          <p:nvSpPr>
            <p:cNvPr id="590" name="Google Shape;590;p82"/>
            <p:cNvSpPr/>
            <p:nvPr/>
          </p:nvSpPr>
          <p:spPr>
            <a:xfrm>
              <a:off x="2280697" y="4509120"/>
              <a:ext cx="21144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600">
                  <a:solidFill>
                    <a:schemeClr val="dk1"/>
                  </a:solidFill>
                  <a:latin typeface="Calibri"/>
                  <a:ea typeface="Calibri"/>
                  <a:cs typeface="Calibri"/>
                  <a:sym typeface="Calibri"/>
                </a:rPr>
                <a:t>Μήκος δεξιού βήματος</a:t>
              </a:r>
              <a:endParaRPr sz="1600">
                <a:solidFill>
                  <a:schemeClr val="dk1"/>
                </a:solidFill>
                <a:latin typeface="Calibri"/>
                <a:ea typeface="Calibri"/>
                <a:cs typeface="Calibri"/>
                <a:sym typeface="Calibri"/>
              </a:endParaRPr>
            </a:p>
          </p:txBody>
        </p:sp>
        <p:cxnSp>
          <p:nvCxnSpPr>
            <p:cNvPr id="591" name="Google Shape;591;p82"/>
            <p:cNvCxnSpPr>
              <a:stCxn id="589" idx="2"/>
            </p:cNvCxnSpPr>
            <p:nvPr/>
          </p:nvCxnSpPr>
          <p:spPr>
            <a:xfrm rot="-5400000" flipH="1">
              <a:off x="723196" y="4838032"/>
              <a:ext cx="309000" cy="333900"/>
            </a:xfrm>
            <a:prstGeom prst="bentConnector2">
              <a:avLst/>
            </a:prstGeom>
            <a:noFill/>
            <a:ln w="9525" cap="flat" cmpd="sng">
              <a:solidFill>
                <a:schemeClr val="dk1"/>
              </a:solidFill>
              <a:prstDash val="solid"/>
              <a:round/>
              <a:headEnd type="none" w="sm" len="sm"/>
              <a:tailEnd type="stealth" w="med" len="med"/>
            </a:ln>
          </p:spPr>
        </p:cxnSp>
        <p:sp>
          <p:nvSpPr>
            <p:cNvPr id="592" name="Google Shape;592;p82"/>
            <p:cNvSpPr/>
            <p:nvPr/>
          </p:nvSpPr>
          <p:spPr>
            <a:xfrm>
              <a:off x="4787292" y="4522749"/>
              <a:ext cx="24489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600">
                  <a:solidFill>
                    <a:schemeClr val="dk1"/>
                  </a:solidFill>
                  <a:latin typeface="Calibri"/>
                  <a:ea typeface="Calibri"/>
                  <a:cs typeface="Calibri"/>
                  <a:sym typeface="Calibri"/>
                </a:rPr>
                <a:t>Μήκος αριστερού βήματος</a:t>
              </a:r>
              <a:endParaRPr sz="1600">
                <a:solidFill>
                  <a:schemeClr val="dk1"/>
                </a:solidFill>
                <a:latin typeface="Calibri"/>
                <a:ea typeface="Calibri"/>
                <a:cs typeface="Calibri"/>
                <a:sym typeface="Calibri"/>
              </a:endParaRPr>
            </a:p>
          </p:txBody>
        </p:sp>
        <p:sp>
          <p:nvSpPr>
            <p:cNvPr id="593" name="Google Shape;593;p82"/>
            <p:cNvSpPr/>
            <p:nvPr/>
          </p:nvSpPr>
          <p:spPr>
            <a:xfrm>
              <a:off x="3702084" y="6309320"/>
              <a:ext cx="195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600">
                  <a:solidFill>
                    <a:schemeClr val="dk1"/>
                  </a:solidFill>
                  <a:latin typeface="Calibri"/>
                  <a:ea typeface="Calibri"/>
                  <a:cs typeface="Calibri"/>
                  <a:sym typeface="Calibri"/>
                </a:rPr>
                <a:t>Μηκος διασκελισμου</a:t>
              </a:r>
              <a:endParaRPr sz="1600">
                <a:solidFill>
                  <a:schemeClr val="dk1"/>
                </a:solidFill>
                <a:latin typeface="Calibri"/>
                <a:ea typeface="Calibri"/>
                <a:cs typeface="Calibri"/>
                <a:sym typeface="Calibri"/>
              </a:endParaRPr>
            </a:p>
          </p:txBody>
        </p:sp>
        <p:sp>
          <p:nvSpPr>
            <p:cNvPr id="594" name="Google Shape;594;p82"/>
            <p:cNvSpPr/>
            <p:nvPr/>
          </p:nvSpPr>
          <p:spPr>
            <a:xfrm rot="-5400000">
              <a:off x="7099670" y="5293834"/>
              <a:ext cx="12900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600">
                  <a:solidFill>
                    <a:schemeClr val="dk1"/>
                  </a:solidFill>
                  <a:latin typeface="Calibri"/>
                  <a:ea typeface="Calibri"/>
                  <a:cs typeface="Calibri"/>
                  <a:sym typeface="Calibri"/>
                </a:rPr>
                <a:t>Βάση βηματισμού</a:t>
              </a:r>
              <a:endParaRPr sz="1600">
                <a:solidFill>
                  <a:schemeClr val="dk1"/>
                </a:solidFill>
                <a:latin typeface="Calibri"/>
                <a:ea typeface="Calibri"/>
                <a:cs typeface="Calibri"/>
                <a:sym typeface="Calibri"/>
              </a:endParaRPr>
            </a:p>
          </p:txBody>
        </p:sp>
      </p:grpSp>
      <p:cxnSp>
        <p:nvCxnSpPr>
          <p:cNvPr id="595" name="Google Shape;595;p82"/>
          <p:cNvCxnSpPr/>
          <p:nvPr/>
        </p:nvCxnSpPr>
        <p:spPr>
          <a:xfrm>
            <a:off x="2051720" y="4437112"/>
            <a:ext cx="7092300" cy="0"/>
          </a:xfrm>
          <a:prstGeom prst="straightConnector1">
            <a:avLst/>
          </a:prstGeom>
          <a:noFill/>
          <a:ln w="69850" cap="flat" cmpd="tri">
            <a:solidFill>
              <a:schemeClr val="dk1"/>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3"/>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Παράμετροι διαστήματος</a:t>
            </a:r>
            <a:r>
              <a:rPr lang="el-GR" sz="3200">
                <a:latin typeface="Calibri"/>
                <a:ea typeface="Calibri"/>
                <a:cs typeface="Calibri"/>
                <a:sym typeface="Calibri"/>
              </a:rPr>
              <a:t> </a:t>
            </a:r>
            <a:r>
              <a:rPr lang="el-GR" sz="3200" b="0">
                <a:latin typeface="Calibri"/>
                <a:ea typeface="Calibri"/>
                <a:cs typeface="Calibri"/>
                <a:sym typeface="Calibri"/>
              </a:rPr>
              <a:t>3/4</a:t>
            </a:r>
            <a:endParaRPr sz="1800" b="1">
              <a:latin typeface="Tahoma"/>
              <a:ea typeface="Tahoma"/>
              <a:cs typeface="Tahoma"/>
              <a:sym typeface="Tahoma"/>
            </a:endParaRPr>
          </a:p>
        </p:txBody>
      </p:sp>
      <p:sp>
        <p:nvSpPr>
          <p:cNvPr id="601" name="Google Shape;601;p83"/>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12000"/>
              </a:lnSpc>
              <a:spcBef>
                <a:spcPts val="0"/>
              </a:spcBef>
              <a:spcAft>
                <a:spcPts val="0"/>
              </a:spcAft>
              <a:buClr>
                <a:schemeClr val="dk1"/>
              </a:buClr>
              <a:buSzPts val="2220"/>
              <a:buFont typeface="Noto Sans Symbols"/>
              <a:buChar char="⮚"/>
            </a:pPr>
            <a:r>
              <a:rPr lang="el-GR" sz="2220" b="1">
                <a:latin typeface="Calibri"/>
                <a:ea typeface="Calibri"/>
                <a:cs typeface="Calibri"/>
                <a:sym typeface="Calibri"/>
              </a:rPr>
              <a:t>Εύρος βήματος ή βάση βηματισμού.</a:t>
            </a:r>
            <a:endParaRPr/>
          </a:p>
          <a:p>
            <a:pPr marL="355600" lvl="0" indent="0" algn="l" rtl="0">
              <a:lnSpc>
                <a:spcPct val="112000"/>
              </a:lnSpc>
              <a:spcBef>
                <a:spcPts val="1200"/>
              </a:spcBef>
              <a:spcAft>
                <a:spcPts val="0"/>
              </a:spcAft>
              <a:buClr>
                <a:schemeClr val="dk1"/>
              </a:buClr>
              <a:buSzPts val="2220"/>
              <a:buNone/>
            </a:pPr>
            <a:r>
              <a:rPr lang="el-GR" sz="2220">
                <a:latin typeface="Calibri"/>
                <a:ea typeface="Calibri"/>
                <a:cs typeface="Calibri"/>
                <a:sym typeface="Calibri"/>
              </a:rPr>
              <a:t>Είναι η απόσταση του μέσου σημείου επαφής της πτέρνας με το έδαφος του ενός άκρου, από το ίδιο σημείο της πτέρνας του άλλου άκρου. </a:t>
            </a:r>
            <a:endParaRPr/>
          </a:p>
          <a:p>
            <a:pPr marL="342900" lvl="0" indent="-342900" algn="l" rtl="0">
              <a:lnSpc>
                <a:spcPct val="112000"/>
              </a:lnSpc>
              <a:spcBef>
                <a:spcPts val="1200"/>
              </a:spcBef>
              <a:spcAft>
                <a:spcPts val="0"/>
              </a:spcAft>
              <a:buClr>
                <a:schemeClr val="dk1"/>
              </a:buClr>
              <a:buSzPts val="2220"/>
              <a:buFont typeface="Noto Sans Symbols"/>
              <a:buChar char="⮚"/>
            </a:pPr>
            <a:r>
              <a:rPr lang="el-GR" sz="2220" b="1">
                <a:latin typeface="Calibri"/>
                <a:ea typeface="Calibri"/>
                <a:cs typeface="Calibri"/>
                <a:sym typeface="Calibri"/>
              </a:rPr>
              <a:t>Γωνία απόκλισης του μεγάλου δακτύλου.</a:t>
            </a:r>
            <a:endParaRPr/>
          </a:p>
          <a:p>
            <a:pPr marL="355600" lvl="0" indent="0" algn="l" rtl="0">
              <a:lnSpc>
                <a:spcPct val="112000"/>
              </a:lnSpc>
              <a:spcBef>
                <a:spcPts val="1200"/>
              </a:spcBef>
              <a:spcAft>
                <a:spcPts val="0"/>
              </a:spcAft>
              <a:buClr>
                <a:schemeClr val="dk1"/>
              </a:buClr>
              <a:buSzPts val="2220"/>
              <a:buNone/>
            </a:pPr>
            <a:r>
              <a:rPr lang="el-GR" sz="2220">
                <a:latin typeface="Calibri"/>
                <a:ea typeface="Calibri"/>
                <a:cs typeface="Calibri"/>
                <a:sym typeface="Calibri"/>
              </a:rPr>
              <a:t>Είναι η γωνία που σχηματίζεται από την ευθεία, που περνά από το μέσο σημείο της πτέρνας και το δεύτερο δάκτυλο του κάτω άκρου και από την ευθεία, που περνά από τη μέση γραμμή του πέλματος.</a:t>
            </a:r>
            <a:endParaRPr/>
          </a:p>
          <a:p>
            <a:pPr marL="742950" lvl="1" indent="-285750" algn="l" rtl="0">
              <a:lnSpc>
                <a:spcPct val="112000"/>
              </a:lnSpc>
              <a:spcBef>
                <a:spcPts val="1200"/>
              </a:spcBef>
              <a:spcAft>
                <a:spcPts val="0"/>
              </a:spcAft>
              <a:buClr>
                <a:schemeClr val="dk1"/>
              </a:buClr>
              <a:buSzPts val="1850"/>
              <a:buFont typeface="Noto Sans Symbols"/>
              <a:buChar char="✔"/>
            </a:pPr>
            <a:r>
              <a:rPr lang="el-GR" sz="1850">
                <a:latin typeface="Calibri"/>
                <a:ea typeface="Calibri"/>
                <a:cs typeface="Calibri"/>
                <a:sym typeface="Calibri"/>
              </a:rPr>
              <a:t> </a:t>
            </a:r>
            <a:r>
              <a:rPr lang="el-GR" sz="2220">
                <a:latin typeface="Calibri"/>
                <a:ea typeface="Calibri"/>
                <a:cs typeface="Calibri"/>
                <a:sym typeface="Calibri"/>
              </a:rPr>
              <a:t>Είναι αντιστρόφως ανάλογη της ταχύτητας βήματος.</a:t>
            </a:r>
            <a:endParaRPr/>
          </a:p>
          <a:p>
            <a:pPr marL="742950" lvl="1" indent="-285750" algn="l" rtl="0">
              <a:lnSpc>
                <a:spcPct val="112000"/>
              </a:lnSpc>
              <a:spcBef>
                <a:spcPts val="1200"/>
              </a:spcBef>
              <a:spcAft>
                <a:spcPts val="0"/>
              </a:spcAft>
              <a:buClr>
                <a:schemeClr val="dk1"/>
              </a:buClr>
              <a:buSzPts val="2220"/>
              <a:buFont typeface="Noto Sans Symbols"/>
              <a:buChar char="✔"/>
            </a:pPr>
            <a:r>
              <a:rPr lang="el-GR" sz="2220">
                <a:latin typeface="Calibri"/>
                <a:ea typeface="Calibri"/>
                <a:cs typeface="Calibri"/>
                <a:sym typeface="Calibri"/>
              </a:rPr>
              <a:t>Στους άνδρες, σε ελεύθερη ταχύτητα βήματος, είναι περίπου 7 μοίρες στο κάθε άκρο.</a:t>
            </a:r>
            <a:endParaRPr/>
          </a:p>
        </p:txBody>
      </p:sp>
      <p:sp>
        <p:nvSpPr>
          <p:cNvPr id="602" name="Google Shape;602;p8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21</a:t>
            </a:fld>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4"/>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Παράμετροι διαστήματος</a:t>
            </a:r>
            <a:r>
              <a:rPr lang="el-GR" sz="3200">
                <a:latin typeface="Calibri"/>
                <a:ea typeface="Calibri"/>
                <a:cs typeface="Calibri"/>
                <a:sym typeface="Calibri"/>
              </a:rPr>
              <a:t> </a:t>
            </a:r>
            <a:r>
              <a:rPr lang="el-GR" sz="3200" b="0">
                <a:latin typeface="Calibri"/>
                <a:ea typeface="Calibri"/>
                <a:cs typeface="Calibri"/>
                <a:sym typeface="Calibri"/>
              </a:rPr>
              <a:t>4/4</a:t>
            </a:r>
            <a:endParaRPr sz="3300"/>
          </a:p>
        </p:txBody>
      </p:sp>
      <p:sp>
        <p:nvSpPr>
          <p:cNvPr id="609" name="Google Shape;609;p84"/>
          <p:cNvSpPr txBox="1">
            <a:spLocks noGrp="1"/>
          </p:cNvSpPr>
          <p:nvPr>
            <p:ph type="body" idx="1"/>
          </p:nvPr>
        </p:nvSpPr>
        <p:spPr>
          <a:xfrm>
            <a:off x="755576" y="1268760"/>
            <a:ext cx="8075100" cy="6480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None/>
            </a:pPr>
            <a:r>
              <a:rPr lang="el-GR"/>
              <a:t> Μέτρηση των παραμέτρων διαστήματος και αξιολόγηση.</a:t>
            </a:r>
            <a:endParaRPr/>
          </a:p>
          <a:p>
            <a:pPr marL="342900" lvl="0" indent="-342900" algn="l" rtl="0">
              <a:lnSpc>
                <a:spcPct val="112000"/>
              </a:lnSpc>
              <a:spcBef>
                <a:spcPts val="1200"/>
              </a:spcBef>
              <a:spcAft>
                <a:spcPts val="0"/>
              </a:spcAft>
              <a:buClr>
                <a:schemeClr val="dk1"/>
              </a:buClr>
              <a:buSzPts val="2400"/>
              <a:buNone/>
            </a:pPr>
            <a:endParaRPr/>
          </a:p>
        </p:txBody>
      </p:sp>
      <p:sp>
        <p:nvSpPr>
          <p:cNvPr id="610" name="Google Shape;610;p84"/>
          <p:cNvSpPr/>
          <p:nvPr/>
        </p:nvSpPr>
        <p:spPr>
          <a:xfrm>
            <a:off x="3148593" y="6454098"/>
            <a:ext cx="2775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200" u="sng">
                <a:solidFill>
                  <a:schemeClr val="hlink"/>
                </a:solidFill>
                <a:latin typeface="Calibri"/>
                <a:ea typeface="Calibri"/>
                <a:cs typeface="Calibri"/>
                <a:sym typeface="Calibri"/>
                <a:hlinkClick r:id="rId3"/>
              </a:rPr>
              <a:t>Painted Feet: Step Length &amp; Stride Length</a:t>
            </a:r>
            <a:endParaRPr sz="1200">
              <a:solidFill>
                <a:srgbClr val="000000"/>
              </a:solidFill>
              <a:latin typeface="Calibri"/>
              <a:ea typeface="Calibri"/>
              <a:cs typeface="Calibri"/>
              <a:sym typeface="Calibri"/>
            </a:endParaRPr>
          </a:p>
        </p:txBody>
      </p:sp>
      <p:sp>
        <p:nvSpPr>
          <p:cNvPr id="611" name="Google Shape;611;p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22</a:t>
            </a:fld>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5"/>
          <p:cNvSpPr txBox="1">
            <a:spLocks noGrp="1"/>
          </p:cNvSpPr>
          <p:nvPr>
            <p:ph type="title"/>
          </p:nvPr>
        </p:nvSpPr>
        <p:spPr>
          <a:xfrm>
            <a:off x="467544" y="116632"/>
            <a:ext cx="8229600" cy="1080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Πλήρης Κύκλος Βάδισης</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Διασκελισμός</a:t>
            </a:r>
            <a:endParaRPr/>
          </a:p>
        </p:txBody>
      </p:sp>
      <p:sp>
        <p:nvSpPr>
          <p:cNvPr id="617" name="Google Shape;617;p85"/>
          <p:cNvSpPr txBox="1">
            <a:spLocks noGrp="1"/>
          </p:cNvSpPr>
          <p:nvPr>
            <p:ph type="body" idx="1"/>
          </p:nvPr>
        </p:nvSpPr>
        <p:spPr>
          <a:xfrm>
            <a:off x="457200" y="1412776"/>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Ως </a:t>
            </a:r>
            <a:r>
              <a:rPr lang="el-GR" sz="2400" b="1">
                <a:latin typeface="Calibri"/>
                <a:ea typeface="Calibri"/>
                <a:cs typeface="Calibri"/>
                <a:sym typeface="Calibri"/>
              </a:rPr>
              <a:t>πλήρης κύκλος βάδισης </a:t>
            </a:r>
            <a:r>
              <a:rPr lang="el-GR" sz="2400">
                <a:latin typeface="Calibri"/>
                <a:ea typeface="Calibri"/>
                <a:cs typeface="Calibri"/>
                <a:sym typeface="Calibri"/>
              </a:rPr>
              <a:t>χαρακτηρίζεται η δραστηριότητα, </a:t>
            </a:r>
            <a:r>
              <a:rPr lang="el-GR" sz="2400" b="1">
                <a:latin typeface="Calibri"/>
                <a:ea typeface="Calibri"/>
                <a:cs typeface="Calibri"/>
                <a:sym typeface="Calibri"/>
              </a:rPr>
              <a:t>η διαδικασία</a:t>
            </a:r>
            <a:r>
              <a:rPr lang="el-GR" sz="2400">
                <a:latin typeface="Calibri"/>
                <a:ea typeface="Calibri"/>
                <a:cs typeface="Calibri"/>
                <a:sym typeface="Calibri"/>
              </a:rPr>
              <a:t>, που ξεκινά την στιγμή της πρώτης επαφής της πτέρνας του κάτω άκρου με το έδαφος, μέχρι την επόμενη επαφή με το έδαφος της πτέρνας του ιδίου άκρου.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 </a:t>
            </a:r>
            <a:r>
              <a:rPr lang="el-GR" sz="2400" b="1">
                <a:latin typeface="Calibri"/>
                <a:ea typeface="Calibri"/>
                <a:cs typeface="Calibri"/>
                <a:sym typeface="Calibri"/>
              </a:rPr>
              <a:t>διασκελισμός</a:t>
            </a:r>
            <a:r>
              <a:rPr lang="el-GR" sz="2400">
                <a:latin typeface="Calibri"/>
                <a:ea typeface="Calibri"/>
                <a:cs typeface="Calibri"/>
                <a:sym typeface="Calibri"/>
              </a:rPr>
              <a:t> ταυτίζεται με ένα πλήρη κύκλο βάδισης. Πρόκειται για την </a:t>
            </a:r>
            <a:r>
              <a:rPr lang="el-GR" sz="2400" b="1">
                <a:latin typeface="Calibri"/>
                <a:ea typeface="Calibri"/>
                <a:cs typeface="Calibri"/>
                <a:sym typeface="Calibri"/>
              </a:rPr>
              <a:t>απόσταση</a:t>
            </a:r>
            <a:r>
              <a:rPr lang="el-GR" sz="2400">
                <a:latin typeface="Calibri"/>
                <a:ea typeface="Calibri"/>
                <a:cs typeface="Calibri"/>
                <a:sym typeface="Calibri"/>
              </a:rPr>
              <a:t> ανάμεσα σε δύο διαδοχικά σημεία επαφής της πτέρνας του ιδίου κάτω άκρου με το έδαφος.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O πλήρης κύκλος βάδισης είναι η βασική μονάδα για την ανάλυση της βάδισης. </a:t>
            </a:r>
            <a:endParaRPr/>
          </a:p>
        </p:txBody>
      </p:sp>
      <p:sp>
        <p:nvSpPr>
          <p:cNvPr id="618" name="Google Shape;618;p8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23</a:t>
            </a:fld>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86"/>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Κύκλος Βάδισης </a:t>
            </a:r>
            <a:r>
              <a:rPr lang="el-GR" sz="3200" b="0">
                <a:latin typeface="Calibri"/>
                <a:ea typeface="Calibri"/>
                <a:cs typeface="Calibri"/>
                <a:sym typeface="Calibri"/>
              </a:rPr>
              <a:t>1/2</a:t>
            </a:r>
            <a:endParaRPr/>
          </a:p>
        </p:txBody>
      </p:sp>
      <p:sp>
        <p:nvSpPr>
          <p:cNvPr id="624" name="Google Shape;624;p86"/>
          <p:cNvSpPr txBox="1">
            <a:spLocks noGrp="1"/>
          </p:cNvSpPr>
          <p:nvPr>
            <p:ph type="body" idx="1"/>
          </p:nvPr>
        </p:nvSpPr>
        <p:spPr>
          <a:xfrm>
            <a:off x="457200" y="1340768"/>
            <a:ext cx="8229600" cy="4896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Με κριτήριο</a:t>
            </a:r>
            <a:r>
              <a:rPr lang="el-GR">
                <a:latin typeface="Calibri"/>
                <a:ea typeface="Calibri"/>
                <a:cs typeface="Calibri"/>
                <a:sym typeface="Calibri"/>
              </a:rPr>
              <a:t> </a:t>
            </a:r>
            <a:r>
              <a:rPr lang="el-GR" sz="2400">
                <a:latin typeface="Calibri"/>
                <a:ea typeface="Calibri"/>
                <a:cs typeface="Calibri"/>
                <a:sym typeface="Calibri"/>
              </a:rPr>
              <a:t>την επαφή των κάτω άκρων με το έδαφος, και αναφερόμενοι στην δραστηριότητα του ενός κάτω άκρου, από την αρχή μέχρι το τέλος του κύκλου βάδισης, η βάδιση  διακρίνεται σε δύο περιόδους:</a:t>
            </a:r>
            <a:endParaRPr sz="2400">
              <a:latin typeface="Calibri"/>
              <a:ea typeface="Calibri"/>
              <a:cs typeface="Calibri"/>
              <a:sym typeface="Calibri"/>
            </a:endParaRPr>
          </a:p>
          <a:p>
            <a:pPr marL="742950" lvl="1" indent="-285750" algn="l" rtl="0">
              <a:lnSpc>
                <a:spcPct val="112000"/>
              </a:lnSpc>
              <a:spcBef>
                <a:spcPts val="1200"/>
              </a:spcBef>
              <a:spcAft>
                <a:spcPts val="0"/>
              </a:spcAft>
              <a:buClr>
                <a:schemeClr val="dk1"/>
              </a:buClr>
              <a:buSzPts val="2400"/>
              <a:buChar char="▪"/>
            </a:pPr>
            <a:r>
              <a:rPr lang="el-GR" b="1">
                <a:latin typeface="Calibri"/>
                <a:ea typeface="Calibri"/>
                <a:cs typeface="Calibri"/>
                <a:sym typeface="Calibri"/>
              </a:rPr>
              <a:t>Την περίοδο στήριξης.</a:t>
            </a:r>
            <a:endParaRPr/>
          </a:p>
          <a:p>
            <a:pPr marL="742950" lvl="1" indent="-285750" algn="l" rtl="0">
              <a:lnSpc>
                <a:spcPct val="112000"/>
              </a:lnSpc>
              <a:spcBef>
                <a:spcPts val="1200"/>
              </a:spcBef>
              <a:spcAft>
                <a:spcPts val="0"/>
              </a:spcAft>
              <a:buClr>
                <a:schemeClr val="dk1"/>
              </a:buClr>
              <a:buSzPts val="2400"/>
              <a:buChar char="▪"/>
            </a:pPr>
            <a:r>
              <a:rPr lang="el-GR" b="1">
                <a:latin typeface="Calibri"/>
                <a:ea typeface="Calibri"/>
                <a:cs typeface="Calibri"/>
                <a:sym typeface="Calibri"/>
              </a:rPr>
              <a:t>Την περίοδο αιώρησης.</a:t>
            </a:r>
            <a:endParaRPr/>
          </a:p>
        </p:txBody>
      </p:sp>
      <p:sp>
        <p:nvSpPr>
          <p:cNvPr id="625" name="Google Shape;625;p8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24</a:t>
            </a:fld>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7"/>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Κύκλος Βάδισης </a:t>
            </a:r>
            <a:r>
              <a:rPr lang="el-GR" sz="3200" b="0">
                <a:latin typeface="Calibri"/>
                <a:ea typeface="Calibri"/>
                <a:cs typeface="Calibri"/>
                <a:sym typeface="Calibri"/>
              </a:rPr>
              <a:t>2/2</a:t>
            </a:r>
            <a:endParaRPr/>
          </a:p>
        </p:txBody>
      </p:sp>
      <p:sp>
        <p:nvSpPr>
          <p:cNvPr id="631" name="Google Shape;631;p87"/>
          <p:cNvSpPr txBox="1">
            <a:spLocks noGrp="1"/>
          </p:cNvSpPr>
          <p:nvPr>
            <p:ph type="body" idx="1"/>
          </p:nvPr>
        </p:nvSpPr>
        <p:spPr>
          <a:xfrm>
            <a:off x="457200" y="1340768"/>
            <a:ext cx="8229600" cy="4896600"/>
          </a:xfrm>
          <a:prstGeom prst="rect">
            <a:avLst/>
          </a:prstGeom>
          <a:noFill/>
          <a:ln>
            <a:noFill/>
          </a:ln>
        </p:spPr>
        <p:txBody>
          <a:bodyPr spcFirstLastPara="1" wrap="square" lIns="91425" tIns="45700" rIns="91425" bIns="45700" anchor="t" anchorCtr="0">
            <a:normAutofit/>
          </a:bodyPr>
          <a:lstStyle/>
          <a:p>
            <a:pPr marL="457200" lvl="0" indent="-457200" algn="l" rtl="0">
              <a:lnSpc>
                <a:spcPct val="112000"/>
              </a:lnSpc>
              <a:spcBef>
                <a:spcPts val="0"/>
              </a:spcBef>
              <a:spcAft>
                <a:spcPts val="0"/>
              </a:spcAft>
              <a:buClr>
                <a:schemeClr val="dk1"/>
              </a:buClr>
              <a:buSzPts val="2400"/>
              <a:buNone/>
            </a:pPr>
            <a:r>
              <a:rPr lang="el-GR">
                <a:latin typeface="Calibri"/>
                <a:ea typeface="Calibri"/>
                <a:cs typeface="Calibri"/>
                <a:sym typeface="Calibri"/>
              </a:rPr>
              <a:t>Οι </a:t>
            </a:r>
            <a:r>
              <a:rPr lang="el-GR" b="1">
                <a:latin typeface="Calibri"/>
                <a:ea typeface="Calibri"/>
                <a:cs typeface="Calibri"/>
                <a:sym typeface="Calibri"/>
              </a:rPr>
              <a:t>στόχοι της βάδισης </a:t>
            </a:r>
            <a:r>
              <a:rPr lang="el-GR">
                <a:latin typeface="Calibri"/>
                <a:ea typeface="Calibri"/>
                <a:cs typeface="Calibri"/>
                <a:sym typeface="Calibri"/>
              </a:rPr>
              <a:t>διακρίνονται:</a:t>
            </a:r>
            <a:endParaRPr>
              <a:latin typeface="Calibri"/>
              <a:ea typeface="Calibri"/>
              <a:cs typeface="Calibri"/>
              <a:sym typeface="Calibri"/>
            </a:endParaRPr>
          </a:p>
          <a:p>
            <a:pPr marL="742950" lvl="1" indent="-38735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Για την περίοδο στήριξης σε:</a:t>
            </a:r>
            <a:endParaRPr>
              <a:latin typeface="Calibri"/>
              <a:ea typeface="Calibri"/>
              <a:cs typeface="Calibri"/>
              <a:sym typeface="Calibri"/>
            </a:endParaRPr>
          </a:p>
          <a:p>
            <a:pPr marL="1143000" lvl="2" indent="-334962" algn="l" rtl="0">
              <a:lnSpc>
                <a:spcPct val="112000"/>
              </a:lnSpc>
              <a:spcBef>
                <a:spcPts val="1200"/>
              </a:spcBef>
              <a:spcAft>
                <a:spcPts val="0"/>
              </a:spcAft>
              <a:buClr>
                <a:schemeClr val="dk1"/>
              </a:buClr>
              <a:buSzPts val="2400"/>
              <a:buFont typeface="Noto Sans Symbols"/>
              <a:buChar char="▪"/>
            </a:pPr>
            <a:r>
              <a:rPr lang="el-GR" b="1">
                <a:latin typeface="Calibri"/>
                <a:ea typeface="Calibri"/>
                <a:cs typeface="Calibri"/>
                <a:sym typeface="Calibri"/>
              </a:rPr>
              <a:t>Αποδοχή του βάρους </a:t>
            </a:r>
            <a:r>
              <a:rPr lang="el-GR">
                <a:latin typeface="Calibri"/>
                <a:ea typeface="Calibri"/>
                <a:cs typeface="Calibri"/>
                <a:sym typeface="Calibri"/>
              </a:rPr>
              <a:t>και</a:t>
            </a:r>
            <a:endParaRPr/>
          </a:p>
          <a:p>
            <a:pPr marL="1143000" lvl="2" indent="-334962" algn="l" rtl="0">
              <a:lnSpc>
                <a:spcPct val="112000"/>
              </a:lnSpc>
              <a:spcBef>
                <a:spcPts val="1200"/>
              </a:spcBef>
              <a:spcAft>
                <a:spcPts val="0"/>
              </a:spcAft>
              <a:buClr>
                <a:schemeClr val="dk1"/>
              </a:buClr>
              <a:buSzPts val="2400"/>
              <a:buFont typeface="Noto Sans Symbols"/>
              <a:buChar char="▪"/>
            </a:pPr>
            <a:r>
              <a:rPr lang="el-GR" b="1">
                <a:latin typeface="Calibri"/>
                <a:ea typeface="Calibri"/>
                <a:cs typeface="Calibri"/>
                <a:sym typeface="Calibri"/>
              </a:rPr>
              <a:t>Στήριξη στο ένα κάτω άκρο</a:t>
            </a:r>
            <a:r>
              <a:rPr lang="el-GR">
                <a:latin typeface="Calibri"/>
                <a:ea typeface="Calibri"/>
                <a:cs typeface="Calibri"/>
                <a:sym typeface="Calibri"/>
              </a:rPr>
              <a:t>. </a:t>
            </a:r>
            <a:endParaRPr/>
          </a:p>
          <a:p>
            <a:pPr marL="742950" lvl="1" indent="-38735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Για την περίοδο αιώρησης σε:</a:t>
            </a:r>
            <a:endParaRPr>
              <a:latin typeface="Calibri"/>
              <a:ea typeface="Calibri"/>
              <a:cs typeface="Calibri"/>
              <a:sym typeface="Calibri"/>
            </a:endParaRPr>
          </a:p>
          <a:p>
            <a:pPr marL="1143000" lvl="2" indent="-334962" algn="l" rtl="0">
              <a:lnSpc>
                <a:spcPct val="112000"/>
              </a:lnSpc>
              <a:spcBef>
                <a:spcPts val="1200"/>
              </a:spcBef>
              <a:spcAft>
                <a:spcPts val="0"/>
              </a:spcAft>
              <a:buClr>
                <a:schemeClr val="dk1"/>
              </a:buClr>
              <a:buSzPts val="2400"/>
              <a:buFont typeface="Noto Sans Symbols"/>
              <a:buChar char="▪"/>
            </a:pPr>
            <a:r>
              <a:rPr lang="el-GR" b="1">
                <a:latin typeface="Calibri"/>
                <a:ea typeface="Calibri"/>
                <a:cs typeface="Calibri"/>
                <a:sym typeface="Calibri"/>
              </a:rPr>
              <a:t>Προώθηση του κάτω άκρου</a:t>
            </a:r>
            <a:r>
              <a:rPr lang="el-GR">
                <a:latin typeface="Calibri"/>
                <a:ea typeface="Calibri"/>
                <a:cs typeface="Calibri"/>
                <a:sym typeface="Calibri"/>
              </a:rPr>
              <a:t>.</a:t>
            </a:r>
            <a:endParaRPr/>
          </a:p>
        </p:txBody>
      </p:sp>
      <p:sp>
        <p:nvSpPr>
          <p:cNvPr id="632" name="Google Shape;632;p8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25</a:t>
            </a:fld>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8"/>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Οι Φάσεις της Περιόδου </a:t>
            </a:r>
            <a:r>
              <a:rPr lang="el-GR">
                <a:latin typeface="Calibri"/>
                <a:ea typeface="Calibri"/>
                <a:cs typeface="Calibri"/>
                <a:sym typeface="Calibri"/>
              </a:rPr>
              <a:t>Στήριξ</a:t>
            </a:r>
            <a:r>
              <a:rPr lang="el-GR" sz="4000">
                <a:latin typeface="Calibri"/>
                <a:ea typeface="Calibri"/>
                <a:cs typeface="Calibri"/>
                <a:sym typeface="Calibri"/>
              </a:rPr>
              <a:t>ης</a:t>
            </a:r>
            <a:endParaRPr sz="3200" b="0">
              <a:latin typeface="Calibri"/>
              <a:ea typeface="Calibri"/>
              <a:cs typeface="Calibri"/>
              <a:sym typeface="Calibri"/>
            </a:endParaRPr>
          </a:p>
        </p:txBody>
      </p:sp>
      <p:sp>
        <p:nvSpPr>
          <p:cNvPr id="638" name="Google Shape;638;p88"/>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541337" lvl="0" indent="-541337" algn="l" rtl="0">
              <a:lnSpc>
                <a:spcPct val="112000"/>
              </a:lnSpc>
              <a:spcBef>
                <a:spcPts val="0"/>
              </a:spcBef>
              <a:spcAft>
                <a:spcPts val="0"/>
              </a:spcAft>
              <a:buClr>
                <a:schemeClr val="dk1"/>
              </a:buClr>
              <a:buSzPts val="2400"/>
              <a:buNone/>
            </a:pPr>
            <a:r>
              <a:rPr lang="el-GR" sz="2400" b="1">
                <a:latin typeface="Calibri"/>
                <a:ea typeface="Calibri"/>
                <a:cs typeface="Calibri"/>
                <a:sym typeface="Calibri"/>
              </a:rPr>
              <a:t>Περίοδος Στήριξης</a:t>
            </a:r>
            <a:r>
              <a:rPr lang="el-GR" b="1">
                <a:latin typeface="Calibri"/>
                <a:ea typeface="Calibri"/>
                <a:cs typeface="Calibri"/>
                <a:sym typeface="Calibri"/>
              </a:rPr>
              <a:t>:</a:t>
            </a:r>
            <a:endParaRPr sz="2400" b="1">
              <a:latin typeface="Calibri"/>
              <a:ea typeface="Calibri"/>
              <a:cs typeface="Calibri"/>
              <a:sym typeface="Calibri"/>
            </a:endParaRPr>
          </a:p>
          <a:p>
            <a:pPr marL="541337" lvl="0" indent="-541337"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Στόχος: </a:t>
            </a:r>
            <a:r>
              <a:rPr lang="el-GR" b="1">
                <a:latin typeface="Calibri"/>
                <a:ea typeface="Calibri"/>
                <a:cs typeface="Calibri"/>
                <a:sym typeface="Calibri"/>
              </a:rPr>
              <a:t>Α</a:t>
            </a:r>
            <a:r>
              <a:rPr lang="el-GR" sz="2400" b="1">
                <a:latin typeface="Calibri"/>
                <a:ea typeface="Calibri"/>
                <a:cs typeface="Calibri"/>
                <a:sym typeface="Calibri"/>
              </a:rPr>
              <a:t>ποδοχή βάρους. </a:t>
            </a:r>
            <a:endParaRPr/>
          </a:p>
          <a:p>
            <a:pPr marL="1847850" lvl="3" indent="-5334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Φ1. Αρχική επαφή.</a:t>
            </a:r>
            <a:endParaRPr/>
          </a:p>
          <a:p>
            <a:pPr marL="1847850" lvl="3" indent="-5334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Φ2. Ανταπόκριση φόρτισης.</a:t>
            </a:r>
            <a:endParaRPr/>
          </a:p>
          <a:p>
            <a:pPr marL="590550" lvl="0" indent="-533400" algn="l" rtl="0">
              <a:lnSpc>
                <a:spcPct val="112000"/>
              </a:lnSpc>
              <a:spcBef>
                <a:spcPts val="1200"/>
              </a:spcBef>
              <a:spcAft>
                <a:spcPts val="0"/>
              </a:spcAft>
              <a:buClr>
                <a:schemeClr val="dk1"/>
              </a:buClr>
              <a:buSzPts val="2400"/>
              <a:buChar char="⮚"/>
            </a:pPr>
            <a:r>
              <a:rPr lang="el-GR">
                <a:latin typeface="Calibri"/>
                <a:ea typeface="Calibri"/>
                <a:cs typeface="Calibri"/>
                <a:sym typeface="Calibri"/>
              </a:rPr>
              <a:t>Στόχος: </a:t>
            </a:r>
            <a:r>
              <a:rPr lang="el-GR" b="1">
                <a:latin typeface="Calibri"/>
                <a:ea typeface="Calibri"/>
                <a:cs typeface="Calibri"/>
                <a:sym typeface="Calibri"/>
              </a:rPr>
              <a:t>Στήριξη στο ένα κάτω άκρο.</a:t>
            </a:r>
            <a:endParaRPr/>
          </a:p>
          <a:p>
            <a:pPr marL="1847850" lvl="3" indent="-5334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Φ3. Μέση στήριξη.</a:t>
            </a:r>
            <a:endParaRPr>
              <a:latin typeface="Calibri"/>
              <a:ea typeface="Calibri"/>
              <a:cs typeface="Calibri"/>
              <a:sym typeface="Calibri"/>
            </a:endParaRPr>
          </a:p>
          <a:p>
            <a:pPr marL="1847850" lvl="3" indent="-5334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Φ4. Τελική στήριξη.</a:t>
            </a:r>
            <a:endParaRPr/>
          </a:p>
          <a:p>
            <a:pPr marL="590550" lvl="0" indent="-533400" algn="l" rtl="0">
              <a:lnSpc>
                <a:spcPct val="112000"/>
              </a:lnSpc>
              <a:spcBef>
                <a:spcPts val="1200"/>
              </a:spcBef>
              <a:spcAft>
                <a:spcPts val="0"/>
              </a:spcAft>
              <a:buClr>
                <a:schemeClr val="dk1"/>
              </a:buClr>
              <a:buSzPts val="2400"/>
              <a:buChar char="⮚"/>
            </a:pPr>
            <a:r>
              <a:rPr lang="el-GR" b="1">
                <a:latin typeface="Calibri"/>
                <a:ea typeface="Calibri"/>
                <a:cs typeface="Calibri"/>
                <a:sym typeface="Calibri"/>
              </a:rPr>
              <a:t>Ολοκλήρωση στήριξης, εκκίνηση αιώρησης.</a:t>
            </a:r>
            <a:endParaRPr/>
          </a:p>
          <a:p>
            <a:pPr marL="1847850" lvl="3" indent="-5334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 Φ5.Προ-αιώρηση.</a:t>
            </a:r>
            <a:endParaRPr/>
          </a:p>
        </p:txBody>
      </p:sp>
      <p:sp>
        <p:nvSpPr>
          <p:cNvPr id="639" name="Google Shape;639;p8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26</a:t>
            </a:fld>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9"/>
          <p:cNvSpPr txBox="1">
            <a:spLocks noGrp="1"/>
          </p:cNvSpPr>
          <p:nvPr>
            <p:ph type="title"/>
          </p:nvPr>
        </p:nvSpPr>
        <p:spPr>
          <a:xfrm>
            <a:off x="323528" y="260648"/>
            <a:ext cx="8820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Οι Φάσεις της Περιόδου </a:t>
            </a:r>
            <a:r>
              <a:rPr lang="el-GR">
                <a:latin typeface="Calibri"/>
                <a:ea typeface="Calibri"/>
                <a:cs typeface="Calibri"/>
                <a:sym typeface="Calibri"/>
              </a:rPr>
              <a:t>Α</a:t>
            </a:r>
            <a:r>
              <a:rPr lang="el-GR" sz="4000">
                <a:latin typeface="Calibri"/>
                <a:ea typeface="Calibri"/>
                <a:cs typeface="Calibri"/>
                <a:sym typeface="Calibri"/>
              </a:rPr>
              <a:t>ιώρησης </a:t>
            </a:r>
            <a:endParaRPr sz="3200" b="0">
              <a:latin typeface="Calibri"/>
              <a:ea typeface="Calibri"/>
              <a:cs typeface="Calibri"/>
              <a:sym typeface="Calibri"/>
            </a:endParaRPr>
          </a:p>
        </p:txBody>
      </p:sp>
      <p:sp>
        <p:nvSpPr>
          <p:cNvPr id="645" name="Google Shape;645;p89"/>
          <p:cNvSpPr txBox="1">
            <a:spLocks noGrp="1"/>
          </p:cNvSpPr>
          <p:nvPr>
            <p:ph type="body" idx="1"/>
          </p:nvPr>
        </p:nvSpPr>
        <p:spPr>
          <a:xfrm>
            <a:off x="467544" y="1412776"/>
            <a:ext cx="8229600" cy="4536600"/>
          </a:xfrm>
          <a:prstGeom prst="rect">
            <a:avLst/>
          </a:prstGeom>
          <a:noFill/>
          <a:ln>
            <a:noFill/>
          </a:ln>
        </p:spPr>
        <p:txBody>
          <a:bodyPr spcFirstLastPara="1" wrap="square" lIns="91425" tIns="45700" rIns="91425" bIns="45700" anchor="t" anchorCtr="0">
            <a:normAutofit/>
          </a:bodyPr>
          <a:lstStyle/>
          <a:p>
            <a:pPr marL="541337" lvl="0" indent="-541337" algn="l" rtl="0">
              <a:lnSpc>
                <a:spcPct val="112000"/>
              </a:lnSpc>
              <a:spcBef>
                <a:spcPts val="0"/>
              </a:spcBef>
              <a:spcAft>
                <a:spcPts val="0"/>
              </a:spcAft>
              <a:buClr>
                <a:schemeClr val="dk1"/>
              </a:buClr>
              <a:buSzPts val="2400"/>
              <a:buNone/>
            </a:pPr>
            <a:r>
              <a:rPr lang="el-GR" sz="2400" b="1">
                <a:latin typeface="Calibri"/>
                <a:ea typeface="Calibri"/>
                <a:cs typeface="Calibri"/>
                <a:sym typeface="Calibri"/>
              </a:rPr>
              <a:t>Περίοδος Αιώρησης:</a:t>
            </a:r>
            <a:endParaRPr sz="2400" b="1">
              <a:latin typeface="Calibri"/>
              <a:ea typeface="Calibri"/>
              <a:cs typeface="Calibri"/>
              <a:sym typeface="Calibri"/>
            </a:endParaRPr>
          </a:p>
          <a:p>
            <a:pPr marL="541337" lvl="0" indent="-541337"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Στόχος: προαγωγή του κάτω άκρου. </a:t>
            </a:r>
            <a:endParaRPr/>
          </a:p>
          <a:p>
            <a:pPr marL="1390650" lvl="2" indent="-5334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Φ1. Αρχική αιώρηση.</a:t>
            </a:r>
            <a:endParaRPr/>
          </a:p>
          <a:p>
            <a:pPr marL="1390650" lvl="2" indent="-5334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Φ2. Μέση αιώρηση.</a:t>
            </a:r>
            <a:endParaRPr>
              <a:latin typeface="Calibri"/>
              <a:ea typeface="Calibri"/>
              <a:cs typeface="Calibri"/>
              <a:sym typeface="Calibri"/>
            </a:endParaRPr>
          </a:p>
          <a:p>
            <a:pPr marL="1390650" lvl="2" indent="-5334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Φ3. Τελική αιώρηση.</a:t>
            </a:r>
            <a:endParaRPr/>
          </a:p>
        </p:txBody>
      </p:sp>
      <p:sp>
        <p:nvSpPr>
          <p:cNvPr id="646" name="Google Shape;646;p8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27</a:t>
            </a:fld>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0"/>
          <p:cNvSpPr txBox="1">
            <a:spLocks noGrp="1"/>
          </p:cNvSpPr>
          <p:nvPr>
            <p:ph type="title"/>
          </p:nvPr>
        </p:nvSpPr>
        <p:spPr>
          <a:xfrm>
            <a:off x="1115616" y="116632"/>
            <a:ext cx="7581600" cy="79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Κύκλος Βάδισης </a:t>
            </a:r>
            <a:r>
              <a:rPr lang="el-GR" sz="3200" b="0">
                <a:latin typeface="Calibri"/>
                <a:ea typeface="Calibri"/>
                <a:cs typeface="Calibri"/>
                <a:sym typeface="Calibri"/>
              </a:rPr>
              <a:t>(διάγραμμα)</a:t>
            </a:r>
            <a:endParaRPr/>
          </a:p>
        </p:txBody>
      </p:sp>
      <p:grpSp>
        <p:nvGrpSpPr>
          <p:cNvPr id="653" name="Google Shape;653;p90"/>
          <p:cNvGrpSpPr/>
          <p:nvPr/>
        </p:nvGrpSpPr>
        <p:grpSpPr>
          <a:xfrm>
            <a:off x="35496" y="980728"/>
            <a:ext cx="8964628" cy="5760600"/>
            <a:chOff x="0" y="980728"/>
            <a:chExt cx="8964628" cy="5760600"/>
          </a:xfrm>
        </p:grpSpPr>
        <p:sp>
          <p:nvSpPr>
            <p:cNvPr id="654" name="Google Shape;654;p90"/>
            <p:cNvSpPr/>
            <p:nvPr/>
          </p:nvSpPr>
          <p:spPr>
            <a:xfrm>
              <a:off x="2195736" y="980728"/>
              <a:ext cx="5256600" cy="612000"/>
            </a:xfrm>
            <a:prstGeom prst="rect">
              <a:avLst/>
            </a:prstGeom>
            <a:solidFill>
              <a:srgbClr val="FBFCE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Οι Φάσεις του κύκλου βάδισης</a:t>
              </a:r>
              <a:endParaRPr sz="2000">
                <a:solidFill>
                  <a:srgbClr val="000000"/>
                </a:solidFill>
                <a:latin typeface="Arial"/>
                <a:ea typeface="Arial"/>
                <a:cs typeface="Arial"/>
                <a:sym typeface="Arial"/>
              </a:endParaRPr>
            </a:p>
          </p:txBody>
        </p:sp>
        <p:sp>
          <p:nvSpPr>
            <p:cNvPr id="655" name="Google Shape;655;p90"/>
            <p:cNvSpPr/>
            <p:nvPr/>
          </p:nvSpPr>
          <p:spPr>
            <a:xfrm>
              <a:off x="3851920" y="1700808"/>
              <a:ext cx="2016300" cy="576000"/>
            </a:xfrm>
            <a:prstGeom prst="rect">
              <a:avLst/>
            </a:prstGeom>
            <a:solidFill>
              <a:srgbClr val="F2DAD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Διασκελισμός</a:t>
              </a:r>
              <a:endParaRPr sz="2000">
                <a:solidFill>
                  <a:srgbClr val="000000"/>
                </a:solidFill>
                <a:latin typeface="Arial"/>
                <a:ea typeface="Arial"/>
                <a:cs typeface="Arial"/>
                <a:sym typeface="Arial"/>
              </a:endParaRPr>
            </a:p>
          </p:txBody>
        </p:sp>
        <p:sp>
          <p:nvSpPr>
            <p:cNvPr id="656" name="Google Shape;656;p90"/>
            <p:cNvSpPr/>
            <p:nvPr/>
          </p:nvSpPr>
          <p:spPr>
            <a:xfrm>
              <a:off x="1691680" y="2276872"/>
              <a:ext cx="1947300" cy="504000"/>
            </a:xfrm>
            <a:prstGeom prst="rect">
              <a:avLst/>
            </a:prstGeom>
            <a:solidFill>
              <a:srgbClr val="E5DFEC"/>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Στήριξης</a:t>
              </a:r>
              <a:endParaRPr sz="2000">
                <a:solidFill>
                  <a:srgbClr val="000000"/>
                </a:solidFill>
                <a:latin typeface="Arial"/>
                <a:ea typeface="Arial"/>
                <a:cs typeface="Arial"/>
                <a:sym typeface="Arial"/>
              </a:endParaRPr>
            </a:p>
          </p:txBody>
        </p:sp>
        <p:sp>
          <p:nvSpPr>
            <p:cNvPr id="657" name="Google Shape;657;p90"/>
            <p:cNvSpPr/>
            <p:nvPr/>
          </p:nvSpPr>
          <p:spPr>
            <a:xfrm>
              <a:off x="6084168" y="2276872"/>
              <a:ext cx="1854600" cy="504000"/>
            </a:xfrm>
            <a:prstGeom prst="rect">
              <a:avLst/>
            </a:prstGeom>
            <a:solidFill>
              <a:srgbClr val="E5DFEC"/>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Αιώρησης</a:t>
              </a:r>
              <a:endParaRPr sz="2000">
                <a:solidFill>
                  <a:srgbClr val="000000"/>
                </a:solidFill>
                <a:latin typeface="Arial"/>
                <a:ea typeface="Arial"/>
                <a:cs typeface="Arial"/>
                <a:sym typeface="Arial"/>
              </a:endParaRPr>
            </a:p>
          </p:txBody>
        </p:sp>
        <p:sp>
          <p:nvSpPr>
            <p:cNvPr id="658" name="Google Shape;658;p90"/>
            <p:cNvSpPr/>
            <p:nvPr/>
          </p:nvSpPr>
          <p:spPr>
            <a:xfrm>
              <a:off x="1187624" y="3140968"/>
              <a:ext cx="2304300" cy="792000"/>
            </a:xfrm>
            <a:prstGeom prst="rect">
              <a:avLst/>
            </a:prstGeom>
            <a:solidFill>
              <a:srgbClr val="EAF1D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Αποδοχή Βάρους</a:t>
              </a:r>
              <a:endParaRPr sz="2000">
                <a:solidFill>
                  <a:srgbClr val="000000"/>
                </a:solidFill>
                <a:latin typeface="Arial"/>
                <a:ea typeface="Arial"/>
                <a:cs typeface="Arial"/>
                <a:sym typeface="Arial"/>
              </a:endParaRPr>
            </a:p>
          </p:txBody>
        </p:sp>
        <p:sp>
          <p:nvSpPr>
            <p:cNvPr id="659" name="Google Shape;659;p90"/>
            <p:cNvSpPr/>
            <p:nvPr/>
          </p:nvSpPr>
          <p:spPr>
            <a:xfrm>
              <a:off x="3635896" y="3140968"/>
              <a:ext cx="2808300" cy="792000"/>
            </a:xfrm>
            <a:prstGeom prst="rect">
              <a:avLst/>
            </a:prstGeom>
            <a:solidFill>
              <a:srgbClr val="EAF1D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Στήριξη στο ένα κάτω άκρο</a:t>
              </a:r>
              <a:endParaRPr sz="2000">
                <a:solidFill>
                  <a:srgbClr val="000000"/>
                </a:solidFill>
                <a:latin typeface="Arial"/>
                <a:ea typeface="Arial"/>
                <a:cs typeface="Arial"/>
                <a:sym typeface="Arial"/>
              </a:endParaRPr>
            </a:p>
          </p:txBody>
        </p:sp>
        <p:sp>
          <p:nvSpPr>
            <p:cNvPr id="660" name="Google Shape;660;p90"/>
            <p:cNvSpPr/>
            <p:nvPr/>
          </p:nvSpPr>
          <p:spPr>
            <a:xfrm>
              <a:off x="6588224" y="3140968"/>
              <a:ext cx="2088300" cy="792000"/>
            </a:xfrm>
            <a:prstGeom prst="rect">
              <a:avLst/>
            </a:prstGeom>
            <a:solidFill>
              <a:srgbClr val="EAF1D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Προαγωγή του κάτω άκρου</a:t>
              </a:r>
              <a:endParaRPr sz="2000">
                <a:solidFill>
                  <a:srgbClr val="000000"/>
                </a:solidFill>
                <a:latin typeface="Arial"/>
                <a:ea typeface="Arial"/>
                <a:cs typeface="Arial"/>
                <a:sym typeface="Arial"/>
              </a:endParaRPr>
            </a:p>
          </p:txBody>
        </p:sp>
        <p:sp>
          <p:nvSpPr>
            <p:cNvPr id="661" name="Google Shape;661;p90"/>
            <p:cNvSpPr txBox="1"/>
            <p:nvPr/>
          </p:nvSpPr>
          <p:spPr>
            <a:xfrm>
              <a:off x="0" y="2276872"/>
              <a:ext cx="1172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a:solidFill>
                    <a:srgbClr val="000000"/>
                  </a:solidFill>
                  <a:latin typeface="Calibri"/>
                  <a:ea typeface="Calibri"/>
                  <a:cs typeface="Calibri"/>
                  <a:sym typeface="Calibri"/>
                </a:rPr>
                <a:t>Περίοδος</a:t>
              </a:r>
              <a:endParaRPr sz="2000">
                <a:solidFill>
                  <a:srgbClr val="000000"/>
                </a:solidFill>
                <a:latin typeface="Calibri"/>
                <a:ea typeface="Calibri"/>
                <a:cs typeface="Calibri"/>
                <a:sym typeface="Calibri"/>
              </a:endParaRPr>
            </a:p>
          </p:txBody>
        </p:sp>
        <p:sp>
          <p:nvSpPr>
            <p:cNvPr id="662" name="Google Shape;662;p90"/>
            <p:cNvSpPr txBox="1"/>
            <p:nvPr/>
          </p:nvSpPr>
          <p:spPr>
            <a:xfrm>
              <a:off x="0" y="3212976"/>
              <a:ext cx="8799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a:solidFill>
                    <a:srgbClr val="000000"/>
                  </a:solidFill>
                  <a:latin typeface="Calibri"/>
                  <a:ea typeface="Calibri"/>
                  <a:cs typeface="Calibri"/>
                  <a:sym typeface="Calibri"/>
                </a:rPr>
                <a:t>Στόχος</a:t>
              </a:r>
              <a:endParaRPr sz="2000">
                <a:solidFill>
                  <a:srgbClr val="000000"/>
                </a:solidFill>
                <a:latin typeface="Calibri"/>
                <a:ea typeface="Calibri"/>
                <a:cs typeface="Calibri"/>
                <a:sym typeface="Calibri"/>
              </a:endParaRPr>
            </a:p>
          </p:txBody>
        </p:sp>
        <p:sp>
          <p:nvSpPr>
            <p:cNvPr id="663" name="Google Shape;663;p90"/>
            <p:cNvSpPr/>
            <p:nvPr/>
          </p:nvSpPr>
          <p:spPr>
            <a:xfrm>
              <a:off x="323528" y="4725144"/>
              <a:ext cx="1259700" cy="720000"/>
            </a:xfrm>
            <a:prstGeom prst="rect">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Αρχική Επαφή</a:t>
              </a:r>
              <a:endParaRPr sz="2000">
                <a:solidFill>
                  <a:srgbClr val="000000"/>
                </a:solidFill>
                <a:latin typeface="Arial"/>
                <a:ea typeface="Arial"/>
                <a:cs typeface="Arial"/>
                <a:sym typeface="Arial"/>
              </a:endParaRPr>
            </a:p>
          </p:txBody>
        </p:sp>
        <p:sp>
          <p:nvSpPr>
            <p:cNvPr id="664" name="Google Shape;664;p90"/>
            <p:cNvSpPr/>
            <p:nvPr/>
          </p:nvSpPr>
          <p:spPr>
            <a:xfrm>
              <a:off x="1835696" y="4653136"/>
              <a:ext cx="1872300" cy="648000"/>
            </a:xfrm>
            <a:prstGeom prst="rect">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Ανταπόκριση Φόρτισης</a:t>
              </a:r>
              <a:endParaRPr sz="2000">
                <a:solidFill>
                  <a:srgbClr val="000000"/>
                </a:solidFill>
                <a:latin typeface="Arial"/>
                <a:ea typeface="Arial"/>
                <a:cs typeface="Arial"/>
                <a:sym typeface="Arial"/>
              </a:endParaRPr>
            </a:p>
          </p:txBody>
        </p:sp>
        <p:sp>
          <p:nvSpPr>
            <p:cNvPr id="665" name="Google Shape;665;p90"/>
            <p:cNvSpPr/>
            <p:nvPr/>
          </p:nvSpPr>
          <p:spPr>
            <a:xfrm>
              <a:off x="2267744" y="5733256"/>
              <a:ext cx="2016300" cy="432000"/>
            </a:xfrm>
            <a:prstGeom prst="rect">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Μέση Στήριξη</a:t>
              </a:r>
              <a:endParaRPr sz="2000">
                <a:solidFill>
                  <a:srgbClr val="000000"/>
                </a:solidFill>
                <a:latin typeface="Arial"/>
                <a:ea typeface="Arial"/>
                <a:cs typeface="Arial"/>
                <a:sym typeface="Arial"/>
              </a:endParaRPr>
            </a:p>
          </p:txBody>
        </p:sp>
        <p:sp>
          <p:nvSpPr>
            <p:cNvPr id="666" name="Google Shape;666;p90"/>
            <p:cNvSpPr/>
            <p:nvPr/>
          </p:nvSpPr>
          <p:spPr>
            <a:xfrm>
              <a:off x="3347864" y="6381328"/>
              <a:ext cx="2016300" cy="360000"/>
            </a:xfrm>
            <a:prstGeom prst="rect">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Τελική Στήριξη</a:t>
              </a:r>
              <a:endParaRPr sz="2000">
                <a:solidFill>
                  <a:srgbClr val="000000"/>
                </a:solidFill>
                <a:latin typeface="Arial"/>
                <a:ea typeface="Arial"/>
                <a:cs typeface="Arial"/>
                <a:sym typeface="Arial"/>
              </a:endParaRPr>
            </a:p>
          </p:txBody>
        </p:sp>
        <p:sp>
          <p:nvSpPr>
            <p:cNvPr id="667" name="Google Shape;667;p90"/>
            <p:cNvSpPr/>
            <p:nvPr/>
          </p:nvSpPr>
          <p:spPr>
            <a:xfrm>
              <a:off x="5004048" y="4365104"/>
              <a:ext cx="1728300" cy="648000"/>
            </a:xfrm>
            <a:prstGeom prst="rect">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Προ-αιώρηση</a:t>
              </a:r>
              <a:endParaRPr sz="2000">
                <a:solidFill>
                  <a:srgbClr val="000000"/>
                </a:solidFill>
                <a:latin typeface="Arial"/>
                <a:ea typeface="Arial"/>
                <a:cs typeface="Arial"/>
                <a:sym typeface="Arial"/>
              </a:endParaRPr>
            </a:p>
          </p:txBody>
        </p:sp>
        <p:sp>
          <p:nvSpPr>
            <p:cNvPr id="668" name="Google Shape;668;p90"/>
            <p:cNvSpPr/>
            <p:nvPr/>
          </p:nvSpPr>
          <p:spPr>
            <a:xfrm>
              <a:off x="5148064" y="5229200"/>
              <a:ext cx="2088300" cy="720000"/>
            </a:xfrm>
            <a:prstGeom prst="rect">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Αρχική Αιώρηση</a:t>
              </a:r>
              <a:endParaRPr sz="2000">
                <a:solidFill>
                  <a:srgbClr val="000000"/>
                </a:solidFill>
                <a:latin typeface="Arial"/>
                <a:ea typeface="Arial"/>
                <a:cs typeface="Arial"/>
                <a:sym typeface="Arial"/>
              </a:endParaRPr>
            </a:p>
          </p:txBody>
        </p:sp>
        <p:sp>
          <p:nvSpPr>
            <p:cNvPr id="669" name="Google Shape;669;p90"/>
            <p:cNvSpPr/>
            <p:nvPr/>
          </p:nvSpPr>
          <p:spPr>
            <a:xfrm>
              <a:off x="6588224" y="6093296"/>
              <a:ext cx="1512300" cy="648000"/>
            </a:xfrm>
            <a:prstGeom prst="rect">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Μέση Αιώρηση</a:t>
              </a:r>
              <a:endParaRPr sz="2000">
                <a:solidFill>
                  <a:srgbClr val="000000"/>
                </a:solidFill>
                <a:latin typeface="Arial"/>
                <a:ea typeface="Arial"/>
                <a:cs typeface="Arial"/>
                <a:sym typeface="Arial"/>
              </a:endParaRPr>
            </a:p>
          </p:txBody>
        </p:sp>
        <p:sp>
          <p:nvSpPr>
            <p:cNvPr id="670" name="Google Shape;670;p90"/>
            <p:cNvSpPr/>
            <p:nvPr/>
          </p:nvSpPr>
          <p:spPr>
            <a:xfrm>
              <a:off x="7524328" y="4941168"/>
              <a:ext cx="1440300" cy="576000"/>
            </a:xfrm>
            <a:prstGeom prst="rect">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000">
                  <a:solidFill>
                    <a:srgbClr val="000000"/>
                  </a:solidFill>
                  <a:latin typeface="Arial"/>
                  <a:ea typeface="Arial"/>
                  <a:cs typeface="Arial"/>
                  <a:sym typeface="Arial"/>
                </a:rPr>
                <a:t>Τελική Αιώρηση</a:t>
              </a:r>
              <a:endParaRPr sz="2000">
                <a:solidFill>
                  <a:srgbClr val="000000"/>
                </a:solidFill>
                <a:latin typeface="Arial"/>
                <a:ea typeface="Arial"/>
                <a:cs typeface="Arial"/>
                <a:sym typeface="Arial"/>
              </a:endParaRPr>
            </a:p>
          </p:txBody>
        </p:sp>
        <p:sp>
          <p:nvSpPr>
            <p:cNvPr id="671" name="Google Shape;671;p90"/>
            <p:cNvSpPr txBox="1"/>
            <p:nvPr/>
          </p:nvSpPr>
          <p:spPr>
            <a:xfrm>
              <a:off x="0" y="4149080"/>
              <a:ext cx="1187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a:solidFill>
                    <a:srgbClr val="000000"/>
                  </a:solidFill>
                  <a:latin typeface="Calibri"/>
                  <a:ea typeface="Calibri"/>
                  <a:cs typeface="Calibri"/>
                  <a:sym typeface="Calibri"/>
                </a:rPr>
                <a:t>Φάσεις</a:t>
              </a:r>
              <a:endParaRPr sz="2000">
                <a:solidFill>
                  <a:srgbClr val="000000"/>
                </a:solidFill>
                <a:latin typeface="Calibri"/>
                <a:ea typeface="Calibri"/>
                <a:cs typeface="Calibri"/>
                <a:sym typeface="Calibri"/>
              </a:endParaRPr>
            </a:p>
          </p:txBody>
        </p:sp>
        <p:cxnSp>
          <p:nvCxnSpPr>
            <p:cNvPr id="672" name="Google Shape;672;p90"/>
            <p:cNvCxnSpPr>
              <a:stCxn id="655" idx="1"/>
              <a:endCxn id="656" idx="0"/>
            </p:cNvCxnSpPr>
            <p:nvPr/>
          </p:nvCxnSpPr>
          <p:spPr>
            <a:xfrm flipH="1">
              <a:off x="2665420" y="1988808"/>
              <a:ext cx="1186500" cy="288000"/>
            </a:xfrm>
            <a:prstGeom prst="straightConnector1">
              <a:avLst/>
            </a:prstGeom>
            <a:noFill/>
            <a:ln w="19050" cap="flat" cmpd="sng">
              <a:solidFill>
                <a:schemeClr val="dk1"/>
              </a:solidFill>
              <a:prstDash val="solid"/>
              <a:round/>
              <a:headEnd type="none" w="sm" len="sm"/>
              <a:tailEnd type="triangle" w="med" len="med"/>
            </a:ln>
          </p:spPr>
        </p:cxnSp>
        <p:cxnSp>
          <p:nvCxnSpPr>
            <p:cNvPr id="673" name="Google Shape;673;p90"/>
            <p:cNvCxnSpPr/>
            <p:nvPr/>
          </p:nvCxnSpPr>
          <p:spPr>
            <a:xfrm>
              <a:off x="5796136" y="1988840"/>
              <a:ext cx="1143300" cy="288000"/>
            </a:xfrm>
            <a:prstGeom prst="straightConnector1">
              <a:avLst/>
            </a:prstGeom>
            <a:noFill/>
            <a:ln w="19050" cap="flat" cmpd="sng">
              <a:solidFill>
                <a:schemeClr val="dk1"/>
              </a:solidFill>
              <a:prstDash val="solid"/>
              <a:round/>
              <a:headEnd type="none" w="sm" len="sm"/>
              <a:tailEnd type="triangle" w="med" len="med"/>
            </a:ln>
          </p:spPr>
        </p:cxnSp>
        <p:cxnSp>
          <p:nvCxnSpPr>
            <p:cNvPr id="674" name="Google Shape;674;p90"/>
            <p:cNvCxnSpPr>
              <a:stCxn id="656" idx="2"/>
              <a:endCxn id="658" idx="0"/>
            </p:cNvCxnSpPr>
            <p:nvPr/>
          </p:nvCxnSpPr>
          <p:spPr>
            <a:xfrm flipH="1">
              <a:off x="2339830" y="2780872"/>
              <a:ext cx="325500" cy="360000"/>
            </a:xfrm>
            <a:prstGeom prst="straightConnector1">
              <a:avLst/>
            </a:prstGeom>
            <a:noFill/>
            <a:ln w="19050" cap="flat" cmpd="sng">
              <a:solidFill>
                <a:schemeClr val="dk1"/>
              </a:solidFill>
              <a:prstDash val="solid"/>
              <a:round/>
              <a:headEnd type="none" w="sm" len="sm"/>
              <a:tailEnd type="triangle" w="med" len="med"/>
            </a:ln>
          </p:spPr>
        </p:cxnSp>
        <p:cxnSp>
          <p:nvCxnSpPr>
            <p:cNvPr id="675" name="Google Shape;675;p90"/>
            <p:cNvCxnSpPr>
              <a:stCxn id="656" idx="3"/>
              <a:endCxn id="659" idx="0"/>
            </p:cNvCxnSpPr>
            <p:nvPr/>
          </p:nvCxnSpPr>
          <p:spPr>
            <a:xfrm>
              <a:off x="3638980" y="2528872"/>
              <a:ext cx="1401000" cy="612000"/>
            </a:xfrm>
            <a:prstGeom prst="straightConnector1">
              <a:avLst/>
            </a:prstGeom>
            <a:noFill/>
            <a:ln w="19050" cap="flat" cmpd="sng">
              <a:solidFill>
                <a:schemeClr val="dk1"/>
              </a:solidFill>
              <a:prstDash val="solid"/>
              <a:round/>
              <a:headEnd type="none" w="sm" len="sm"/>
              <a:tailEnd type="triangle" w="med" len="med"/>
            </a:ln>
          </p:spPr>
        </p:cxnSp>
        <p:cxnSp>
          <p:nvCxnSpPr>
            <p:cNvPr id="676" name="Google Shape;676;p90"/>
            <p:cNvCxnSpPr>
              <a:stCxn id="657" idx="2"/>
              <a:endCxn id="660" idx="0"/>
            </p:cNvCxnSpPr>
            <p:nvPr/>
          </p:nvCxnSpPr>
          <p:spPr>
            <a:xfrm>
              <a:off x="7011468" y="2780872"/>
              <a:ext cx="621000" cy="360000"/>
            </a:xfrm>
            <a:prstGeom prst="straightConnector1">
              <a:avLst/>
            </a:prstGeom>
            <a:noFill/>
            <a:ln w="19050" cap="flat" cmpd="sng">
              <a:solidFill>
                <a:schemeClr val="dk1"/>
              </a:solidFill>
              <a:prstDash val="solid"/>
              <a:round/>
              <a:headEnd type="none" w="sm" len="sm"/>
              <a:tailEnd type="triangle" w="med" len="med"/>
            </a:ln>
          </p:spPr>
        </p:cxnSp>
        <p:cxnSp>
          <p:nvCxnSpPr>
            <p:cNvPr id="677" name="Google Shape;677;p90"/>
            <p:cNvCxnSpPr>
              <a:stCxn id="658" idx="2"/>
              <a:endCxn id="663" idx="0"/>
            </p:cNvCxnSpPr>
            <p:nvPr/>
          </p:nvCxnSpPr>
          <p:spPr>
            <a:xfrm flipH="1">
              <a:off x="953474" y="3932968"/>
              <a:ext cx="1386300" cy="792300"/>
            </a:xfrm>
            <a:prstGeom prst="straightConnector1">
              <a:avLst/>
            </a:prstGeom>
            <a:noFill/>
            <a:ln w="19050" cap="flat" cmpd="sng">
              <a:solidFill>
                <a:schemeClr val="dk1"/>
              </a:solidFill>
              <a:prstDash val="solid"/>
              <a:round/>
              <a:headEnd type="none" w="sm" len="sm"/>
              <a:tailEnd type="triangle" w="med" len="med"/>
            </a:ln>
          </p:spPr>
        </p:cxnSp>
        <p:cxnSp>
          <p:nvCxnSpPr>
            <p:cNvPr id="678" name="Google Shape;678;p90"/>
            <p:cNvCxnSpPr/>
            <p:nvPr/>
          </p:nvCxnSpPr>
          <p:spPr>
            <a:xfrm flipH="1">
              <a:off x="2123841" y="3933056"/>
              <a:ext cx="974700" cy="727800"/>
            </a:xfrm>
            <a:prstGeom prst="straightConnector1">
              <a:avLst/>
            </a:prstGeom>
            <a:noFill/>
            <a:ln w="19050" cap="flat" cmpd="sng">
              <a:solidFill>
                <a:schemeClr val="dk1"/>
              </a:solidFill>
              <a:prstDash val="solid"/>
              <a:round/>
              <a:headEnd type="none" w="sm" len="sm"/>
              <a:tailEnd type="triangle" w="med" len="med"/>
            </a:ln>
          </p:spPr>
        </p:cxnSp>
        <p:cxnSp>
          <p:nvCxnSpPr>
            <p:cNvPr id="679" name="Google Shape;679;p90"/>
            <p:cNvCxnSpPr>
              <a:stCxn id="659" idx="2"/>
              <a:endCxn id="665" idx="0"/>
            </p:cNvCxnSpPr>
            <p:nvPr/>
          </p:nvCxnSpPr>
          <p:spPr>
            <a:xfrm flipH="1">
              <a:off x="3275746" y="3932968"/>
              <a:ext cx="1764300" cy="1800300"/>
            </a:xfrm>
            <a:prstGeom prst="straightConnector1">
              <a:avLst/>
            </a:prstGeom>
            <a:noFill/>
            <a:ln w="19050" cap="flat" cmpd="sng">
              <a:solidFill>
                <a:schemeClr val="dk1"/>
              </a:solidFill>
              <a:prstDash val="solid"/>
              <a:round/>
              <a:headEnd type="none" w="sm" len="sm"/>
              <a:tailEnd type="triangle" w="med" len="med"/>
            </a:ln>
          </p:spPr>
        </p:cxnSp>
        <p:cxnSp>
          <p:nvCxnSpPr>
            <p:cNvPr id="680" name="Google Shape;680;p90"/>
            <p:cNvCxnSpPr>
              <a:stCxn id="659" idx="2"/>
              <a:endCxn id="666" idx="0"/>
            </p:cNvCxnSpPr>
            <p:nvPr/>
          </p:nvCxnSpPr>
          <p:spPr>
            <a:xfrm flipH="1">
              <a:off x="4356046" y="3932968"/>
              <a:ext cx="684000" cy="2448300"/>
            </a:xfrm>
            <a:prstGeom prst="straightConnector1">
              <a:avLst/>
            </a:prstGeom>
            <a:noFill/>
            <a:ln w="19050" cap="flat" cmpd="sng">
              <a:solidFill>
                <a:schemeClr val="dk1"/>
              </a:solidFill>
              <a:prstDash val="solid"/>
              <a:round/>
              <a:headEnd type="none" w="sm" len="sm"/>
              <a:tailEnd type="triangle" w="med" len="med"/>
            </a:ln>
          </p:spPr>
        </p:cxnSp>
        <p:cxnSp>
          <p:nvCxnSpPr>
            <p:cNvPr id="681" name="Google Shape;681;p90"/>
            <p:cNvCxnSpPr>
              <a:stCxn id="659" idx="2"/>
              <a:endCxn id="667" idx="0"/>
            </p:cNvCxnSpPr>
            <p:nvPr/>
          </p:nvCxnSpPr>
          <p:spPr>
            <a:xfrm>
              <a:off x="5040046" y="3932968"/>
              <a:ext cx="828300" cy="432000"/>
            </a:xfrm>
            <a:prstGeom prst="straightConnector1">
              <a:avLst/>
            </a:prstGeom>
            <a:noFill/>
            <a:ln w="19050" cap="flat" cmpd="sng">
              <a:solidFill>
                <a:schemeClr val="dk1"/>
              </a:solidFill>
              <a:prstDash val="solid"/>
              <a:round/>
              <a:headEnd type="none" w="sm" len="sm"/>
              <a:tailEnd type="triangle" w="med" len="med"/>
            </a:ln>
          </p:spPr>
        </p:cxnSp>
        <p:cxnSp>
          <p:nvCxnSpPr>
            <p:cNvPr id="682" name="Google Shape;682;p90"/>
            <p:cNvCxnSpPr>
              <a:stCxn id="660" idx="2"/>
              <a:endCxn id="667" idx="0"/>
            </p:cNvCxnSpPr>
            <p:nvPr/>
          </p:nvCxnSpPr>
          <p:spPr>
            <a:xfrm flipH="1">
              <a:off x="5868074" y="3932968"/>
              <a:ext cx="1764300" cy="432000"/>
            </a:xfrm>
            <a:prstGeom prst="straightConnector1">
              <a:avLst/>
            </a:prstGeom>
            <a:noFill/>
            <a:ln w="19050" cap="flat" cmpd="sng">
              <a:solidFill>
                <a:schemeClr val="dk1"/>
              </a:solidFill>
              <a:prstDash val="solid"/>
              <a:round/>
              <a:headEnd type="none" w="sm" len="sm"/>
              <a:tailEnd type="triangle" w="med" len="med"/>
            </a:ln>
          </p:spPr>
        </p:cxnSp>
        <p:cxnSp>
          <p:nvCxnSpPr>
            <p:cNvPr id="683" name="Google Shape;683;p90"/>
            <p:cNvCxnSpPr>
              <a:stCxn id="660" idx="2"/>
              <a:endCxn id="668" idx="0"/>
            </p:cNvCxnSpPr>
            <p:nvPr/>
          </p:nvCxnSpPr>
          <p:spPr>
            <a:xfrm flipH="1">
              <a:off x="6192074" y="3932968"/>
              <a:ext cx="1440300" cy="1296300"/>
            </a:xfrm>
            <a:prstGeom prst="straightConnector1">
              <a:avLst/>
            </a:prstGeom>
            <a:noFill/>
            <a:ln w="19050" cap="flat" cmpd="sng">
              <a:solidFill>
                <a:schemeClr val="dk1"/>
              </a:solidFill>
              <a:prstDash val="solid"/>
              <a:round/>
              <a:headEnd type="none" w="sm" len="sm"/>
              <a:tailEnd type="triangle" w="med" len="med"/>
            </a:ln>
          </p:spPr>
        </p:cxnSp>
        <p:cxnSp>
          <p:nvCxnSpPr>
            <p:cNvPr id="684" name="Google Shape;684;p90"/>
            <p:cNvCxnSpPr>
              <a:stCxn id="660" idx="2"/>
              <a:endCxn id="669" idx="0"/>
            </p:cNvCxnSpPr>
            <p:nvPr/>
          </p:nvCxnSpPr>
          <p:spPr>
            <a:xfrm flipH="1">
              <a:off x="7344374" y="3932968"/>
              <a:ext cx="288000" cy="2160300"/>
            </a:xfrm>
            <a:prstGeom prst="straightConnector1">
              <a:avLst/>
            </a:prstGeom>
            <a:noFill/>
            <a:ln w="19050" cap="flat" cmpd="sng">
              <a:solidFill>
                <a:schemeClr val="dk1"/>
              </a:solidFill>
              <a:prstDash val="solid"/>
              <a:round/>
              <a:headEnd type="none" w="sm" len="sm"/>
              <a:tailEnd type="triangle" w="med" len="med"/>
            </a:ln>
          </p:spPr>
        </p:cxnSp>
        <p:cxnSp>
          <p:nvCxnSpPr>
            <p:cNvPr id="685" name="Google Shape;685;p90"/>
            <p:cNvCxnSpPr>
              <a:stCxn id="660" idx="2"/>
              <a:endCxn id="670" idx="0"/>
            </p:cNvCxnSpPr>
            <p:nvPr/>
          </p:nvCxnSpPr>
          <p:spPr>
            <a:xfrm>
              <a:off x="7632374" y="3932968"/>
              <a:ext cx="612000" cy="1008300"/>
            </a:xfrm>
            <a:prstGeom prst="straightConnector1">
              <a:avLst/>
            </a:prstGeom>
            <a:noFill/>
            <a:ln w="19050" cap="flat" cmpd="sng">
              <a:solidFill>
                <a:schemeClr val="dk1"/>
              </a:solidFill>
              <a:prstDash val="solid"/>
              <a:round/>
              <a:headEnd type="none" w="sm" len="sm"/>
              <a:tailEnd type="triangle" w="med" len="med"/>
            </a:ln>
          </p:spPr>
        </p:cxnSp>
      </p:grpSp>
      <p:sp>
        <p:nvSpPr>
          <p:cNvPr id="686" name="Google Shape;686;p9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28</a:t>
            </a:fld>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4"/>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Γενικά Στοιχεία </a:t>
            </a:r>
            <a:r>
              <a:rPr lang="el-GR" sz="3200" b="0">
                <a:latin typeface="Calibri"/>
                <a:ea typeface="Calibri"/>
                <a:cs typeface="Calibri"/>
                <a:sym typeface="Calibri"/>
              </a:rPr>
              <a:t>1/2</a:t>
            </a:r>
            <a:endParaRPr sz="3200" b="0">
              <a:latin typeface="Calibri"/>
              <a:ea typeface="Calibri"/>
              <a:cs typeface="Calibri"/>
              <a:sym typeface="Calibri"/>
            </a:endParaRPr>
          </a:p>
        </p:txBody>
      </p:sp>
      <p:sp>
        <p:nvSpPr>
          <p:cNvPr id="422" name="Google Shape;422;p64"/>
          <p:cNvSpPr txBox="1">
            <a:spLocks noGrp="1"/>
          </p:cNvSpPr>
          <p:nvPr>
            <p:ph type="body" idx="1"/>
          </p:nvPr>
        </p:nvSpPr>
        <p:spPr>
          <a:xfrm>
            <a:off x="914404" y="-150433"/>
            <a:ext cx="8229600" cy="50406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chemeClr val="dk1"/>
              </a:buClr>
              <a:buSzPts val="2400"/>
              <a:buFont typeface="Calibri"/>
              <a:buNone/>
            </a:pPr>
            <a:r>
              <a:rPr lang="el-GR" sz="2400">
                <a:latin typeface="Calibri"/>
                <a:ea typeface="Calibri"/>
                <a:cs typeface="Calibri"/>
                <a:sym typeface="Calibri"/>
              </a:rPr>
              <a:t>Η βάδιση αποτελεί για τον άνθρωπο τον μοναδικό φυσιολογικό τρόπο μετακίνησης στη γη, στο έδαφος, χωρίς άλλο βοήθημα.</a:t>
            </a:r>
            <a:endParaRPr/>
          </a:p>
          <a:p>
            <a:pPr marL="0" lvl="0" indent="0" algn="l" rtl="0">
              <a:lnSpc>
                <a:spcPct val="112000"/>
              </a:lnSpc>
              <a:spcBef>
                <a:spcPts val="1200"/>
              </a:spcBef>
              <a:spcAft>
                <a:spcPts val="0"/>
              </a:spcAft>
              <a:buClr>
                <a:schemeClr val="dk1"/>
              </a:buClr>
              <a:buSzPts val="2400"/>
              <a:buFont typeface="Calibri"/>
              <a:buNone/>
            </a:pPr>
            <a:r>
              <a:rPr lang="el-GR" sz="2400">
                <a:latin typeface="Calibri"/>
                <a:ea typeface="Calibri"/>
                <a:cs typeface="Calibri"/>
                <a:sym typeface="Calibri"/>
              </a:rPr>
              <a:t>Κάθε άτομο έχει ένα μοναδικό, χαρακτηριστικό, τρόπο βάδισης, ο οποίος μαρτυρά:</a:t>
            </a:r>
            <a:endParaRPr sz="2400">
              <a:latin typeface="Calibri"/>
              <a:ea typeface="Calibri"/>
              <a:cs typeface="Calibri"/>
              <a:sym typeface="Calibri"/>
            </a:endParaRPr>
          </a:p>
          <a:p>
            <a:pPr marL="742950" lvl="1" indent="-3873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την μυοσκελετική του κατάσταση,</a:t>
            </a:r>
            <a:endParaRPr/>
          </a:p>
          <a:p>
            <a:pPr marL="742950" lvl="1" indent="-3873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την υγεία του, </a:t>
            </a:r>
            <a:endParaRPr/>
          </a:p>
          <a:p>
            <a:pPr marL="742950" lvl="1" indent="-3873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τον χαρακτήρα του,</a:t>
            </a:r>
            <a:endParaRPr sz="2400">
              <a:latin typeface="Calibri"/>
              <a:ea typeface="Calibri"/>
              <a:cs typeface="Calibri"/>
              <a:sym typeface="Calibri"/>
            </a:endParaRPr>
          </a:p>
          <a:p>
            <a:pPr marL="742950" lvl="1" indent="-3873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την προσωπικότητά του και </a:t>
            </a:r>
            <a:endParaRPr/>
          </a:p>
          <a:p>
            <a:pPr marL="742950" lvl="1" indent="-3873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ψυχολογικά και φυσικά χαρακτηριστικά.</a:t>
            </a:r>
            <a:endParaRPr/>
          </a:p>
        </p:txBody>
      </p:sp>
      <p:pic>
        <p:nvPicPr>
          <p:cNvPr id="423" name="Google Shape;423;p64" descr="File:Blender3D NormalWalkCycle.gif"/>
          <p:cNvPicPr preferRelativeResize="0"/>
          <p:nvPr/>
        </p:nvPicPr>
        <p:blipFill rotWithShape="1">
          <a:blip r:embed="rId3">
            <a:alphaModFix/>
          </a:blip>
          <a:srcRect/>
          <a:stretch/>
        </p:blipFill>
        <p:spPr>
          <a:xfrm>
            <a:off x="6371729" y="2708920"/>
            <a:ext cx="1944216" cy="3333750"/>
          </a:xfrm>
          <a:prstGeom prst="rect">
            <a:avLst/>
          </a:prstGeom>
          <a:noFill/>
          <a:ln>
            <a:noFill/>
          </a:ln>
        </p:spPr>
      </p:pic>
      <p:sp>
        <p:nvSpPr>
          <p:cNvPr id="424" name="Google Shape;424;p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l-GR">
                <a:solidFill>
                  <a:srgbClr val="000000"/>
                </a:solidFill>
              </a:rPr>
              <a:pPr marL="0" lvl="0" indent="0" algn="r" rtl="0">
                <a:spcBef>
                  <a:spcPts val="0"/>
                </a:spcBef>
                <a:spcAft>
                  <a:spcPts val="0"/>
                </a:spcAft>
                <a:buClr>
                  <a:srgbClr val="000000"/>
                </a:buClr>
                <a:buSzPts val="1200"/>
                <a:buFont typeface="Arial"/>
                <a:buNone/>
              </a:pPr>
              <a:t>2</a:t>
            </a:fld>
            <a:endParaRPr>
              <a:solidFill>
                <a:srgbClr val="000000"/>
              </a:solidFill>
            </a:endParaRPr>
          </a:p>
        </p:txBody>
      </p:sp>
      <p:sp>
        <p:nvSpPr>
          <p:cNvPr id="425" name="Google Shape;425;p64"/>
          <p:cNvSpPr/>
          <p:nvPr/>
        </p:nvSpPr>
        <p:spPr>
          <a:xfrm>
            <a:off x="5543674" y="5971682"/>
            <a:ext cx="3600300"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3F3F3F"/>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91"/>
          <p:cNvSpPr txBox="1">
            <a:spLocks noGrp="1"/>
          </p:cNvSpPr>
          <p:nvPr>
            <p:ph type="title"/>
          </p:nvPr>
        </p:nvSpPr>
        <p:spPr>
          <a:xfrm>
            <a:off x="467544" y="116632"/>
            <a:ext cx="8229600" cy="1008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4A82"/>
              </a:buClr>
              <a:buSzPts val="3600"/>
              <a:buFont typeface="Calibri"/>
              <a:buNone/>
            </a:pPr>
            <a:r>
              <a:rPr lang="el-GR" sz="3600">
                <a:latin typeface="Calibri"/>
                <a:ea typeface="Calibri"/>
                <a:cs typeface="Calibri"/>
                <a:sym typeface="Calibri"/>
              </a:rPr>
              <a:t>Περίοδος Στήριξης, </a:t>
            </a:r>
            <a:br>
              <a:rPr lang="el-GR" sz="3600">
                <a:latin typeface="Calibri"/>
                <a:ea typeface="Calibri"/>
                <a:cs typeface="Calibri"/>
                <a:sym typeface="Calibri"/>
              </a:rPr>
            </a:br>
            <a:r>
              <a:rPr lang="el-GR" sz="3600">
                <a:latin typeface="Calibri"/>
                <a:ea typeface="Calibri"/>
                <a:cs typeface="Calibri"/>
                <a:sym typeface="Calibri"/>
              </a:rPr>
              <a:t> Περίοδος Αιώρησης</a:t>
            </a:r>
            <a:endParaRPr/>
          </a:p>
        </p:txBody>
      </p:sp>
      <p:sp>
        <p:nvSpPr>
          <p:cNvPr id="692" name="Google Shape;692;p91"/>
          <p:cNvSpPr txBox="1">
            <a:spLocks noGrp="1"/>
          </p:cNvSpPr>
          <p:nvPr>
            <p:ph type="body" idx="1"/>
          </p:nvPr>
        </p:nvSpPr>
        <p:spPr>
          <a:xfrm>
            <a:off x="457200" y="1412776"/>
            <a:ext cx="8229600" cy="4824600"/>
          </a:xfrm>
          <a:prstGeom prst="rect">
            <a:avLst/>
          </a:prstGeom>
          <a:noFill/>
          <a:ln>
            <a:noFill/>
          </a:ln>
        </p:spPr>
        <p:txBody>
          <a:bodyPr spcFirstLastPara="1" wrap="square" lIns="91425" tIns="45700" rIns="91425" bIns="45700" anchor="t" anchorCtr="0">
            <a:normAutofit/>
          </a:bodyPr>
          <a:lstStyle/>
          <a:p>
            <a:pPr marL="342900" lvl="0" indent="-342900" algn="l" rtl="0">
              <a:lnSpc>
                <a:spcPct val="102000"/>
              </a:lnSpc>
              <a:spcBef>
                <a:spcPts val="0"/>
              </a:spcBef>
              <a:spcAft>
                <a:spcPts val="0"/>
              </a:spcAft>
              <a:buClr>
                <a:schemeClr val="dk1"/>
              </a:buClr>
              <a:buSzPts val="2200"/>
              <a:buFont typeface="Noto Sans Symbols"/>
              <a:buChar char="⮚"/>
            </a:pPr>
            <a:r>
              <a:rPr lang="el-GR" sz="2200">
                <a:latin typeface="Calibri"/>
                <a:ea typeface="Calibri"/>
                <a:cs typeface="Calibri"/>
                <a:sym typeface="Calibri"/>
              </a:rPr>
              <a:t>Η </a:t>
            </a:r>
            <a:r>
              <a:rPr lang="el-GR" sz="2200" b="1">
                <a:latin typeface="Calibri"/>
                <a:ea typeface="Calibri"/>
                <a:cs typeface="Calibri"/>
                <a:sym typeface="Calibri"/>
              </a:rPr>
              <a:t>περίοδος στήριξης</a:t>
            </a:r>
            <a:r>
              <a:rPr lang="el-GR" sz="2200">
                <a:latin typeface="Calibri"/>
                <a:ea typeface="Calibri"/>
                <a:cs typeface="Calibri"/>
                <a:sym typeface="Calibri"/>
              </a:rPr>
              <a:t> αρχίζει μόλις αγγίξει η πτέρνα του κάτω άκρου το έδαφος και ολοκληρώνεται τη στιγμή, που θα εγκαταλείψει το έδαφος το μεγάλο δάκτυλο του ιδίου άκρου.    Σε όλη την διάρκειά της κάποιο τμήμα του πέλματος είναι σε επαφή με το έδαφος. </a:t>
            </a:r>
            <a:endParaRPr/>
          </a:p>
          <a:p>
            <a:pPr marL="742950" lvl="1" indent="-387350" algn="l" rtl="0">
              <a:lnSpc>
                <a:spcPct val="102000"/>
              </a:lnSpc>
              <a:spcBef>
                <a:spcPts val="1200"/>
              </a:spcBef>
              <a:spcAft>
                <a:spcPts val="0"/>
              </a:spcAft>
              <a:buClr>
                <a:schemeClr val="dk1"/>
              </a:buClr>
              <a:buSzPts val="2200"/>
              <a:buFont typeface="Noto Sans Symbols"/>
              <a:buChar char="✔"/>
            </a:pPr>
            <a:r>
              <a:rPr lang="el-GR" sz="2200" b="1">
                <a:latin typeface="Calibri"/>
                <a:ea typeface="Calibri"/>
                <a:cs typeface="Calibri"/>
                <a:sym typeface="Calibri"/>
              </a:rPr>
              <a:t>Κατέχει το 60% του κύκλου της βάδισης. </a:t>
            </a:r>
            <a:endParaRPr/>
          </a:p>
          <a:p>
            <a:pPr marL="342900" lvl="0" indent="-342900" algn="l" rtl="0">
              <a:lnSpc>
                <a:spcPct val="102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Η </a:t>
            </a:r>
            <a:r>
              <a:rPr lang="el-GR" sz="2200" b="1">
                <a:latin typeface="Calibri"/>
                <a:ea typeface="Calibri"/>
                <a:cs typeface="Calibri"/>
                <a:sym typeface="Calibri"/>
              </a:rPr>
              <a:t>περίοδος αιώρησης</a:t>
            </a:r>
            <a:r>
              <a:rPr lang="el-GR" sz="2200">
                <a:latin typeface="Calibri"/>
                <a:ea typeface="Calibri"/>
                <a:cs typeface="Calibri"/>
                <a:sym typeface="Calibri"/>
              </a:rPr>
              <a:t> αρχίζει μόλις το δάκτυλο του ποδιού εγκαταλείψει το έδαφος και τελειώνει αμέσως πριν η πτέρνα του ίδιου άκρου αγγίξει το έδαφος.</a:t>
            </a:r>
            <a:endParaRPr/>
          </a:p>
          <a:p>
            <a:pPr marL="355600" lvl="0" indent="0" algn="l" rtl="0">
              <a:lnSpc>
                <a:spcPct val="102000"/>
              </a:lnSpc>
              <a:spcBef>
                <a:spcPts val="1200"/>
              </a:spcBef>
              <a:spcAft>
                <a:spcPts val="0"/>
              </a:spcAft>
              <a:buClr>
                <a:schemeClr val="dk1"/>
              </a:buClr>
              <a:buSzPts val="2200"/>
              <a:buNone/>
            </a:pPr>
            <a:r>
              <a:rPr lang="el-GR" sz="2200">
                <a:latin typeface="Calibri"/>
                <a:ea typeface="Calibri"/>
                <a:cs typeface="Calibri"/>
                <a:sym typeface="Calibri"/>
              </a:rPr>
              <a:t>Σε όλη την διάρκειά της το άκρο αιωρείται. </a:t>
            </a:r>
            <a:endParaRPr/>
          </a:p>
          <a:p>
            <a:pPr marL="742950" lvl="1" indent="-387350" algn="l" rtl="0">
              <a:lnSpc>
                <a:spcPct val="102000"/>
              </a:lnSpc>
              <a:spcBef>
                <a:spcPts val="1200"/>
              </a:spcBef>
              <a:spcAft>
                <a:spcPts val="0"/>
              </a:spcAft>
              <a:buClr>
                <a:schemeClr val="dk1"/>
              </a:buClr>
              <a:buSzPts val="2200"/>
              <a:buFont typeface="Noto Sans Symbols"/>
              <a:buChar char="✔"/>
            </a:pPr>
            <a:r>
              <a:rPr lang="el-GR" sz="2200" b="1">
                <a:latin typeface="Calibri"/>
                <a:ea typeface="Calibri"/>
                <a:cs typeface="Calibri"/>
                <a:sym typeface="Calibri"/>
              </a:rPr>
              <a:t>Κατέχει το 40% του κύκλου της βάδισης.</a:t>
            </a:r>
            <a:endParaRPr/>
          </a:p>
        </p:txBody>
      </p:sp>
      <p:sp>
        <p:nvSpPr>
          <p:cNvPr id="693" name="Google Shape;693;p9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29</a:t>
            </a:fld>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92"/>
          <p:cNvSpPr txBox="1">
            <a:spLocks noGrp="1"/>
          </p:cNvSpPr>
          <p:nvPr>
            <p:ph type="title"/>
          </p:nvPr>
        </p:nvSpPr>
        <p:spPr>
          <a:xfrm>
            <a:off x="467544" y="116632"/>
            <a:ext cx="8229600" cy="115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Κύκλος Βάδισης </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συνδυασμός κάτω άκρων</a:t>
            </a:r>
            <a:endParaRPr/>
          </a:p>
        </p:txBody>
      </p:sp>
      <p:pic>
        <p:nvPicPr>
          <p:cNvPr id="700" name="Google Shape;700;p92"/>
          <p:cNvPicPr preferRelativeResize="0">
            <a:picLocks noGrp="1"/>
          </p:cNvPicPr>
          <p:nvPr>
            <p:ph type="body" idx="1"/>
          </p:nvPr>
        </p:nvPicPr>
        <p:blipFill rotWithShape="1">
          <a:blip r:embed="rId3">
            <a:alphaModFix/>
          </a:blip>
          <a:srcRect/>
          <a:stretch/>
        </p:blipFill>
        <p:spPr>
          <a:xfrm>
            <a:off x="557861" y="1894249"/>
            <a:ext cx="8018100" cy="2808300"/>
          </a:xfrm>
          <a:prstGeom prst="rect">
            <a:avLst/>
          </a:prstGeom>
          <a:noFill/>
          <a:ln>
            <a:noFill/>
          </a:ln>
        </p:spPr>
      </p:pic>
      <p:sp>
        <p:nvSpPr>
          <p:cNvPr id="701" name="Google Shape;701;p92"/>
          <p:cNvSpPr/>
          <p:nvPr/>
        </p:nvSpPr>
        <p:spPr>
          <a:xfrm>
            <a:off x="3183744" y="4909810"/>
            <a:ext cx="5400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i="1">
                <a:solidFill>
                  <a:srgbClr val="000000"/>
                </a:solidFill>
                <a:latin typeface="Calibri"/>
                <a:ea typeface="Calibri"/>
                <a:cs typeface="Calibri"/>
                <a:sym typeface="Calibri"/>
              </a:rPr>
              <a:t>Gait analysis temporal terminology, in Richards (2008)</a:t>
            </a:r>
            <a:endParaRPr sz="1800" i="1">
              <a:solidFill>
                <a:srgbClr val="000000"/>
              </a:solidFill>
              <a:latin typeface="Calibri"/>
              <a:ea typeface="Calibri"/>
              <a:cs typeface="Calibri"/>
              <a:sym typeface="Calibri"/>
            </a:endParaRPr>
          </a:p>
        </p:txBody>
      </p:sp>
      <p:sp>
        <p:nvSpPr>
          <p:cNvPr id="702" name="Google Shape;702;p9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30</a:t>
            </a:fld>
            <a:endParaRPr>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93"/>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Διπλή Στήριξη </a:t>
            </a:r>
            <a:r>
              <a:rPr lang="el-GR" sz="3200" b="0">
                <a:latin typeface="Calibri"/>
                <a:ea typeface="Calibri"/>
                <a:cs typeface="Calibri"/>
                <a:sym typeface="Calibri"/>
              </a:rPr>
              <a:t>1/2</a:t>
            </a:r>
            <a:endParaRPr/>
          </a:p>
        </p:txBody>
      </p:sp>
      <p:sp>
        <p:nvSpPr>
          <p:cNvPr id="708" name="Google Shape;708;p93"/>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Κατά την εξέλιξη του βηματισμού, η στήριξη συγχρόνως και στα δύο άκρα χαρακτηρίζεται ως </a:t>
            </a:r>
            <a:r>
              <a:rPr lang="el-GR" sz="2400" b="1">
                <a:latin typeface="Calibri"/>
                <a:ea typeface="Calibri"/>
                <a:cs typeface="Calibri"/>
                <a:sym typeface="Calibri"/>
              </a:rPr>
              <a:t>διπλή στήριξη</a:t>
            </a:r>
            <a:r>
              <a:rPr lang="el-GR" sz="2400">
                <a:latin typeface="Calibri"/>
                <a:ea typeface="Calibri"/>
                <a:cs typeface="Calibri"/>
                <a:sym typeface="Calibri"/>
              </a:rPr>
              <a:t>. Αυτό συμβαίνει, όταν το ένα άκρο ευρίσκεται στην αρχή, ενώ το άλλο στο τέλος της περιόδου στήριξης, στο 7-8% του κύκλου βάδισης. </a:t>
            </a:r>
            <a:endParaRPr sz="2400">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Σε φυσιολογική ταχύτητα βάδισης η διπλή στήριξη κατέχει το 22% του κύκλου βάδισης. Σε αύξηση η μείωση της ταχύτητας βάδισης το ποσοστό αυτό επηρεάζεται αντιστρόφως ανάλογα.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Κατά το τρέξιμο δεν υπάρχει διπλή στήριξη.</a:t>
            </a:r>
            <a:endParaRPr/>
          </a:p>
        </p:txBody>
      </p:sp>
      <p:sp>
        <p:nvSpPr>
          <p:cNvPr id="709" name="Google Shape;709;p9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31</a:t>
            </a:fld>
            <a:endParaRPr>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94"/>
          <p:cNvSpPr txBox="1">
            <a:spLocks noGrp="1"/>
          </p:cNvSpPr>
          <p:nvPr>
            <p:ph type="title"/>
          </p:nvPr>
        </p:nvSpPr>
        <p:spPr>
          <a:xfrm>
            <a:off x="971600" y="116632"/>
            <a:ext cx="7725600" cy="108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Διπλή Στήριξη </a:t>
            </a:r>
            <a:r>
              <a:rPr lang="el-GR" sz="3200" b="0">
                <a:latin typeface="Calibri"/>
                <a:ea typeface="Calibri"/>
                <a:cs typeface="Calibri"/>
                <a:sym typeface="Calibri"/>
              </a:rPr>
              <a:t>2/2</a:t>
            </a:r>
            <a:endParaRPr sz="3200">
              <a:latin typeface="Calibri"/>
              <a:ea typeface="Calibri"/>
              <a:cs typeface="Calibri"/>
              <a:sym typeface="Calibri"/>
            </a:endParaRPr>
          </a:p>
        </p:txBody>
      </p:sp>
      <p:sp>
        <p:nvSpPr>
          <p:cNvPr id="715" name="Google Shape;715;p94"/>
          <p:cNvSpPr txBox="1"/>
          <p:nvPr/>
        </p:nvSpPr>
        <p:spPr>
          <a:xfrm>
            <a:off x="395536" y="1484784"/>
            <a:ext cx="8424900" cy="165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2400">
                <a:solidFill>
                  <a:srgbClr val="000000"/>
                </a:solidFill>
                <a:latin typeface="Calibri"/>
                <a:ea typeface="Calibri"/>
                <a:cs typeface="Calibri"/>
                <a:sym typeface="Calibri"/>
              </a:rPr>
              <a:t>Η διπλή στήριξη εκφράζει την επικάλυψη των περιόδων στήριξης των δύο άκρων. Το ένα άκρο ευρίσκεται στην φάση της αρχικής επαφής και το άλλο στη φάση της προ-αιώρησης.</a:t>
            </a:r>
            <a:endParaRPr/>
          </a:p>
        </p:txBody>
      </p:sp>
      <p:pic>
        <p:nvPicPr>
          <p:cNvPr id="716" name="Google Shape;716;p94" descr="File:Gait Cycle.png"/>
          <p:cNvPicPr preferRelativeResize="0"/>
          <p:nvPr/>
        </p:nvPicPr>
        <p:blipFill rotWithShape="1">
          <a:blip r:embed="rId3">
            <a:alphaModFix/>
          </a:blip>
          <a:srcRect/>
          <a:stretch/>
        </p:blipFill>
        <p:spPr>
          <a:xfrm>
            <a:off x="1420530" y="3212976"/>
            <a:ext cx="6302941" cy="2184415"/>
          </a:xfrm>
          <a:prstGeom prst="rect">
            <a:avLst/>
          </a:prstGeom>
          <a:noFill/>
          <a:ln>
            <a:noFill/>
          </a:ln>
        </p:spPr>
      </p:pic>
      <p:sp>
        <p:nvSpPr>
          <p:cNvPr id="717" name="Google Shape;717;p9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32</a:t>
            </a:fld>
            <a:endParaRPr>
              <a:solidFill>
                <a:srgbClr val="000000"/>
              </a:solidFill>
            </a:endParaRPr>
          </a:p>
        </p:txBody>
      </p:sp>
      <p:sp>
        <p:nvSpPr>
          <p:cNvPr id="718" name="Google Shape;718;p94"/>
          <p:cNvSpPr/>
          <p:nvPr/>
        </p:nvSpPr>
        <p:spPr>
          <a:xfrm>
            <a:off x="2158522" y="5815201"/>
            <a:ext cx="48270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200">
                <a:solidFill>
                  <a:srgbClr val="3F3F3F"/>
                </a:solidFill>
                <a:latin typeface="Calibri"/>
                <a:ea typeface="Calibri"/>
                <a:cs typeface="Calibri"/>
                <a:sym typeface="Calibri"/>
              </a:rPr>
              <a:t>“</a:t>
            </a:r>
            <a:r>
              <a:rPr lang="el-GR" sz="1200" u="sng">
                <a:solidFill>
                  <a:schemeClr val="hlink"/>
                </a:solidFill>
                <a:latin typeface="Calibri"/>
                <a:ea typeface="Calibri"/>
                <a:cs typeface="Calibri"/>
                <a:sym typeface="Calibri"/>
                <a:hlinkClick r:id="rId4"/>
              </a:rPr>
              <a:t>Gait Cycle</a:t>
            </a:r>
            <a:r>
              <a:rPr lang="el-GR" sz="1200">
                <a:solidFill>
                  <a:srgbClr val="3F3F3F"/>
                </a:solidFill>
                <a:latin typeface="Calibri"/>
                <a:ea typeface="Calibri"/>
                <a:cs typeface="Calibri"/>
                <a:sym typeface="Calibri"/>
              </a:rPr>
              <a:t>”, από </a:t>
            </a:r>
            <a:r>
              <a:rPr lang="el-GR" sz="1200" u="sng">
                <a:solidFill>
                  <a:schemeClr val="hlink"/>
                </a:solidFill>
                <a:latin typeface="Calibri"/>
                <a:ea typeface="Calibri"/>
                <a:cs typeface="Calibri"/>
                <a:sym typeface="Calibri"/>
                <a:hlinkClick r:id="rId5"/>
              </a:rPr>
              <a:t>Rlawson9</a:t>
            </a:r>
            <a:r>
              <a:rPr lang="el-GR" sz="1200">
                <a:solidFill>
                  <a:srgbClr val="000000"/>
                </a:solidFill>
                <a:latin typeface="Calibri"/>
                <a:ea typeface="Calibri"/>
                <a:cs typeface="Calibri"/>
                <a:sym typeface="Calibri"/>
              </a:rPr>
              <a:t> </a:t>
            </a:r>
            <a:r>
              <a:rPr lang="el-GR" sz="1200">
                <a:solidFill>
                  <a:srgbClr val="3F3F3F"/>
                </a:solidFill>
                <a:latin typeface="Calibri"/>
                <a:ea typeface="Calibri"/>
                <a:cs typeface="Calibri"/>
                <a:sym typeface="Calibri"/>
              </a:rPr>
              <a:t>διαθέσιμο με άδεια </a:t>
            </a:r>
            <a:r>
              <a:rPr lang="el-GR" sz="1200" u="sng">
                <a:solidFill>
                  <a:schemeClr val="hlink"/>
                </a:solidFill>
                <a:latin typeface="Calibri"/>
                <a:ea typeface="Calibri"/>
                <a:cs typeface="Calibri"/>
                <a:sym typeface="Calibri"/>
                <a:hlinkClick r:id="rId6"/>
              </a:rPr>
              <a:t>CC BY-SA 3.0</a:t>
            </a:r>
            <a:endParaRPr sz="1200">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95"/>
          <p:cNvSpPr txBox="1">
            <a:spLocks noGrp="1"/>
          </p:cNvSpPr>
          <p:nvPr>
            <p:ph type="title"/>
          </p:nvPr>
        </p:nvSpPr>
        <p:spPr>
          <a:xfrm>
            <a:off x="467544" y="188640"/>
            <a:ext cx="8280900" cy="1008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t>Περίοδος Στήριξης </a:t>
            </a:r>
            <a:r>
              <a:rPr lang="el-GR" sz="3600"/>
              <a:t/>
            </a:r>
            <a:br>
              <a:rPr lang="el-GR" sz="3600"/>
            </a:br>
            <a:r>
              <a:rPr lang="el-GR" sz="3240" b="0"/>
              <a:t>φάση 1</a:t>
            </a:r>
            <a:endParaRPr/>
          </a:p>
        </p:txBody>
      </p:sp>
      <p:sp>
        <p:nvSpPr>
          <p:cNvPr id="724" name="Google Shape;724;p95"/>
          <p:cNvSpPr txBox="1">
            <a:spLocks noGrp="1"/>
          </p:cNvSpPr>
          <p:nvPr>
            <p:ph type="body" idx="1"/>
          </p:nvPr>
        </p:nvSpPr>
        <p:spPr>
          <a:xfrm>
            <a:off x="395536" y="1484784"/>
            <a:ext cx="8229600" cy="4392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Calibri"/>
              <a:buNone/>
            </a:pPr>
            <a:r>
              <a:rPr lang="el-GR" sz="2400">
                <a:latin typeface="Calibri"/>
                <a:ea typeface="Calibri"/>
                <a:cs typeface="Calibri"/>
                <a:sym typeface="Calibri"/>
              </a:rPr>
              <a:t>Φ1. </a:t>
            </a:r>
            <a:r>
              <a:rPr lang="el-GR" sz="2400" b="1">
                <a:latin typeface="Calibri"/>
                <a:ea typeface="Calibri"/>
                <a:cs typeface="Calibri"/>
                <a:sym typeface="Calibri"/>
              </a:rPr>
              <a:t>Αρχική Επαφή</a:t>
            </a:r>
            <a:r>
              <a:rPr lang="el-GR" b="1">
                <a:latin typeface="Calibri"/>
                <a:ea typeface="Calibri"/>
                <a:cs typeface="Calibri"/>
                <a:sym typeface="Calibri"/>
              </a:rPr>
              <a:t> </a:t>
            </a:r>
            <a:endParaRPr b="1">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Calibri"/>
              <a:buNone/>
            </a:pPr>
            <a:r>
              <a:rPr lang="el-GR" b="1">
                <a:latin typeface="Calibri"/>
                <a:ea typeface="Calibri"/>
                <a:cs typeface="Calibri"/>
                <a:sym typeface="Calibri"/>
              </a:rPr>
              <a:t>H</a:t>
            </a:r>
            <a:r>
              <a:rPr lang="el-GR" sz="2400" b="1">
                <a:latin typeface="Calibri"/>
                <a:ea typeface="Calibri"/>
                <a:cs typeface="Calibri"/>
                <a:sym typeface="Calibri"/>
              </a:rPr>
              <a:t>eel </a:t>
            </a:r>
            <a:r>
              <a:rPr lang="el-GR" b="1">
                <a:latin typeface="Calibri"/>
                <a:ea typeface="Calibri"/>
                <a:cs typeface="Calibri"/>
                <a:sym typeface="Calibri"/>
              </a:rPr>
              <a:t>C</a:t>
            </a:r>
            <a:r>
              <a:rPr lang="el-GR" sz="2400" b="1">
                <a:latin typeface="Calibri"/>
                <a:ea typeface="Calibri"/>
                <a:cs typeface="Calibri"/>
                <a:sym typeface="Calibri"/>
              </a:rPr>
              <a:t>ontact</a:t>
            </a:r>
            <a:r>
              <a:rPr lang="el-GR" sz="2400">
                <a:latin typeface="Calibri"/>
                <a:ea typeface="Calibri"/>
                <a:cs typeface="Calibri"/>
                <a:sym typeface="Calibri"/>
              </a:rPr>
              <a:t>, </a:t>
            </a:r>
            <a:r>
              <a:rPr lang="el-GR" b="1">
                <a:latin typeface="Calibri"/>
                <a:ea typeface="Calibri"/>
                <a:cs typeface="Calibri"/>
                <a:sym typeface="Calibri"/>
              </a:rPr>
              <a:t>H</a:t>
            </a:r>
            <a:r>
              <a:rPr lang="el-GR" sz="2400" b="1">
                <a:latin typeface="Calibri"/>
                <a:ea typeface="Calibri"/>
                <a:cs typeface="Calibri"/>
                <a:sym typeface="Calibri"/>
              </a:rPr>
              <a:t>eel </a:t>
            </a:r>
            <a:r>
              <a:rPr lang="el-GR" b="1">
                <a:latin typeface="Calibri"/>
                <a:ea typeface="Calibri"/>
                <a:cs typeface="Calibri"/>
                <a:sym typeface="Calibri"/>
              </a:rPr>
              <a:t>S</a:t>
            </a:r>
            <a:r>
              <a:rPr lang="el-GR" sz="2400" b="1">
                <a:latin typeface="Calibri"/>
                <a:ea typeface="Calibri"/>
                <a:cs typeface="Calibri"/>
                <a:sym typeface="Calibri"/>
              </a:rPr>
              <a:t>trike</a:t>
            </a:r>
            <a:r>
              <a:rPr lang="el-GR" sz="2400">
                <a:latin typeface="Calibri"/>
                <a:ea typeface="Calibri"/>
                <a:cs typeface="Calibri"/>
                <a:sym typeface="Calibri"/>
              </a:rPr>
              <a:t>, </a:t>
            </a:r>
            <a:r>
              <a:rPr lang="el-GR" b="1">
                <a:latin typeface="Calibri"/>
                <a:ea typeface="Calibri"/>
                <a:cs typeface="Calibri"/>
                <a:sym typeface="Calibri"/>
              </a:rPr>
              <a:t>I</a:t>
            </a:r>
            <a:r>
              <a:rPr lang="el-GR" sz="2400" b="1">
                <a:latin typeface="Calibri"/>
                <a:ea typeface="Calibri"/>
                <a:cs typeface="Calibri"/>
                <a:sym typeface="Calibri"/>
              </a:rPr>
              <a:t>nitial </a:t>
            </a:r>
            <a:r>
              <a:rPr lang="el-GR" b="1">
                <a:latin typeface="Calibri"/>
                <a:ea typeface="Calibri"/>
                <a:cs typeface="Calibri"/>
                <a:sym typeface="Calibri"/>
              </a:rPr>
              <a:t>C</a:t>
            </a:r>
            <a:r>
              <a:rPr lang="el-GR" sz="2400" b="1">
                <a:latin typeface="Calibri"/>
                <a:ea typeface="Calibri"/>
                <a:cs typeface="Calibri"/>
                <a:sym typeface="Calibri"/>
              </a:rPr>
              <a:t>ontact</a:t>
            </a:r>
            <a:endParaRPr sz="2400" b="1">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Αναφέρεται στην πρώτη επαφή του πέλματος του κάτω άκρου, που προπορεύεται, με το έδαφος.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Φυσιολογικά η επαφή γίνεται με την πτέρνα στην αρχή του κύκλου βάδισης.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Σε βάδιση προβληματική</a:t>
            </a:r>
            <a:r>
              <a:rPr lang="el-GR" sz="2400"/>
              <a:t>,</a:t>
            </a:r>
            <a:r>
              <a:rPr lang="el-GR" sz="2400">
                <a:latin typeface="Calibri"/>
                <a:ea typeface="Calibri"/>
                <a:cs typeface="Calibri"/>
                <a:sym typeface="Calibri"/>
              </a:rPr>
              <a:t> η επαφή γίνεται με τα δάχτυλα ή</a:t>
            </a:r>
            <a:r>
              <a:rPr lang="el-GR">
                <a:latin typeface="Calibri"/>
                <a:ea typeface="Calibri"/>
                <a:cs typeface="Calibri"/>
                <a:sym typeface="Calibri"/>
              </a:rPr>
              <a:t> </a:t>
            </a:r>
            <a:r>
              <a:rPr lang="el-GR" sz="2400">
                <a:latin typeface="Calibri"/>
                <a:ea typeface="Calibri"/>
                <a:cs typeface="Calibri"/>
                <a:sym typeface="Calibri"/>
              </a:rPr>
              <a:t>με ολόκληρο το πέλμα.</a:t>
            </a:r>
            <a:endParaRPr/>
          </a:p>
        </p:txBody>
      </p:sp>
      <p:sp>
        <p:nvSpPr>
          <p:cNvPr id="725" name="Google Shape;725;p9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33</a:t>
            </a:fld>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6"/>
          <p:cNvSpPr txBox="1">
            <a:spLocks noGrp="1"/>
          </p:cNvSpPr>
          <p:nvPr>
            <p:ph type="title"/>
          </p:nvPr>
        </p:nvSpPr>
        <p:spPr>
          <a:xfrm>
            <a:off x="467544" y="116632"/>
            <a:ext cx="8229600" cy="12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t>Περίοδος Στήριξης </a:t>
            </a:r>
            <a:r>
              <a:rPr lang="el-GR" sz="3600"/>
              <a:t/>
            </a:r>
            <a:br>
              <a:rPr lang="el-GR" sz="3600"/>
            </a:br>
            <a:r>
              <a:rPr lang="el-GR" sz="3240" b="0"/>
              <a:t>φάση 2 </a:t>
            </a:r>
            <a:endParaRPr/>
          </a:p>
        </p:txBody>
      </p:sp>
      <p:sp>
        <p:nvSpPr>
          <p:cNvPr id="731" name="Google Shape;731;p96"/>
          <p:cNvSpPr txBox="1">
            <a:spLocks noGrp="1"/>
          </p:cNvSpPr>
          <p:nvPr>
            <p:ph type="body" idx="1"/>
          </p:nvPr>
        </p:nvSpPr>
        <p:spPr>
          <a:xfrm>
            <a:off x="457200" y="1412776"/>
            <a:ext cx="8229600" cy="4824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Calibri"/>
              <a:buNone/>
            </a:pPr>
            <a:r>
              <a:rPr lang="el-GR" sz="2400">
                <a:latin typeface="Calibri"/>
                <a:ea typeface="Calibri"/>
                <a:cs typeface="Calibri"/>
                <a:sym typeface="Calibri"/>
              </a:rPr>
              <a:t>Φ2. </a:t>
            </a:r>
            <a:r>
              <a:rPr lang="el-GR" sz="2400" b="1">
                <a:latin typeface="Calibri"/>
                <a:ea typeface="Calibri"/>
                <a:cs typeface="Calibri"/>
                <a:sym typeface="Calibri"/>
              </a:rPr>
              <a:t>Ανταπόκριση Φόρτισης</a:t>
            </a:r>
            <a:endParaRPr/>
          </a:p>
          <a:p>
            <a:pPr marL="342900" lvl="0" indent="-342900" algn="l" rtl="0">
              <a:lnSpc>
                <a:spcPct val="112000"/>
              </a:lnSpc>
              <a:spcBef>
                <a:spcPts val="1200"/>
              </a:spcBef>
              <a:spcAft>
                <a:spcPts val="0"/>
              </a:spcAft>
              <a:buClr>
                <a:schemeClr val="dk1"/>
              </a:buClr>
              <a:buSzPts val="2400"/>
              <a:buFont typeface="Calibri"/>
              <a:buNone/>
            </a:pPr>
            <a:r>
              <a:rPr lang="el-GR" b="1">
                <a:latin typeface="Calibri"/>
                <a:ea typeface="Calibri"/>
                <a:cs typeface="Calibri"/>
                <a:sym typeface="Calibri"/>
              </a:rPr>
              <a:t>F</a:t>
            </a:r>
            <a:r>
              <a:rPr lang="el-GR" sz="2400" b="1">
                <a:latin typeface="Calibri"/>
                <a:ea typeface="Calibri"/>
                <a:cs typeface="Calibri"/>
                <a:sym typeface="Calibri"/>
              </a:rPr>
              <a:t>oot </a:t>
            </a:r>
            <a:r>
              <a:rPr lang="el-GR" b="1">
                <a:latin typeface="Calibri"/>
                <a:ea typeface="Calibri"/>
                <a:cs typeface="Calibri"/>
                <a:sym typeface="Calibri"/>
              </a:rPr>
              <a:t>F</a:t>
            </a:r>
            <a:r>
              <a:rPr lang="el-GR" sz="2400" b="1">
                <a:latin typeface="Calibri"/>
                <a:ea typeface="Calibri"/>
                <a:cs typeface="Calibri"/>
                <a:sym typeface="Calibri"/>
              </a:rPr>
              <a:t>lat, </a:t>
            </a:r>
            <a:r>
              <a:rPr lang="el-GR" b="1">
                <a:latin typeface="Calibri"/>
                <a:ea typeface="Calibri"/>
                <a:cs typeface="Calibri"/>
                <a:sym typeface="Calibri"/>
              </a:rPr>
              <a:t>L</a:t>
            </a:r>
            <a:r>
              <a:rPr lang="el-GR" sz="2400" b="1">
                <a:latin typeface="Calibri"/>
                <a:ea typeface="Calibri"/>
                <a:cs typeface="Calibri"/>
                <a:sym typeface="Calibri"/>
              </a:rPr>
              <a:t>oading </a:t>
            </a:r>
            <a:r>
              <a:rPr lang="el-GR" b="1">
                <a:latin typeface="Calibri"/>
                <a:ea typeface="Calibri"/>
                <a:cs typeface="Calibri"/>
                <a:sym typeface="Calibri"/>
              </a:rPr>
              <a:t>R</a:t>
            </a:r>
            <a:r>
              <a:rPr lang="el-GR" sz="2400" b="1">
                <a:latin typeface="Calibri"/>
                <a:ea typeface="Calibri"/>
                <a:cs typeface="Calibri"/>
                <a:sym typeface="Calibri"/>
              </a:rPr>
              <a:t>esponse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Ολόκληρο το πέλμα έρχεται σε επαφή με το έδαφος, στο 10% του κύκλου βάδισης.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Αρχίζει με την αρχική επαφή και τελειώνει όταν το αντίθετο άκρο ανασηκωθεί από το έδαφος, στο τέλος της διπλής στήριξης.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Κατέχει το 10-15% του κύκλου βάδισης. </a:t>
            </a:r>
            <a:endParaRPr/>
          </a:p>
        </p:txBody>
      </p:sp>
      <p:sp>
        <p:nvSpPr>
          <p:cNvPr id="732" name="Google Shape;732;p9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34</a:t>
            </a:fld>
            <a:endParaRPr>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97"/>
          <p:cNvSpPr txBox="1">
            <a:spLocks noGrp="1"/>
          </p:cNvSpPr>
          <p:nvPr>
            <p:ph type="title"/>
          </p:nvPr>
        </p:nvSpPr>
        <p:spPr>
          <a:xfrm>
            <a:off x="467544" y="116632"/>
            <a:ext cx="8229600" cy="12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Περίοδος στήριξης </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φάση 3</a:t>
            </a:r>
            <a:endParaRPr/>
          </a:p>
        </p:txBody>
      </p:sp>
      <p:sp>
        <p:nvSpPr>
          <p:cNvPr id="738" name="Google Shape;738;p97"/>
          <p:cNvSpPr txBox="1">
            <a:spLocks noGrp="1"/>
          </p:cNvSpPr>
          <p:nvPr>
            <p:ph type="body" idx="1"/>
          </p:nvPr>
        </p:nvSpPr>
        <p:spPr>
          <a:xfrm>
            <a:off x="457200" y="1484784"/>
            <a:ext cx="8229600" cy="4752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Calibri"/>
              <a:buNone/>
            </a:pPr>
            <a:r>
              <a:rPr lang="el-GR" sz="2400">
                <a:latin typeface="Calibri"/>
                <a:ea typeface="Calibri"/>
                <a:cs typeface="Calibri"/>
                <a:sym typeface="Calibri"/>
              </a:rPr>
              <a:t>Φ3. </a:t>
            </a:r>
            <a:r>
              <a:rPr lang="el-GR" sz="2400" b="1">
                <a:latin typeface="Calibri"/>
                <a:ea typeface="Calibri"/>
                <a:cs typeface="Calibri"/>
                <a:sym typeface="Calibri"/>
              </a:rPr>
              <a:t>Μέση Στήριξη</a:t>
            </a:r>
            <a:r>
              <a:rPr lang="el-GR" b="1">
                <a:latin typeface="Calibri"/>
                <a:ea typeface="Calibri"/>
                <a:cs typeface="Calibri"/>
                <a:sym typeface="Calibri"/>
              </a:rPr>
              <a:t> </a:t>
            </a:r>
            <a:endParaRPr b="1">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Calibri"/>
              <a:buNone/>
            </a:pPr>
            <a:r>
              <a:rPr lang="el-GR" b="1">
                <a:latin typeface="Calibri"/>
                <a:ea typeface="Calibri"/>
                <a:cs typeface="Calibri"/>
                <a:sym typeface="Calibri"/>
              </a:rPr>
              <a:t>M</a:t>
            </a:r>
            <a:r>
              <a:rPr lang="el-GR" sz="2400" b="1">
                <a:latin typeface="Calibri"/>
                <a:ea typeface="Calibri"/>
                <a:cs typeface="Calibri"/>
                <a:sym typeface="Calibri"/>
              </a:rPr>
              <a:t>idstance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Το άκρο της στήριξης δέχεται ολόκληρο το βάρος του σώματος, στο 30% του κύκλου βάδισης.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Αρχίζει όταν αποκολληθεί το αντίθετο άκρο από το έδαφος.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Τελειώνει όταν το σώμα ευρίσκεται ακριβώς επάνω από το άκρο στήριξης.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Κατέχει το 15-20 % του κύκλου βάδισης.</a:t>
            </a:r>
            <a:endParaRPr/>
          </a:p>
        </p:txBody>
      </p:sp>
      <p:sp>
        <p:nvSpPr>
          <p:cNvPr id="739" name="Google Shape;739;p9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35</a:t>
            </a:fld>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98"/>
          <p:cNvSpPr txBox="1">
            <a:spLocks noGrp="1"/>
          </p:cNvSpPr>
          <p:nvPr>
            <p:ph type="title"/>
          </p:nvPr>
        </p:nvSpPr>
        <p:spPr>
          <a:xfrm>
            <a:off x="467544" y="116632"/>
            <a:ext cx="8229600" cy="115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Περίοδος στήριξης </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φάση 4</a:t>
            </a:r>
            <a:endParaRPr/>
          </a:p>
        </p:txBody>
      </p:sp>
      <p:sp>
        <p:nvSpPr>
          <p:cNvPr id="745" name="Google Shape;745;p98"/>
          <p:cNvSpPr txBox="1">
            <a:spLocks noGrp="1"/>
          </p:cNvSpPr>
          <p:nvPr>
            <p:ph type="body" idx="1"/>
          </p:nvPr>
        </p:nvSpPr>
        <p:spPr>
          <a:xfrm>
            <a:off x="457200" y="1412776"/>
            <a:ext cx="8229600" cy="4824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Calibri"/>
              <a:buNone/>
            </a:pPr>
            <a:r>
              <a:rPr lang="el-GR" sz="2400">
                <a:latin typeface="Calibri"/>
                <a:ea typeface="Calibri"/>
                <a:cs typeface="Calibri"/>
                <a:sym typeface="Calibri"/>
              </a:rPr>
              <a:t>Φ4. </a:t>
            </a:r>
            <a:r>
              <a:rPr lang="el-GR" sz="2400" b="1">
                <a:latin typeface="Calibri"/>
                <a:ea typeface="Calibri"/>
                <a:cs typeface="Calibri"/>
                <a:sym typeface="Calibri"/>
              </a:rPr>
              <a:t>Τελική</a:t>
            </a:r>
            <a:r>
              <a:rPr lang="el-GR" sz="2400">
                <a:latin typeface="Calibri"/>
                <a:ea typeface="Calibri"/>
                <a:cs typeface="Calibri"/>
                <a:sym typeface="Calibri"/>
              </a:rPr>
              <a:t> </a:t>
            </a:r>
            <a:r>
              <a:rPr lang="el-GR" sz="2400" b="1">
                <a:latin typeface="Calibri"/>
                <a:ea typeface="Calibri"/>
                <a:cs typeface="Calibri"/>
                <a:sym typeface="Calibri"/>
              </a:rPr>
              <a:t>Στήριξη</a:t>
            </a:r>
            <a:endParaRPr/>
          </a:p>
          <a:p>
            <a:pPr marL="342900" lvl="0" indent="-342900" algn="l" rtl="0">
              <a:lnSpc>
                <a:spcPct val="112000"/>
              </a:lnSpc>
              <a:spcBef>
                <a:spcPts val="1200"/>
              </a:spcBef>
              <a:spcAft>
                <a:spcPts val="0"/>
              </a:spcAft>
              <a:buClr>
                <a:schemeClr val="dk1"/>
              </a:buClr>
              <a:buSzPts val="2400"/>
              <a:buFont typeface="Calibri"/>
              <a:buNone/>
            </a:pPr>
            <a:r>
              <a:rPr lang="el-GR" b="1">
                <a:latin typeface="Calibri"/>
                <a:ea typeface="Calibri"/>
                <a:cs typeface="Calibri"/>
                <a:sym typeface="Calibri"/>
              </a:rPr>
              <a:t>H</a:t>
            </a:r>
            <a:r>
              <a:rPr lang="el-GR" sz="2400" b="1">
                <a:latin typeface="Calibri"/>
                <a:ea typeface="Calibri"/>
                <a:cs typeface="Calibri"/>
                <a:sym typeface="Calibri"/>
              </a:rPr>
              <a:t>eel off, Terminal </a:t>
            </a:r>
            <a:r>
              <a:rPr lang="el-GR" b="1">
                <a:latin typeface="Calibri"/>
                <a:ea typeface="Calibri"/>
                <a:cs typeface="Calibri"/>
                <a:sym typeface="Calibri"/>
              </a:rPr>
              <a:t>S</a:t>
            </a:r>
            <a:r>
              <a:rPr lang="el-GR" sz="2400" b="1">
                <a:latin typeface="Calibri"/>
                <a:ea typeface="Calibri"/>
                <a:cs typeface="Calibri"/>
                <a:sym typeface="Calibri"/>
              </a:rPr>
              <a:t>tance</a:t>
            </a:r>
            <a:endParaRPr sz="2400" b="1">
              <a:latin typeface="Calibri"/>
              <a:ea typeface="Calibri"/>
              <a:cs typeface="Calibri"/>
              <a:sym typeface="Calibri"/>
            </a:endParaRPr>
          </a:p>
          <a:p>
            <a:pPr marL="457200" lvl="0" indent="-4572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πτέρνα αποκολλάται από το έδαφος, στο 40% του κύκλου βάδισης.</a:t>
            </a:r>
            <a:endParaRPr/>
          </a:p>
          <a:p>
            <a:pPr marL="457200" lvl="0" indent="-4572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Αρχίζει όταν το σώμα είναι ακριβώς επάνω απ το άκρο υποστήριξης.</a:t>
            </a:r>
            <a:endParaRPr/>
          </a:p>
          <a:p>
            <a:pPr marL="457200" lvl="0" indent="-4572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Τελειώνει αμέσως πριν το αντίθετο άκρο βρεθεί στη στιγμή της αρχικής φόρτισης. </a:t>
            </a:r>
            <a:endParaRPr/>
          </a:p>
          <a:p>
            <a:pPr marL="457200" lvl="0" indent="-4572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Κατέχει το 20-25 % του κύκλου βάδισης.</a:t>
            </a:r>
            <a:endParaRPr sz="2400" b="1">
              <a:latin typeface="Calibri"/>
              <a:ea typeface="Calibri"/>
              <a:cs typeface="Calibri"/>
              <a:sym typeface="Calibri"/>
            </a:endParaRPr>
          </a:p>
        </p:txBody>
      </p:sp>
      <p:sp>
        <p:nvSpPr>
          <p:cNvPr id="746" name="Google Shape;746;p9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36</a:t>
            </a:fld>
            <a:endParaRPr>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99"/>
          <p:cNvSpPr txBox="1">
            <a:spLocks noGrp="1"/>
          </p:cNvSpPr>
          <p:nvPr>
            <p:ph type="title"/>
          </p:nvPr>
        </p:nvSpPr>
        <p:spPr>
          <a:xfrm>
            <a:off x="467544" y="116632"/>
            <a:ext cx="8229600" cy="115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Περίοδος Στήριξης</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φάση 5</a:t>
            </a:r>
            <a:endParaRPr/>
          </a:p>
        </p:txBody>
      </p:sp>
      <p:sp>
        <p:nvSpPr>
          <p:cNvPr id="752" name="Google Shape;752;p99"/>
          <p:cNvSpPr txBox="1">
            <a:spLocks noGrp="1"/>
          </p:cNvSpPr>
          <p:nvPr>
            <p:ph type="body" idx="1"/>
          </p:nvPr>
        </p:nvSpPr>
        <p:spPr>
          <a:xfrm>
            <a:off x="539552" y="1457400"/>
            <a:ext cx="8291400" cy="485190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200"/>
              <a:buFont typeface="Calibri"/>
              <a:buNone/>
            </a:pPr>
            <a:r>
              <a:rPr lang="el-GR" sz="2200">
                <a:latin typeface="Calibri"/>
                <a:ea typeface="Calibri"/>
                <a:cs typeface="Calibri"/>
                <a:sym typeface="Calibri"/>
              </a:rPr>
              <a:t>Φ5. </a:t>
            </a:r>
            <a:r>
              <a:rPr lang="el-GR" sz="2200" b="1">
                <a:latin typeface="Calibri"/>
                <a:ea typeface="Calibri"/>
                <a:cs typeface="Calibri"/>
                <a:sym typeface="Calibri"/>
              </a:rPr>
              <a:t>Προ-αιώρηση</a:t>
            </a:r>
            <a:r>
              <a:rPr lang="el-GR" sz="2200">
                <a:latin typeface="Calibri"/>
                <a:ea typeface="Calibri"/>
                <a:cs typeface="Calibri"/>
                <a:sym typeface="Calibri"/>
              </a:rPr>
              <a:t>. </a:t>
            </a:r>
            <a:endParaRPr sz="2200" b="1">
              <a:latin typeface="Calibri"/>
              <a:ea typeface="Calibri"/>
              <a:cs typeface="Calibri"/>
              <a:sym typeface="Calibri"/>
            </a:endParaRPr>
          </a:p>
          <a:p>
            <a:pPr marL="342900" lvl="0" indent="-342900" algn="l" rtl="0">
              <a:lnSpc>
                <a:spcPct val="110000"/>
              </a:lnSpc>
              <a:spcBef>
                <a:spcPts val="1200"/>
              </a:spcBef>
              <a:spcAft>
                <a:spcPts val="0"/>
              </a:spcAft>
              <a:buClr>
                <a:schemeClr val="dk1"/>
              </a:buClr>
              <a:buSzPts val="2200"/>
              <a:buFont typeface="Calibri"/>
              <a:buNone/>
            </a:pPr>
            <a:r>
              <a:rPr lang="el-GR" sz="2200" b="1">
                <a:latin typeface="Calibri"/>
                <a:ea typeface="Calibri"/>
                <a:cs typeface="Calibri"/>
                <a:sym typeface="Calibri"/>
              </a:rPr>
              <a:t>Toe off, Pre-swing.</a:t>
            </a:r>
            <a:endParaRPr sz="2200" b="1">
              <a:latin typeface="Calibri"/>
              <a:ea typeface="Calibri"/>
              <a:cs typeface="Calibri"/>
              <a:sym typeface="Calibri"/>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Είναι το τελευταίο 10% της περιόδου στήριξης. </a:t>
            </a:r>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Πρόκειται για τη διπλή στήριξη.</a:t>
            </a:r>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Συνδυάζεται με την αρχική επαφή του  αντίθετου ποδιού, στο 50% το κύκλου βάδισης.</a:t>
            </a:r>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Τελειώνει με την αποκόλληση των δακτύλων, δηλαδή όταν το μεγάλο δάκτυλο του άκρου στήριξης εγκαταλείψει το έδαφος, στο 60% του κύκλου βάδισης.</a:t>
            </a:r>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Κατέχει το 5-10 % του κύκλου βάδισης.</a:t>
            </a:r>
            <a:endParaRPr/>
          </a:p>
        </p:txBody>
      </p:sp>
      <p:sp>
        <p:nvSpPr>
          <p:cNvPr id="753" name="Google Shape;753;p9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37</a:t>
            </a:fld>
            <a:endParaRPr>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00"/>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600"/>
              <a:buFont typeface="Calibri"/>
              <a:buNone/>
            </a:pPr>
            <a:r>
              <a:rPr lang="el-GR" sz="3600">
                <a:latin typeface="Calibri"/>
                <a:ea typeface="Calibri"/>
                <a:cs typeface="Calibri"/>
                <a:sym typeface="Calibri"/>
              </a:rPr>
              <a:t/>
            </a:r>
            <a:br>
              <a:rPr lang="el-GR" sz="3600">
                <a:latin typeface="Calibri"/>
                <a:ea typeface="Calibri"/>
                <a:cs typeface="Calibri"/>
                <a:sym typeface="Calibri"/>
              </a:rPr>
            </a:br>
            <a:r>
              <a:rPr lang="el-GR" sz="3600">
                <a:latin typeface="Calibri"/>
                <a:ea typeface="Calibri"/>
                <a:cs typeface="Calibri"/>
                <a:sym typeface="Calibri"/>
              </a:rPr>
              <a:t>Περίοδος Στήριξης Φ1-Φ5</a:t>
            </a:r>
            <a:r>
              <a:rPr lang="el-GR" sz="3240">
                <a:latin typeface="Calibri"/>
                <a:ea typeface="Calibri"/>
                <a:cs typeface="Calibri"/>
                <a:sym typeface="Calibri"/>
              </a:rPr>
              <a:t/>
            </a:r>
            <a:br>
              <a:rPr lang="el-GR" sz="3240">
                <a:latin typeface="Calibri"/>
                <a:ea typeface="Calibri"/>
                <a:cs typeface="Calibri"/>
                <a:sym typeface="Calibri"/>
              </a:rPr>
            </a:br>
            <a:endParaRPr sz="3600"/>
          </a:p>
        </p:txBody>
      </p:sp>
      <p:sp>
        <p:nvSpPr>
          <p:cNvPr id="759" name="Google Shape;759;p10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38</a:t>
            </a:fld>
            <a:endParaRPr>
              <a:solidFill>
                <a:srgbClr val="000000"/>
              </a:solidFill>
            </a:endParaRPr>
          </a:p>
        </p:txBody>
      </p:sp>
      <p:sp>
        <p:nvSpPr>
          <p:cNvPr id="760" name="Google Shape;760;p100"/>
          <p:cNvSpPr/>
          <p:nvPr/>
        </p:nvSpPr>
        <p:spPr>
          <a:xfrm>
            <a:off x="1114994" y="4226312"/>
            <a:ext cx="3024900" cy="1938900"/>
          </a:xfrm>
          <a:prstGeom prst="rect">
            <a:avLst/>
          </a:prstGeom>
          <a:noFill/>
          <a:ln w="9525" cap="flat" cmpd="sng">
            <a:solidFill>
              <a:srgbClr val="004A8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a:solidFill>
                  <a:srgbClr val="000000"/>
                </a:solidFill>
                <a:latin typeface="Calibri"/>
                <a:ea typeface="Calibri"/>
                <a:cs typeface="Calibri"/>
                <a:sym typeface="Calibri"/>
              </a:rPr>
              <a:t>Φ2</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Ανταπόκριση Φόρτισης</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Foot-flat</a:t>
            </a: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Load Response</a:t>
            </a:r>
            <a:endParaRPr sz="2400" b="1">
              <a:solidFill>
                <a:srgbClr val="000000"/>
              </a:solidFill>
              <a:latin typeface="Calibri"/>
              <a:ea typeface="Calibri"/>
              <a:cs typeface="Calibri"/>
              <a:sym typeface="Calibri"/>
            </a:endParaRPr>
          </a:p>
        </p:txBody>
      </p:sp>
      <p:sp>
        <p:nvSpPr>
          <p:cNvPr id="761" name="Google Shape;761;p100"/>
          <p:cNvSpPr/>
          <p:nvPr/>
        </p:nvSpPr>
        <p:spPr>
          <a:xfrm>
            <a:off x="5436096" y="1340768"/>
            <a:ext cx="2304300" cy="1477200"/>
          </a:xfrm>
          <a:prstGeom prst="rect">
            <a:avLst/>
          </a:prstGeom>
          <a:noFill/>
          <a:ln w="9525" cap="flat" cmpd="sng">
            <a:solidFill>
              <a:srgbClr val="004A8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a:solidFill>
                  <a:srgbClr val="000000"/>
                </a:solidFill>
                <a:latin typeface="Calibri"/>
                <a:ea typeface="Calibri"/>
                <a:cs typeface="Calibri"/>
                <a:sym typeface="Calibri"/>
              </a:rPr>
              <a:t>Φ 3 </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Μέση Στήριξη</a:t>
            </a: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Midstance</a:t>
            </a: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762" name="Google Shape;762;p100"/>
          <p:cNvSpPr/>
          <p:nvPr/>
        </p:nvSpPr>
        <p:spPr>
          <a:xfrm>
            <a:off x="5436096" y="3140968"/>
            <a:ext cx="2304300" cy="1569600"/>
          </a:xfrm>
          <a:prstGeom prst="rect">
            <a:avLst/>
          </a:prstGeom>
          <a:noFill/>
          <a:ln w="9525" cap="flat" cmpd="sng">
            <a:solidFill>
              <a:srgbClr val="004A8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a:solidFill>
                  <a:srgbClr val="000000"/>
                </a:solidFill>
                <a:latin typeface="Calibri"/>
                <a:ea typeface="Calibri"/>
                <a:cs typeface="Calibri"/>
                <a:sym typeface="Calibri"/>
              </a:rPr>
              <a:t>Φ4</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Τελική Στήριξη</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Heel-off    </a:t>
            </a: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Terminal Stance</a:t>
            </a:r>
            <a:endParaRPr sz="2400" b="1">
              <a:solidFill>
                <a:srgbClr val="000000"/>
              </a:solidFill>
              <a:latin typeface="Calibri"/>
              <a:ea typeface="Calibri"/>
              <a:cs typeface="Calibri"/>
              <a:sym typeface="Calibri"/>
            </a:endParaRPr>
          </a:p>
        </p:txBody>
      </p:sp>
      <p:sp>
        <p:nvSpPr>
          <p:cNvPr id="763" name="Google Shape;763;p100"/>
          <p:cNvSpPr/>
          <p:nvPr/>
        </p:nvSpPr>
        <p:spPr>
          <a:xfrm>
            <a:off x="5436095" y="4934186"/>
            <a:ext cx="2325600" cy="1569600"/>
          </a:xfrm>
          <a:prstGeom prst="rect">
            <a:avLst/>
          </a:prstGeom>
          <a:noFill/>
          <a:ln w="9525" cap="flat" cmpd="sng">
            <a:solidFill>
              <a:srgbClr val="004A8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a:solidFill>
                  <a:srgbClr val="000000"/>
                </a:solidFill>
                <a:latin typeface="Calibri"/>
                <a:ea typeface="Calibri"/>
                <a:cs typeface="Calibri"/>
                <a:sym typeface="Calibri"/>
              </a:rPr>
              <a:t>Φ5</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Προ-αιώρηση</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Toe-off </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Pre-swing</a:t>
            </a:r>
            <a:endParaRPr sz="2400" b="1">
              <a:solidFill>
                <a:srgbClr val="000000"/>
              </a:solidFill>
              <a:latin typeface="Calibri"/>
              <a:ea typeface="Calibri"/>
              <a:cs typeface="Calibri"/>
              <a:sym typeface="Calibri"/>
            </a:endParaRPr>
          </a:p>
        </p:txBody>
      </p:sp>
      <p:sp>
        <p:nvSpPr>
          <p:cNvPr id="764" name="Google Shape;764;p100"/>
          <p:cNvSpPr/>
          <p:nvPr/>
        </p:nvSpPr>
        <p:spPr>
          <a:xfrm>
            <a:off x="1115616" y="1484784"/>
            <a:ext cx="3024300" cy="1938900"/>
          </a:xfrm>
          <a:prstGeom prst="rect">
            <a:avLst/>
          </a:prstGeom>
          <a:noFill/>
          <a:ln w="9525" cap="flat" cmpd="sng">
            <a:solidFill>
              <a:srgbClr val="004A8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a:solidFill>
                  <a:srgbClr val="000000"/>
                </a:solidFill>
                <a:latin typeface="Calibri"/>
                <a:ea typeface="Calibri"/>
                <a:cs typeface="Calibri"/>
                <a:sym typeface="Calibri"/>
              </a:rPr>
              <a:t>Φ1</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Αρχική Επαφή</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Heel-strike</a:t>
            </a: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Initial Contact</a:t>
            </a: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endParaRPr sz="2400" b="1">
              <a:solidFill>
                <a:srgbClr val="000000"/>
              </a:solidFill>
              <a:latin typeface="Calibri"/>
              <a:ea typeface="Calibri"/>
              <a:cs typeface="Calibri"/>
              <a:sym typeface="Calibri"/>
            </a:endParaRPr>
          </a:p>
        </p:txBody>
      </p:sp>
      <p:cxnSp>
        <p:nvCxnSpPr>
          <p:cNvPr id="765" name="Google Shape;765;p100"/>
          <p:cNvCxnSpPr>
            <a:stCxn id="764" idx="2"/>
            <a:endCxn id="760" idx="0"/>
          </p:cNvCxnSpPr>
          <p:nvPr/>
        </p:nvCxnSpPr>
        <p:spPr>
          <a:xfrm flipH="1">
            <a:off x="2627466" y="3423684"/>
            <a:ext cx="300" cy="802500"/>
          </a:xfrm>
          <a:prstGeom prst="straightConnector1">
            <a:avLst/>
          </a:prstGeom>
          <a:noFill/>
          <a:ln w="28575" cap="flat" cmpd="sng">
            <a:solidFill>
              <a:srgbClr val="004A82"/>
            </a:solidFill>
            <a:prstDash val="solid"/>
            <a:round/>
            <a:headEnd type="none" w="sm" len="sm"/>
            <a:tailEnd type="triangle" w="med" len="med"/>
          </a:ln>
        </p:spPr>
      </p:cxnSp>
      <p:cxnSp>
        <p:nvCxnSpPr>
          <p:cNvPr id="766" name="Google Shape;766;p100"/>
          <p:cNvCxnSpPr>
            <a:stCxn id="760" idx="3"/>
            <a:endCxn id="761" idx="1"/>
          </p:cNvCxnSpPr>
          <p:nvPr/>
        </p:nvCxnSpPr>
        <p:spPr>
          <a:xfrm rot="10800000" flipH="1">
            <a:off x="4139894" y="2079362"/>
            <a:ext cx="1296300" cy="3116400"/>
          </a:xfrm>
          <a:prstGeom prst="bentConnector3">
            <a:avLst>
              <a:gd name="adj1" fmla="val 50000"/>
            </a:avLst>
          </a:prstGeom>
          <a:noFill/>
          <a:ln w="28575" cap="flat" cmpd="sng">
            <a:solidFill>
              <a:srgbClr val="004A82"/>
            </a:solidFill>
            <a:prstDash val="solid"/>
            <a:round/>
            <a:headEnd type="none" w="sm" len="sm"/>
            <a:tailEnd type="triangle" w="med" len="med"/>
          </a:ln>
        </p:spPr>
      </p:cxnSp>
      <p:cxnSp>
        <p:nvCxnSpPr>
          <p:cNvPr id="767" name="Google Shape;767;p100"/>
          <p:cNvCxnSpPr>
            <a:stCxn id="761" idx="2"/>
            <a:endCxn id="762" idx="0"/>
          </p:cNvCxnSpPr>
          <p:nvPr/>
        </p:nvCxnSpPr>
        <p:spPr>
          <a:xfrm>
            <a:off x="6588246" y="2817968"/>
            <a:ext cx="0" cy="323100"/>
          </a:xfrm>
          <a:prstGeom prst="straightConnector1">
            <a:avLst/>
          </a:prstGeom>
          <a:noFill/>
          <a:ln w="28575" cap="flat" cmpd="sng">
            <a:solidFill>
              <a:srgbClr val="004A82"/>
            </a:solidFill>
            <a:prstDash val="solid"/>
            <a:round/>
            <a:headEnd type="none" w="sm" len="sm"/>
            <a:tailEnd type="triangle" w="med" len="med"/>
          </a:ln>
        </p:spPr>
      </p:cxnSp>
      <p:cxnSp>
        <p:nvCxnSpPr>
          <p:cNvPr id="768" name="Google Shape;768;p100"/>
          <p:cNvCxnSpPr>
            <a:stCxn id="762" idx="2"/>
            <a:endCxn id="763" idx="0"/>
          </p:cNvCxnSpPr>
          <p:nvPr/>
        </p:nvCxnSpPr>
        <p:spPr>
          <a:xfrm>
            <a:off x="6588246" y="4710568"/>
            <a:ext cx="10500" cy="223500"/>
          </a:xfrm>
          <a:prstGeom prst="straightConnector1">
            <a:avLst/>
          </a:prstGeom>
          <a:noFill/>
          <a:ln w="28575" cap="flat" cmpd="sng">
            <a:solidFill>
              <a:srgbClr val="004A82"/>
            </a:solidFill>
            <a:prstDash val="solid"/>
            <a:round/>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5"/>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Γενικά Στοιχεία </a:t>
            </a:r>
            <a:r>
              <a:rPr lang="el-GR" sz="3200" b="0">
                <a:latin typeface="Calibri"/>
                <a:ea typeface="Calibri"/>
                <a:cs typeface="Calibri"/>
                <a:sym typeface="Calibri"/>
              </a:rPr>
              <a:t>2/2</a:t>
            </a:r>
            <a:endParaRPr sz="3200" b="0">
              <a:latin typeface="Calibri"/>
              <a:ea typeface="Calibri"/>
              <a:cs typeface="Calibri"/>
              <a:sym typeface="Calibri"/>
            </a:endParaRPr>
          </a:p>
        </p:txBody>
      </p:sp>
      <p:sp>
        <p:nvSpPr>
          <p:cNvPr id="431" name="Google Shape;431;p65"/>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Calibri"/>
              <a:buNone/>
            </a:pPr>
            <a:r>
              <a:rPr lang="el-GR" sz="2400">
                <a:latin typeface="Calibri"/>
                <a:ea typeface="Calibri"/>
                <a:cs typeface="Calibri"/>
                <a:sym typeface="Calibri"/>
              </a:rPr>
              <a:t>Αποτελεί ένα μη λεκτικό τρόπο επικοινωνίας.</a:t>
            </a:r>
            <a:endParaRPr/>
          </a:p>
          <a:p>
            <a:pPr marL="0" lvl="0" indent="0" algn="l" rtl="0">
              <a:lnSpc>
                <a:spcPct val="112000"/>
              </a:lnSpc>
              <a:spcBef>
                <a:spcPts val="1200"/>
              </a:spcBef>
              <a:spcAft>
                <a:spcPts val="0"/>
              </a:spcAft>
              <a:buClr>
                <a:schemeClr val="dk1"/>
              </a:buClr>
              <a:buSzPts val="2400"/>
              <a:buFont typeface="Calibri"/>
              <a:buNone/>
            </a:pPr>
            <a:r>
              <a:rPr lang="el-GR" sz="2400">
                <a:latin typeface="Calibri"/>
                <a:ea typeface="Calibri"/>
                <a:cs typeface="Calibri"/>
                <a:sym typeface="Calibri"/>
              </a:rPr>
              <a:t>Λόγω αυτής της μοναδικότητάς της, οι καλλιτέχνες «εργάζονται» στο πρότυπο βάδισης των χαρακτήρων, που δημιουργούν ή ενσαρκώνουν.</a:t>
            </a:r>
            <a:endParaRPr/>
          </a:p>
          <a:p>
            <a:pPr marL="0" lvl="0" indent="0" algn="l" rtl="0">
              <a:lnSpc>
                <a:spcPct val="112000"/>
              </a:lnSpc>
              <a:spcBef>
                <a:spcPts val="1200"/>
              </a:spcBef>
              <a:spcAft>
                <a:spcPts val="0"/>
              </a:spcAft>
              <a:buClr>
                <a:schemeClr val="dk1"/>
              </a:buClr>
              <a:buSzPts val="2400"/>
              <a:buFont typeface="Calibri"/>
              <a:buNone/>
            </a:pPr>
            <a:r>
              <a:rPr lang="el-GR" sz="2400">
                <a:latin typeface="Calibri"/>
                <a:ea typeface="Calibri"/>
                <a:cs typeface="Calibri"/>
                <a:sym typeface="Calibri"/>
              </a:rPr>
              <a:t>Αποτελεί σημαντικότατο «εργαλείο» στα χέρια των επιστημόνων - επαγγελματιών υγείας.</a:t>
            </a:r>
            <a:endParaRPr/>
          </a:p>
        </p:txBody>
      </p:sp>
      <p:sp>
        <p:nvSpPr>
          <p:cNvPr id="432" name="Google Shape;432;p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3</a:t>
            </a:fld>
            <a:endParaRP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01"/>
          <p:cNvSpPr txBox="1">
            <a:spLocks noGrp="1"/>
          </p:cNvSpPr>
          <p:nvPr>
            <p:ph type="title"/>
          </p:nvPr>
        </p:nvSpPr>
        <p:spPr>
          <a:xfrm>
            <a:off x="1691680" y="332656"/>
            <a:ext cx="7005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600"/>
              <a:buFont typeface="Calibri"/>
              <a:buNone/>
            </a:pPr>
            <a:r>
              <a:rPr lang="el-GR" sz="3600">
                <a:latin typeface="Calibri"/>
                <a:ea typeface="Calibri"/>
                <a:cs typeface="Calibri"/>
                <a:sym typeface="Calibri"/>
              </a:rPr>
              <a:t/>
            </a:r>
            <a:br>
              <a:rPr lang="el-GR" sz="3600">
                <a:latin typeface="Calibri"/>
                <a:ea typeface="Calibri"/>
                <a:cs typeface="Calibri"/>
                <a:sym typeface="Calibri"/>
              </a:rPr>
            </a:br>
            <a:r>
              <a:rPr lang="el-GR" sz="3600">
                <a:latin typeface="Calibri"/>
                <a:ea typeface="Calibri"/>
                <a:cs typeface="Calibri"/>
                <a:sym typeface="Calibri"/>
              </a:rPr>
              <a:t>Περίοδος Αιώρησης Φ1-Φ3</a:t>
            </a:r>
            <a:r>
              <a:rPr lang="el-GR" sz="3240">
                <a:latin typeface="Calibri"/>
                <a:ea typeface="Calibri"/>
                <a:cs typeface="Calibri"/>
                <a:sym typeface="Calibri"/>
              </a:rPr>
              <a:t/>
            </a:r>
            <a:br>
              <a:rPr lang="el-GR" sz="3240">
                <a:latin typeface="Calibri"/>
                <a:ea typeface="Calibri"/>
                <a:cs typeface="Calibri"/>
                <a:sym typeface="Calibri"/>
              </a:rPr>
            </a:br>
            <a:endParaRPr sz="3600"/>
          </a:p>
        </p:txBody>
      </p:sp>
      <p:sp>
        <p:nvSpPr>
          <p:cNvPr id="774" name="Google Shape;774;p10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39</a:t>
            </a:fld>
            <a:endParaRPr>
              <a:solidFill>
                <a:srgbClr val="000000"/>
              </a:solidFill>
            </a:endParaRPr>
          </a:p>
        </p:txBody>
      </p:sp>
      <p:sp>
        <p:nvSpPr>
          <p:cNvPr id="775" name="Google Shape;775;p101"/>
          <p:cNvSpPr/>
          <p:nvPr/>
        </p:nvSpPr>
        <p:spPr>
          <a:xfrm>
            <a:off x="3575229" y="2060848"/>
            <a:ext cx="2520300" cy="1200300"/>
          </a:xfrm>
          <a:prstGeom prst="rect">
            <a:avLst/>
          </a:prstGeom>
          <a:noFill/>
          <a:ln w="19050" cap="flat" cmpd="sng">
            <a:solidFill>
              <a:srgbClr val="004A8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a:solidFill>
                  <a:srgbClr val="000000"/>
                </a:solidFill>
                <a:latin typeface="Calibri"/>
                <a:ea typeface="Calibri"/>
                <a:cs typeface="Calibri"/>
                <a:sym typeface="Calibri"/>
              </a:rPr>
              <a:t>Φ2</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Μέση Αιώρηση.</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 Midswing.</a:t>
            </a:r>
            <a:endParaRPr/>
          </a:p>
        </p:txBody>
      </p:sp>
      <p:sp>
        <p:nvSpPr>
          <p:cNvPr id="776" name="Google Shape;776;p101"/>
          <p:cNvSpPr/>
          <p:nvPr/>
        </p:nvSpPr>
        <p:spPr>
          <a:xfrm>
            <a:off x="6228184" y="2661012"/>
            <a:ext cx="2808300" cy="2123700"/>
          </a:xfrm>
          <a:prstGeom prst="rect">
            <a:avLst/>
          </a:prstGeom>
          <a:noFill/>
          <a:ln w="19050" cap="flat" cmpd="sng">
            <a:solidFill>
              <a:srgbClr val="004A8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l-GR" sz="2400" b="1">
                <a:solidFill>
                  <a:srgbClr val="000000"/>
                </a:solidFill>
                <a:latin typeface="Calibri"/>
                <a:ea typeface="Calibri"/>
                <a:cs typeface="Calibri"/>
                <a:sym typeface="Calibri"/>
              </a:rPr>
              <a:t>Φ3 </a:t>
            </a:r>
            <a:endParaRPr/>
          </a:p>
          <a:p>
            <a:pPr marL="0" marR="0" lvl="0" indent="0" algn="l" rtl="0">
              <a:lnSpc>
                <a:spcPct val="110000"/>
              </a:lnSpc>
              <a:spcBef>
                <a:spcPts val="0"/>
              </a:spcBef>
              <a:spcAft>
                <a:spcPts val="0"/>
              </a:spcAft>
              <a:buNone/>
            </a:pPr>
            <a:r>
              <a:rPr lang="el-GR" sz="2400" b="1">
                <a:solidFill>
                  <a:srgbClr val="000000"/>
                </a:solidFill>
                <a:latin typeface="Calibri"/>
                <a:ea typeface="Calibri"/>
                <a:cs typeface="Calibri"/>
                <a:sym typeface="Calibri"/>
              </a:rPr>
              <a:t>Τελική Αιώρηση.</a:t>
            </a:r>
            <a:endParaRPr/>
          </a:p>
          <a:p>
            <a:pPr marL="0" marR="0" lvl="0" indent="0" algn="l" rtl="0">
              <a:lnSpc>
                <a:spcPct val="110000"/>
              </a:lnSpc>
              <a:spcBef>
                <a:spcPts val="0"/>
              </a:spcBef>
              <a:spcAft>
                <a:spcPts val="0"/>
              </a:spcAft>
              <a:buNone/>
            </a:pPr>
            <a:r>
              <a:rPr lang="el-GR" sz="2400" b="1">
                <a:solidFill>
                  <a:srgbClr val="000000"/>
                </a:solidFill>
                <a:latin typeface="Calibri"/>
                <a:ea typeface="Calibri"/>
                <a:cs typeface="Calibri"/>
                <a:sym typeface="Calibri"/>
              </a:rPr>
              <a:t> Deceleration</a:t>
            </a:r>
            <a:endParaRPr sz="2400" b="1">
              <a:solidFill>
                <a:srgbClr val="000000"/>
              </a:solidFill>
              <a:latin typeface="Calibri"/>
              <a:ea typeface="Calibri"/>
              <a:cs typeface="Calibri"/>
              <a:sym typeface="Calibri"/>
            </a:endParaRPr>
          </a:p>
          <a:p>
            <a:pPr marL="0" marR="0" lvl="0" indent="0" algn="l" rtl="0">
              <a:lnSpc>
                <a:spcPct val="110000"/>
              </a:lnSpc>
              <a:spcBef>
                <a:spcPts val="0"/>
              </a:spcBef>
              <a:spcAft>
                <a:spcPts val="0"/>
              </a:spcAft>
              <a:buNone/>
            </a:pPr>
            <a:r>
              <a:rPr lang="el-GR" sz="2400" b="1">
                <a:solidFill>
                  <a:srgbClr val="000000"/>
                </a:solidFill>
                <a:latin typeface="Calibri"/>
                <a:ea typeface="Calibri"/>
                <a:cs typeface="Calibri"/>
                <a:sym typeface="Calibri"/>
              </a:rPr>
              <a:t> Late</a:t>
            </a:r>
            <a:r>
              <a:rPr lang="el-GR" sz="2400">
                <a:solidFill>
                  <a:srgbClr val="000000"/>
                </a:solidFill>
                <a:latin typeface="Calibri"/>
                <a:ea typeface="Calibri"/>
                <a:cs typeface="Calibri"/>
                <a:sym typeface="Calibri"/>
              </a:rPr>
              <a:t> </a:t>
            </a:r>
            <a:r>
              <a:rPr lang="el-GR" sz="2400" b="1">
                <a:solidFill>
                  <a:srgbClr val="000000"/>
                </a:solidFill>
                <a:latin typeface="Calibri"/>
                <a:ea typeface="Calibri"/>
                <a:cs typeface="Calibri"/>
                <a:sym typeface="Calibri"/>
              </a:rPr>
              <a:t>Swing</a:t>
            </a:r>
            <a:endParaRPr sz="2400" b="1">
              <a:solidFill>
                <a:srgbClr val="000000"/>
              </a:solidFill>
              <a:latin typeface="Calibri"/>
              <a:ea typeface="Calibri"/>
              <a:cs typeface="Calibri"/>
              <a:sym typeface="Calibri"/>
            </a:endParaRPr>
          </a:p>
          <a:p>
            <a:pPr marL="0" marR="0" lvl="0" indent="0" algn="l" rtl="0">
              <a:lnSpc>
                <a:spcPct val="110000"/>
              </a:lnSpc>
              <a:spcBef>
                <a:spcPts val="0"/>
              </a:spcBef>
              <a:spcAft>
                <a:spcPts val="0"/>
              </a:spcAft>
              <a:buNone/>
            </a:pPr>
            <a:r>
              <a:rPr lang="el-GR" sz="2400" b="1">
                <a:solidFill>
                  <a:srgbClr val="000000"/>
                </a:solidFill>
                <a:latin typeface="Calibri"/>
                <a:ea typeface="Calibri"/>
                <a:cs typeface="Calibri"/>
                <a:sym typeface="Calibri"/>
              </a:rPr>
              <a:t>Terminal Swing.</a:t>
            </a:r>
            <a:endParaRPr/>
          </a:p>
        </p:txBody>
      </p:sp>
      <p:sp>
        <p:nvSpPr>
          <p:cNvPr id="777" name="Google Shape;777;p101"/>
          <p:cNvSpPr/>
          <p:nvPr/>
        </p:nvSpPr>
        <p:spPr>
          <a:xfrm>
            <a:off x="611560" y="1340768"/>
            <a:ext cx="2808300" cy="1938900"/>
          </a:xfrm>
          <a:prstGeom prst="rect">
            <a:avLst/>
          </a:prstGeom>
          <a:noFill/>
          <a:ln w="19050" cap="flat" cmpd="sng">
            <a:solidFill>
              <a:srgbClr val="004A8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a:solidFill>
                  <a:srgbClr val="000000"/>
                </a:solidFill>
                <a:latin typeface="Calibri"/>
                <a:ea typeface="Calibri"/>
                <a:cs typeface="Calibri"/>
                <a:sym typeface="Calibri"/>
              </a:rPr>
              <a:t> Φ1</a:t>
            </a:r>
            <a:endParaRPr/>
          </a:p>
          <a:p>
            <a:pPr marL="0" marR="0" lvl="0" indent="0" algn="l" rtl="0">
              <a:spcBef>
                <a:spcPts val="0"/>
              </a:spcBef>
              <a:spcAft>
                <a:spcPts val="0"/>
              </a:spcAft>
              <a:buNone/>
            </a:pPr>
            <a:r>
              <a:rPr lang="el-GR" sz="1000">
                <a:solidFill>
                  <a:srgbClr val="000000"/>
                </a:solidFill>
                <a:latin typeface="Calibri"/>
                <a:ea typeface="Calibri"/>
                <a:cs typeface="Calibri"/>
                <a:sym typeface="Calibri"/>
              </a:rPr>
              <a:t> </a:t>
            </a:r>
            <a:r>
              <a:rPr lang="el-GR" sz="2400" b="1">
                <a:solidFill>
                  <a:srgbClr val="000000"/>
                </a:solidFill>
                <a:latin typeface="Calibri"/>
                <a:ea typeface="Calibri"/>
                <a:cs typeface="Calibri"/>
                <a:sym typeface="Calibri"/>
              </a:rPr>
              <a:t> Αρχική Αιώρηση.</a:t>
            </a:r>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 Acceleration</a:t>
            </a: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 Early Swing</a:t>
            </a: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r>
              <a:rPr lang="el-GR" sz="2400" b="1">
                <a:solidFill>
                  <a:srgbClr val="000000"/>
                </a:solidFill>
                <a:latin typeface="Calibri"/>
                <a:ea typeface="Calibri"/>
                <a:cs typeface="Calibri"/>
                <a:sym typeface="Calibri"/>
              </a:rPr>
              <a:t> Initial Swing</a:t>
            </a:r>
            <a:endParaRPr sz="2400" b="1">
              <a:solidFill>
                <a:srgbClr val="000000"/>
              </a:solidFill>
              <a:latin typeface="Calibri"/>
              <a:ea typeface="Calibri"/>
              <a:cs typeface="Calibri"/>
              <a:sym typeface="Calibri"/>
            </a:endParaRPr>
          </a:p>
        </p:txBody>
      </p:sp>
      <p:sp>
        <p:nvSpPr>
          <p:cNvPr id="778" name="Google Shape;778;p101"/>
          <p:cNvSpPr/>
          <p:nvPr/>
        </p:nvSpPr>
        <p:spPr>
          <a:xfrm>
            <a:off x="5519357" y="6463526"/>
            <a:ext cx="1757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200" u="sng">
                <a:solidFill>
                  <a:schemeClr val="hlink"/>
                </a:solidFill>
                <a:latin typeface="Calibri"/>
                <a:ea typeface="Calibri"/>
                <a:cs typeface="Calibri"/>
                <a:sym typeface="Calibri"/>
                <a:hlinkClick r:id="rId3"/>
              </a:rPr>
              <a:t>The Gait Cycle Animation</a:t>
            </a:r>
            <a:endParaRPr sz="1200">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02"/>
          <p:cNvSpPr txBox="1">
            <a:spLocks noGrp="1"/>
          </p:cNvSpPr>
          <p:nvPr>
            <p:ph type="title"/>
          </p:nvPr>
        </p:nvSpPr>
        <p:spPr>
          <a:xfrm>
            <a:off x="1403648" y="332656"/>
            <a:ext cx="65013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 Περίοδος Αιώρησης</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φάση 1</a:t>
            </a:r>
            <a:endParaRPr/>
          </a:p>
        </p:txBody>
      </p:sp>
      <p:sp>
        <p:nvSpPr>
          <p:cNvPr id="784" name="Google Shape;784;p102"/>
          <p:cNvSpPr txBox="1">
            <a:spLocks noGrp="1"/>
          </p:cNvSpPr>
          <p:nvPr>
            <p:ph type="body" idx="1"/>
          </p:nvPr>
        </p:nvSpPr>
        <p:spPr>
          <a:xfrm>
            <a:off x="467544" y="1916832"/>
            <a:ext cx="7859100" cy="39603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Calibri"/>
              <a:buNone/>
            </a:pPr>
            <a:r>
              <a:rPr lang="el-GR" sz="2400" b="1">
                <a:latin typeface="Calibri"/>
                <a:ea typeface="Calibri"/>
                <a:cs typeface="Calibri"/>
                <a:sym typeface="Calibri"/>
              </a:rPr>
              <a:t>Φ1. Αρχική </a:t>
            </a:r>
            <a:r>
              <a:rPr lang="el-GR" b="1">
                <a:latin typeface="Calibri"/>
                <a:ea typeface="Calibri"/>
                <a:cs typeface="Calibri"/>
                <a:sym typeface="Calibri"/>
              </a:rPr>
              <a:t>Α</a:t>
            </a:r>
            <a:r>
              <a:rPr lang="el-GR" sz="2400" b="1">
                <a:latin typeface="Calibri"/>
                <a:ea typeface="Calibri"/>
                <a:cs typeface="Calibri"/>
                <a:sym typeface="Calibri"/>
              </a:rPr>
              <a:t>ιώρηση.</a:t>
            </a:r>
            <a:endParaRPr/>
          </a:p>
          <a:p>
            <a:pPr marL="342900" lvl="0" indent="-342900" algn="l" rtl="0">
              <a:lnSpc>
                <a:spcPct val="112000"/>
              </a:lnSpc>
              <a:spcBef>
                <a:spcPts val="1200"/>
              </a:spcBef>
              <a:spcAft>
                <a:spcPts val="0"/>
              </a:spcAft>
              <a:buClr>
                <a:schemeClr val="dk1"/>
              </a:buClr>
              <a:buSzPts val="2400"/>
              <a:buNone/>
            </a:pPr>
            <a:r>
              <a:rPr lang="el-GR" b="1">
                <a:latin typeface="Calibri"/>
                <a:ea typeface="Calibri"/>
                <a:cs typeface="Calibri"/>
                <a:sym typeface="Calibri"/>
              </a:rPr>
              <a:t>A</a:t>
            </a:r>
            <a:r>
              <a:rPr lang="el-GR" sz="2400" b="1">
                <a:latin typeface="Calibri"/>
                <a:ea typeface="Calibri"/>
                <a:cs typeface="Calibri"/>
                <a:sym typeface="Calibri"/>
              </a:rPr>
              <a:t>cceleration, </a:t>
            </a:r>
            <a:r>
              <a:rPr lang="el-GR" b="1">
                <a:latin typeface="Calibri"/>
                <a:ea typeface="Calibri"/>
                <a:cs typeface="Calibri"/>
                <a:sym typeface="Calibri"/>
              </a:rPr>
              <a:t>Early Swing,</a:t>
            </a:r>
            <a:r>
              <a:rPr lang="el-GR" sz="2400" b="1">
                <a:latin typeface="Calibri"/>
                <a:ea typeface="Calibri"/>
                <a:cs typeface="Calibri"/>
                <a:sym typeface="Calibri"/>
              </a:rPr>
              <a:t> </a:t>
            </a:r>
            <a:r>
              <a:rPr lang="el-GR" b="1">
                <a:latin typeface="Calibri"/>
                <a:ea typeface="Calibri"/>
                <a:cs typeface="Calibri"/>
                <a:sym typeface="Calibri"/>
              </a:rPr>
              <a:t>I</a:t>
            </a:r>
            <a:r>
              <a:rPr lang="el-GR" sz="2400" b="1">
                <a:latin typeface="Calibri"/>
                <a:ea typeface="Calibri"/>
                <a:cs typeface="Calibri"/>
                <a:sym typeface="Calibri"/>
              </a:rPr>
              <a:t>nitial Swing.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Αρχίζει με την αποκόλληση των δακτύλων από το έδαφος και συνεχίζεται μέχρι τη μέγιστη κάμψη του γόνατος.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Μέχρι την επόμενη φάση γίνεται επιτάχυνση.</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Κατέχει το 5-10% του κύκλου βάδισης.</a:t>
            </a:r>
            <a:endParaRPr/>
          </a:p>
        </p:txBody>
      </p:sp>
      <p:sp>
        <p:nvSpPr>
          <p:cNvPr id="785" name="Google Shape;785;p10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40</a:t>
            </a:fld>
            <a:endParaRPr>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03"/>
          <p:cNvSpPr txBox="1">
            <a:spLocks noGrp="1"/>
          </p:cNvSpPr>
          <p:nvPr>
            <p:ph type="title"/>
          </p:nvPr>
        </p:nvSpPr>
        <p:spPr>
          <a:xfrm>
            <a:off x="755576" y="332656"/>
            <a:ext cx="8013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Περίοδος Αιώρησης</a:t>
            </a:r>
            <a:r>
              <a:rPr lang="el-GR" sz="3600">
                <a:latin typeface="Calibri"/>
                <a:ea typeface="Calibri"/>
                <a:cs typeface="Calibri"/>
                <a:sym typeface="Calibri"/>
              </a:rPr>
              <a:t/>
            </a:r>
            <a:br>
              <a:rPr lang="el-GR" sz="3600">
                <a:latin typeface="Calibri"/>
                <a:ea typeface="Calibri"/>
                <a:cs typeface="Calibri"/>
                <a:sym typeface="Calibri"/>
              </a:rPr>
            </a:br>
            <a:r>
              <a:rPr lang="el-GR" sz="3240">
                <a:latin typeface="Calibri"/>
                <a:ea typeface="Calibri"/>
                <a:cs typeface="Calibri"/>
                <a:sym typeface="Calibri"/>
              </a:rPr>
              <a:t> </a:t>
            </a:r>
            <a:r>
              <a:rPr lang="el-GR" sz="3240" b="0">
                <a:latin typeface="Calibri"/>
                <a:ea typeface="Calibri"/>
                <a:cs typeface="Calibri"/>
                <a:sym typeface="Calibri"/>
              </a:rPr>
              <a:t>φάση 2</a:t>
            </a:r>
            <a:endParaRPr/>
          </a:p>
        </p:txBody>
      </p:sp>
      <p:sp>
        <p:nvSpPr>
          <p:cNvPr id="791" name="Google Shape;791;p103"/>
          <p:cNvSpPr txBox="1">
            <a:spLocks noGrp="1"/>
          </p:cNvSpPr>
          <p:nvPr>
            <p:ph type="body" idx="1"/>
          </p:nvPr>
        </p:nvSpPr>
        <p:spPr>
          <a:xfrm>
            <a:off x="457200" y="1340768"/>
            <a:ext cx="8363400" cy="4896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Calibri"/>
              <a:buNone/>
            </a:pPr>
            <a:r>
              <a:rPr lang="el-GR" sz="2400" b="1">
                <a:latin typeface="Calibri"/>
                <a:ea typeface="Calibri"/>
                <a:cs typeface="Calibri"/>
                <a:sym typeface="Calibri"/>
              </a:rPr>
              <a:t>Φ2. Μέση </a:t>
            </a:r>
            <a:r>
              <a:rPr lang="el-GR" b="1">
                <a:latin typeface="Calibri"/>
                <a:ea typeface="Calibri"/>
                <a:cs typeface="Calibri"/>
                <a:sym typeface="Calibri"/>
              </a:rPr>
              <a:t>Α</a:t>
            </a:r>
            <a:r>
              <a:rPr lang="el-GR" sz="2400" b="1">
                <a:latin typeface="Calibri"/>
                <a:ea typeface="Calibri"/>
                <a:cs typeface="Calibri"/>
                <a:sym typeface="Calibri"/>
              </a:rPr>
              <a:t>ιώρηση.</a:t>
            </a:r>
            <a:endParaRPr/>
          </a:p>
          <a:p>
            <a:pPr marL="342900" lvl="0" indent="-342900" algn="l" rtl="0">
              <a:lnSpc>
                <a:spcPct val="112000"/>
              </a:lnSpc>
              <a:spcBef>
                <a:spcPts val="1200"/>
              </a:spcBef>
              <a:spcAft>
                <a:spcPts val="0"/>
              </a:spcAft>
              <a:buClr>
                <a:schemeClr val="dk1"/>
              </a:buClr>
              <a:buSzPts val="2400"/>
              <a:buFont typeface="Calibri"/>
              <a:buNone/>
            </a:pPr>
            <a:r>
              <a:rPr lang="el-GR" b="1">
                <a:latin typeface="Calibri"/>
                <a:ea typeface="Calibri"/>
                <a:cs typeface="Calibri"/>
                <a:sym typeface="Calibri"/>
              </a:rPr>
              <a:t>M</a:t>
            </a:r>
            <a:r>
              <a:rPr lang="el-GR" sz="2400" b="1">
                <a:latin typeface="Calibri"/>
                <a:ea typeface="Calibri"/>
                <a:cs typeface="Calibri"/>
                <a:sym typeface="Calibri"/>
              </a:rPr>
              <a:t>idswing.</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Το αιωρούμενο άκρο ξεπερνά το άλλο, που βρίσκεται στη περίοδο στήριξης.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Αρχίζει με τη μέγιστη κάμψη του γόνατος και τελειώνει τη στιγμή, που η κνήμη είναι σε κατακόρυφη θέση.</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Κατέχει το 20% του κύκλου βάδισης.</a:t>
            </a:r>
            <a:endParaRPr/>
          </a:p>
        </p:txBody>
      </p:sp>
      <p:sp>
        <p:nvSpPr>
          <p:cNvPr id="792" name="Google Shape;792;p10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41</a:t>
            </a:fld>
            <a:endParaRPr>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04"/>
          <p:cNvSpPr txBox="1">
            <a:spLocks noGrp="1"/>
          </p:cNvSpPr>
          <p:nvPr>
            <p:ph type="title"/>
          </p:nvPr>
        </p:nvSpPr>
        <p:spPr>
          <a:xfrm>
            <a:off x="971600" y="332656"/>
            <a:ext cx="7128900" cy="980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Περίοδος Αιώρησης </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φάση 3</a:t>
            </a:r>
            <a:endParaRPr/>
          </a:p>
        </p:txBody>
      </p:sp>
      <p:sp>
        <p:nvSpPr>
          <p:cNvPr id="798" name="Google Shape;798;p104"/>
          <p:cNvSpPr txBox="1">
            <a:spLocks noGrp="1"/>
          </p:cNvSpPr>
          <p:nvPr>
            <p:ph type="body" idx="1"/>
          </p:nvPr>
        </p:nvSpPr>
        <p:spPr>
          <a:xfrm>
            <a:off x="457200" y="1412776"/>
            <a:ext cx="7931100" cy="482460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400"/>
              <a:buFont typeface="Calibri"/>
              <a:buNone/>
            </a:pPr>
            <a:r>
              <a:rPr lang="el-GR" sz="2400" b="1">
                <a:latin typeface="Calibri"/>
                <a:ea typeface="Calibri"/>
                <a:cs typeface="Calibri"/>
                <a:sym typeface="Calibri"/>
              </a:rPr>
              <a:t>Φ3. Τελική Αιώρηση.</a:t>
            </a:r>
            <a:endParaRPr/>
          </a:p>
          <a:p>
            <a:pPr marL="342900" lvl="0" indent="-342900" algn="l" rtl="0">
              <a:lnSpc>
                <a:spcPct val="110000"/>
              </a:lnSpc>
              <a:spcBef>
                <a:spcPts val="1200"/>
              </a:spcBef>
              <a:spcAft>
                <a:spcPts val="0"/>
              </a:spcAft>
              <a:buClr>
                <a:schemeClr val="dk1"/>
              </a:buClr>
              <a:buSzPts val="2400"/>
              <a:buNone/>
            </a:pPr>
            <a:r>
              <a:rPr lang="el-GR" sz="2400" b="1">
                <a:latin typeface="Calibri"/>
                <a:ea typeface="Calibri"/>
                <a:cs typeface="Calibri"/>
                <a:sym typeface="Calibri"/>
              </a:rPr>
              <a:t>Deceleration,</a:t>
            </a:r>
            <a:r>
              <a:rPr lang="el-GR" sz="2400">
                <a:latin typeface="Calibri"/>
                <a:ea typeface="Calibri"/>
                <a:cs typeface="Calibri"/>
                <a:sym typeface="Calibri"/>
              </a:rPr>
              <a:t> </a:t>
            </a:r>
            <a:r>
              <a:rPr lang="el-GR" b="1">
                <a:latin typeface="Calibri"/>
                <a:ea typeface="Calibri"/>
                <a:cs typeface="Calibri"/>
                <a:sym typeface="Calibri"/>
              </a:rPr>
              <a:t>L</a:t>
            </a:r>
            <a:r>
              <a:rPr lang="el-GR" sz="2400" b="1">
                <a:latin typeface="Calibri"/>
                <a:ea typeface="Calibri"/>
                <a:cs typeface="Calibri"/>
                <a:sym typeface="Calibri"/>
              </a:rPr>
              <a:t>ate</a:t>
            </a:r>
            <a:r>
              <a:rPr lang="el-GR" sz="2400">
                <a:latin typeface="Calibri"/>
                <a:ea typeface="Calibri"/>
                <a:cs typeface="Calibri"/>
                <a:sym typeface="Calibri"/>
              </a:rPr>
              <a:t> </a:t>
            </a:r>
            <a:r>
              <a:rPr lang="el-GR" b="1">
                <a:latin typeface="Calibri"/>
                <a:ea typeface="Calibri"/>
                <a:cs typeface="Calibri"/>
                <a:sym typeface="Calibri"/>
              </a:rPr>
              <a:t>Swing, </a:t>
            </a:r>
            <a:r>
              <a:rPr lang="el-GR" sz="2400" b="1">
                <a:latin typeface="Calibri"/>
                <a:ea typeface="Calibri"/>
                <a:cs typeface="Calibri"/>
                <a:sym typeface="Calibri"/>
              </a:rPr>
              <a:t>Terminal </a:t>
            </a:r>
            <a:r>
              <a:rPr lang="el-GR" b="1">
                <a:latin typeface="Calibri"/>
                <a:ea typeface="Calibri"/>
                <a:cs typeface="Calibri"/>
                <a:sym typeface="Calibri"/>
              </a:rPr>
              <a:t>S</a:t>
            </a:r>
            <a:r>
              <a:rPr lang="el-GR" sz="2400" b="1">
                <a:latin typeface="Calibri"/>
                <a:ea typeface="Calibri"/>
                <a:cs typeface="Calibri"/>
                <a:sym typeface="Calibri"/>
              </a:rPr>
              <a:t>wing.</a:t>
            </a:r>
            <a:endParaRPr/>
          </a:p>
          <a:p>
            <a:pPr marL="342900" lvl="0" indent="-342900" algn="l" rtl="0">
              <a:lnSpc>
                <a:spcPct val="110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Αρχίζει αμέσως μετά την στιγμή, που η κνήμη είναι κατακόρυφη.   </a:t>
            </a:r>
            <a:endParaRPr/>
          </a:p>
          <a:p>
            <a:pPr marL="342900" lvl="0" indent="-342900" algn="l" rtl="0">
              <a:lnSpc>
                <a:spcPct val="110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Γίνεται επιβράδυνση από την   αιώρηση και πριν από την αρχική επαφή με το έδαφος για το επόμενο βήμα.</a:t>
            </a:r>
            <a:endParaRPr/>
          </a:p>
          <a:p>
            <a:pPr marL="342900" lvl="0" indent="-342900" algn="l" rtl="0">
              <a:lnSpc>
                <a:spcPct val="110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Κατέχει το 5-10 % του κύκλου βάδισης. </a:t>
            </a:r>
            <a:endParaRPr sz="2400">
              <a:latin typeface="Calibri"/>
              <a:ea typeface="Calibri"/>
              <a:cs typeface="Calibri"/>
              <a:sym typeface="Calibri"/>
            </a:endParaRPr>
          </a:p>
        </p:txBody>
      </p:sp>
      <p:sp>
        <p:nvSpPr>
          <p:cNvPr id="799" name="Google Shape;799;p10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42</a:t>
            </a:fld>
            <a:endParaRPr>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105"/>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t>Πλήρης κύκλος βάδισης</a:t>
            </a:r>
            <a:endParaRPr/>
          </a:p>
        </p:txBody>
      </p:sp>
      <p:sp>
        <p:nvSpPr>
          <p:cNvPr id="805" name="Google Shape;805;p105"/>
          <p:cNvSpPr txBox="1">
            <a:spLocks noGrp="1"/>
          </p:cNvSpPr>
          <p:nvPr>
            <p:ph type="body" idx="1"/>
          </p:nvPr>
        </p:nvSpPr>
        <p:spPr>
          <a:xfrm>
            <a:off x="2449004" y="6237312"/>
            <a:ext cx="4536600" cy="288000"/>
          </a:xfrm>
          <a:prstGeom prst="rect">
            <a:avLst/>
          </a:prstGeom>
          <a:noFill/>
          <a:ln>
            <a:noFill/>
          </a:ln>
        </p:spPr>
        <p:txBody>
          <a:bodyPr spcFirstLastPara="1" wrap="square" lIns="91425" tIns="45700" rIns="91425" bIns="45700" anchor="t" anchorCtr="0">
            <a:noAutofit/>
          </a:bodyPr>
          <a:lstStyle/>
          <a:p>
            <a:pPr marL="0" lvl="0" indent="0" algn="ctr" rtl="0">
              <a:lnSpc>
                <a:spcPct val="112000"/>
              </a:lnSpc>
              <a:spcBef>
                <a:spcPts val="0"/>
              </a:spcBef>
              <a:spcAft>
                <a:spcPts val="0"/>
              </a:spcAft>
              <a:buClr>
                <a:schemeClr val="dk1"/>
              </a:buClr>
              <a:buSzPts val="1200"/>
              <a:buNone/>
            </a:pPr>
            <a:r>
              <a:rPr lang="el-GR" sz="1200" u="sng">
                <a:solidFill>
                  <a:schemeClr val="hlink"/>
                </a:solidFill>
                <a:hlinkClick r:id="rId3"/>
              </a:rPr>
              <a:t>The Gait Cycle: A Breakdown of each Component</a:t>
            </a:r>
            <a:endParaRPr sz="1200"/>
          </a:p>
        </p:txBody>
      </p:sp>
      <p:sp>
        <p:nvSpPr>
          <p:cNvPr id="806" name="Google Shape;806;p10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43</a:t>
            </a:fld>
            <a:endParaRPr>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06"/>
          <p:cNvSpPr txBox="1">
            <a:spLocks noGrp="1"/>
          </p:cNvSpPr>
          <p:nvPr>
            <p:ph type="title"/>
          </p:nvPr>
        </p:nvSpPr>
        <p:spPr>
          <a:xfrm>
            <a:off x="971600" y="332656"/>
            <a:ext cx="69849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Κατακόρυφη Μετατόπιση </a:t>
            </a:r>
            <a:endParaRPr sz="3200" b="0">
              <a:latin typeface="Calibri"/>
              <a:ea typeface="Calibri"/>
              <a:cs typeface="Calibri"/>
              <a:sym typeface="Calibri"/>
            </a:endParaRPr>
          </a:p>
        </p:txBody>
      </p:sp>
      <p:sp>
        <p:nvSpPr>
          <p:cNvPr id="812" name="Google Shape;812;p106"/>
          <p:cNvSpPr txBox="1">
            <a:spLocks noGrp="1"/>
          </p:cNvSpPr>
          <p:nvPr>
            <p:ph type="body" idx="1"/>
          </p:nvPr>
        </p:nvSpPr>
        <p:spPr>
          <a:xfrm>
            <a:off x="467544" y="1340768"/>
            <a:ext cx="8229600" cy="50406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dk1"/>
              </a:buClr>
              <a:buSzPts val="2400"/>
              <a:buNone/>
            </a:pPr>
            <a:r>
              <a:rPr lang="el-GR">
                <a:latin typeface="Calibri"/>
                <a:ea typeface="Calibri"/>
                <a:cs typeface="Calibri"/>
                <a:sym typeface="Calibri"/>
              </a:rPr>
              <a:t>Κατά την εξέλιξη της διαδικασίας της φυσιολογικής βάδισης το κέντρο μάζας  του σώματος, το κέντρο βάρους, υφίσταται μετακίνηση στο κατακόρυφο και το οριζόντιο επίπεδο.</a:t>
            </a:r>
            <a:r>
              <a:rPr lang="el-GR" b="1"/>
              <a:t>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b="1"/>
              <a:t>Κατακόρυφη μετατόπιση.</a:t>
            </a:r>
            <a:r>
              <a:rPr lang="el-GR"/>
              <a:t> </a:t>
            </a:r>
            <a:endParaRPr/>
          </a:p>
          <a:p>
            <a:pPr marL="742950" lvl="1" indent="-285750" algn="l" rtl="0">
              <a:lnSpc>
                <a:spcPct val="112000"/>
              </a:lnSpc>
              <a:spcBef>
                <a:spcPts val="1200"/>
              </a:spcBef>
              <a:spcAft>
                <a:spcPts val="0"/>
              </a:spcAft>
              <a:buClr>
                <a:schemeClr val="dk1"/>
              </a:buClr>
              <a:buSzPts val="2400"/>
              <a:buChar char="▪"/>
            </a:pPr>
            <a:r>
              <a:rPr lang="el-GR"/>
              <a:t>Γίνεται με κίνηση ρυθμική προς τα επάνω. </a:t>
            </a:r>
            <a:endParaRPr/>
          </a:p>
          <a:p>
            <a:pPr marL="742950" lvl="1" indent="-285750" algn="l" rtl="0">
              <a:lnSpc>
                <a:spcPct val="112000"/>
              </a:lnSpc>
              <a:spcBef>
                <a:spcPts val="1200"/>
              </a:spcBef>
              <a:spcAft>
                <a:spcPts val="0"/>
              </a:spcAft>
              <a:buClr>
                <a:schemeClr val="dk1"/>
              </a:buClr>
              <a:buSzPts val="2400"/>
              <a:buChar char="▪"/>
            </a:pPr>
            <a:r>
              <a:rPr lang="el-GR"/>
              <a:t>Η διαδρομή είναι ημιτονοειδής. </a:t>
            </a:r>
            <a:endParaRPr/>
          </a:p>
          <a:p>
            <a:pPr marL="742950" lvl="1" indent="-285750" algn="l" rtl="0">
              <a:lnSpc>
                <a:spcPct val="112000"/>
              </a:lnSpc>
              <a:spcBef>
                <a:spcPts val="1200"/>
              </a:spcBef>
              <a:spcAft>
                <a:spcPts val="0"/>
              </a:spcAft>
              <a:buClr>
                <a:schemeClr val="dk1"/>
              </a:buClr>
              <a:buSzPts val="2400"/>
              <a:buChar char="▪"/>
            </a:pPr>
            <a:r>
              <a:rPr lang="el-GR"/>
              <a:t>Το υψηλότερο σημείο παρουσιάζεται στη φάση μέσης στήριξης, ενώ το χαμηλότερο στη διπλή στήριξη. </a:t>
            </a:r>
            <a:endParaRPr/>
          </a:p>
          <a:p>
            <a:pPr marL="742950" lvl="1" indent="-285750" algn="l" rtl="0">
              <a:lnSpc>
                <a:spcPct val="112000"/>
              </a:lnSpc>
              <a:spcBef>
                <a:spcPts val="1200"/>
              </a:spcBef>
              <a:spcAft>
                <a:spcPts val="0"/>
              </a:spcAft>
              <a:buClr>
                <a:schemeClr val="dk1"/>
              </a:buClr>
              <a:buSzPts val="2400"/>
              <a:buChar char="▪"/>
            </a:pPr>
            <a:r>
              <a:rPr lang="el-GR"/>
              <a:t>Η μετατόπιση συνολικά είναι 4,4 cm.</a:t>
            </a:r>
            <a:endParaRPr>
              <a:latin typeface="Calibri"/>
              <a:ea typeface="Calibri"/>
              <a:cs typeface="Calibri"/>
              <a:sym typeface="Calibri"/>
            </a:endParaRPr>
          </a:p>
        </p:txBody>
      </p:sp>
      <p:sp>
        <p:nvSpPr>
          <p:cNvPr id="813" name="Google Shape;813;p10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44</a:t>
            </a:fld>
            <a:endParaRPr>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107"/>
          <p:cNvSpPr txBox="1">
            <a:spLocks noGrp="1"/>
          </p:cNvSpPr>
          <p:nvPr>
            <p:ph type="title"/>
          </p:nvPr>
        </p:nvSpPr>
        <p:spPr>
          <a:xfrm>
            <a:off x="1187624" y="116632"/>
            <a:ext cx="750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 Πλάγια Μετατόπιση </a:t>
            </a:r>
            <a:endParaRPr sz="3300" b="0">
              <a:latin typeface="Calibri"/>
              <a:ea typeface="Calibri"/>
              <a:cs typeface="Calibri"/>
              <a:sym typeface="Calibri"/>
            </a:endParaRPr>
          </a:p>
        </p:txBody>
      </p:sp>
      <p:sp>
        <p:nvSpPr>
          <p:cNvPr id="819" name="Google Shape;819;p107"/>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b="1"/>
              <a:t>Πλάγια Μετατόπιση.</a:t>
            </a:r>
            <a:endParaRPr/>
          </a:p>
          <a:p>
            <a:pPr marL="742950" lvl="1" indent="-285750" algn="l" rtl="0">
              <a:lnSpc>
                <a:spcPct val="112000"/>
              </a:lnSpc>
              <a:spcBef>
                <a:spcPts val="1200"/>
              </a:spcBef>
              <a:spcAft>
                <a:spcPts val="0"/>
              </a:spcAft>
              <a:buClr>
                <a:schemeClr val="dk1"/>
              </a:buClr>
              <a:buSzPts val="2400"/>
              <a:buChar char="▪"/>
            </a:pPr>
            <a:r>
              <a:rPr lang="el-GR"/>
              <a:t>Γίνεται με κίνηση ρυθμική.</a:t>
            </a:r>
            <a:endParaRPr/>
          </a:p>
          <a:p>
            <a:pPr marL="742950" lvl="1" indent="-285750" algn="l" rtl="0">
              <a:lnSpc>
                <a:spcPct val="112000"/>
              </a:lnSpc>
              <a:spcBef>
                <a:spcPts val="1200"/>
              </a:spcBef>
              <a:spcAft>
                <a:spcPts val="0"/>
              </a:spcAft>
              <a:buClr>
                <a:schemeClr val="dk1"/>
              </a:buClr>
              <a:buSzPts val="2400"/>
              <a:buChar char="▪"/>
            </a:pPr>
            <a:r>
              <a:rPr lang="el-GR"/>
              <a:t>Η διαδρομή είναι ελικοειδής.</a:t>
            </a:r>
            <a:endParaRPr/>
          </a:p>
          <a:p>
            <a:pPr marL="742950" lvl="1" indent="-285750" algn="l" rtl="0">
              <a:lnSpc>
                <a:spcPct val="112000"/>
              </a:lnSpc>
              <a:spcBef>
                <a:spcPts val="1200"/>
              </a:spcBef>
              <a:spcAft>
                <a:spcPts val="0"/>
              </a:spcAft>
              <a:buClr>
                <a:schemeClr val="dk1"/>
              </a:buClr>
              <a:buSzPts val="2400"/>
              <a:buChar char="▪"/>
            </a:pPr>
            <a:r>
              <a:rPr lang="el-GR"/>
              <a:t>Η μέγιστη απομάκρυνση συμβαίνει στη φάση της μέσης στήριξης.</a:t>
            </a:r>
            <a:endParaRPr/>
          </a:p>
          <a:p>
            <a:pPr marL="742950" lvl="1" indent="-285750" algn="l" rtl="0">
              <a:lnSpc>
                <a:spcPct val="112000"/>
              </a:lnSpc>
              <a:spcBef>
                <a:spcPts val="1200"/>
              </a:spcBef>
              <a:spcAft>
                <a:spcPts val="0"/>
              </a:spcAft>
              <a:buClr>
                <a:schemeClr val="dk1"/>
              </a:buClr>
              <a:buSzPts val="2400"/>
              <a:buChar char="▪"/>
            </a:pPr>
            <a:r>
              <a:rPr lang="el-GR"/>
              <a:t>Η μέγιστη μετατόπιση δεν ξεπερνά τα 5cm συνολικά, χάρη στην μικρή βάση βηματισμού.</a:t>
            </a:r>
            <a:endParaRPr/>
          </a:p>
        </p:txBody>
      </p:sp>
      <p:sp>
        <p:nvSpPr>
          <p:cNvPr id="820" name="Google Shape;820;p10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45</a:t>
            </a:fld>
            <a:endParaRPr>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08"/>
          <p:cNvSpPr txBox="1">
            <a:spLocks noGrp="1"/>
          </p:cNvSpPr>
          <p:nvPr>
            <p:ph type="title"/>
          </p:nvPr>
        </p:nvSpPr>
        <p:spPr>
          <a:xfrm>
            <a:off x="827584" y="116632"/>
            <a:ext cx="786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Μηχανισμοί Βάδισης </a:t>
            </a:r>
            <a:endParaRPr sz="3200" b="0">
              <a:latin typeface="Calibri"/>
              <a:ea typeface="Calibri"/>
              <a:cs typeface="Calibri"/>
              <a:sym typeface="Calibri"/>
            </a:endParaRPr>
          </a:p>
        </p:txBody>
      </p:sp>
      <p:sp>
        <p:nvSpPr>
          <p:cNvPr id="826" name="Google Shape;826;p108"/>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Autofit/>
          </a:bodyPr>
          <a:lstStyle/>
          <a:p>
            <a:pPr marL="0" lvl="0" indent="0" algn="l" rtl="0">
              <a:lnSpc>
                <a:spcPct val="122000"/>
              </a:lnSpc>
              <a:spcBef>
                <a:spcPts val="0"/>
              </a:spcBef>
              <a:spcAft>
                <a:spcPts val="0"/>
              </a:spcAft>
              <a:buClr>
                <a:schemeClr val="dk1"/>
              </a:buClr>
              <a:buSzPts val="2400"/>
              <a:buNone/>
            </a:pPr>
            <a:r>
              <a:rPr lang="el-GR">
                <a:latin typeface="Calibri"/>
                <a:ea typeface="Calibri"/>
                <a:cs typeface="Calibri"/>
                <a:sym typeface="Calibri"/>
              </a:rPr>
              <a:t>Οι μηχανισμοί που, εξασφαλίζουν τη μικρότερη δυνατή κατακόρυφη και πλάγια μετατόπιση του κέντρου μάζας του σώματος, ώστε να καταναλώνεται ελάχιστη ενέργεια, είναι:</a:t>
            </a:r>
            <a:endParaRPr>
              <a:latin typeface="Calibri"/>
              <a:ea typeface="Calibri"/>
              <a:cs typeface="Calibri"/>
              <a:sym typeface="Calibri"/>
            </a:endParaRPr>
          </a:p>
          <a:p>
            <a:pPr marL="742950" lvl="1" indent="-387350" algn="l" rtl="0">
              <a:lnSpc>
                <a:spcPct val="12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Η στροφή της λεκάνης στο προσθιοπίσθιο επίπεδο.</a:t>
            </a:r>
            <a:endParaRPr/>
          </a:p>
          <a:p>
            <a:pPr marL="742950" lvl="1" indent="-387350" algn="l" rtl="0">
              <a:lnSpc>
                <a:spcPct val="12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Η πλάγια κλίση της λεκάνης.</a:t>
            </a:r>
            <a:endParaRPr/>
          </a:p>
          <a:p>
            <a:pPr marL="742950" lvl="1" indent="-387350" algn="l" rtl="0">
              <a:lnSpc>
                <a:spcPct val="12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Μηχανισμός ποδοκνημικής άρθρωσης.</a:t>
            </a:r>
            <a:endParaRPr/>
          </a:p>
          <a:p>
            <a:pPr marL="742950" lvl="1" indent="-387350" algn="l" rtl="0">
              <a:lnSpc>
                <a:spcPct val="12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Μηχανισμός άκρου ποδός (πέλμα).</a:t>
            </a:r>
            <a:endParaRPr/>
          </a:p>
          <a:p>
            <a:pPr marL="742950" lvl="1" indent="-387350" algn="l" rtl="0">
              <a:lnSpc>
                <a:spcPct val="12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Η κάμψη του γόνατος.</a:t>
            </a:r>
            <a:endParaRPr/>
          </a:p>
        </p:txBody>
      </p:sp>
      <p:sp>
        <p:nvSpPr>
          <p:cNvPr id="827" name="Google Shape;827;p10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46</a:t>
            </a:fld>
            <a:endParaRPr>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09"/>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Λεκάνη - Στροφή </a:t>
            </a:r>
            <a:endParaRPr/>
          </a:p>
        </p:txBody>
      </p:sp>
      <p:sp>
        <p:nvSpPr>
          <p:cNvPr id="833" name="Google Shape;833;p109"/>
          <p:cNvSpPr txBox="1">
            <a:spLocks noGrp="1"/>
          </p:cNvSpPr>
          <p:nvPr>
            <p:ph type="body" idx="1"/>
          </p:nvPr>
        </p:nvSpPr>
        <p:spPr>
          <a:xfrm>
            <a:off x="457200" y="1196752"/>
            <a:ext cx="7859100" cy="5328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200"/>
              <a:buFont typeface="Calibri"/>
              <a:buNone/>
            </a:pPr>
            <a:r>
              <a:rPr lang="el-GR" sz="2200">
                <a:latin typeface="Calibri"/>
                <a:ea typeface="Calibri"/>
                <a:cs typeface="Calibri"/>
                <a:sym typeface="Calibri"/>
              </a:rPr>
              <a:t>Κατά τη βάδιση, η λεκάνη από το μέρος του άκρου, που ευρίσκεται στη περίοδο αιώρησης, στρέφεται εμπρός, στο οριζόντιο επίπεδο, περίπου 8 μοίρες . </a:t>
            </a:r>
            <a:endParaRPr/>
          </a:p>
          <a:p>
            <a:pPr marL="342900" lvl="0" indent="-342900" algn="l" rtl="0">
              <a:lnSpc>
                <a:spcPct val="110000"/>
              </a:lnSpc>
              <a:spcBef>
                <a:spcPts val="1200"/>
              </a:spcBef>
              <a:spcAft>
                <a:spcPts val="0"/>
              </a:spcAft>
              <a:buClr>
                <a:schemeClr val="dk1"/>
              </a:buClr>
              <a:buSzPts val="2200"/>
              <a:buFont typeface="Calibri"/>
              <a:buNone/>
            </a:pPr>
            <a:r>
              <a:rPr lang="el-GR" sz="2200">
                <a:latin typeface="Calibri"/>
                <a:ea typeface="Calibri"/>
                <a:cs typeface="Calibri"/>
                <a:sym typeface="Calibri"/>
              </a:rPr>
              <a:t>Έτσι επιτυγχάνεται: </a:t>
            </a:r>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αύξηση του μήκους του άκρου, που κινείται εμπρός, άρα </a:t>
            </a:r>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αύξηση του μήκους του βήματος,</a:t>
            </a:r>
            <a:endParaRPr sz="2200">
              <a:latin typeface="Calibri"/>
              <a:ea typeface="Calibri"/>
              <a:cs typeface="Calibri"/>
              <a:sym typeface="Calibri"/>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ελάττωση της απαιτούμενης γωνίας κάμψης και έκτασης στην άρθρωση του ισχίου.</a:t>
            </a:r>
            <a:endParaRPr/>
          </a:p>
        </p:txBody>
      </p:sp>
      <p:sp>
        <p:nvSpPr>
          <p:cNvPr id="834" name="Google Shape;834;p10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47</a:t>
            </a:fld>
            <a:endParaRPr>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10"/>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t>Λεκάνη – Πλάγια Κλίση </a:t>
            </a:r>
            <a:r>
              <a:rPr lang="el-GR" sz="3200" b="0"/>
              <a:t>1/3</a:t>
            </a:r>
            <a:endParaRPr sz="3200" b="0"/>
          </a:p>
        </p:txBody>
      </p:sp>
      <p:sp>
        <p:nvSpPr>
          <p:cNvPr id="841" name="Google Shape;841;p110"/>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a:t>Κατά τη βάδιση, η λεκάνη από το μέρος του άκρου, που ευρίσκεται στην περίοδο αιώρησης, κάνει πλάγια κλίση προς τα κάτω, σχεδόν 5 μοίρες. Έτσι, η μετακίνηση του κέντρου βάρους – μάζας του σώματος προς τα κάτω παραμένει μικρή.</a:t>
            </a:r>
            <a:endParaRPr/>
          </a:p>
        </p:txBody>
      </p:sp>
      <p:sp>
        <p:nvSpPr>
          <p:cNvPr id="842" name="Google Shape;842;p1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48</a:t>
            </a:fld>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6"/>
          <p:cNvSpPr txBox="1">
            <a:spLocks noGrp="1"/>
          </p:cNvSpPr>
          <p:nvPr>
            <p:ph type="title"/>
          </p:nvPr>
        </p:nvSpPr>
        <p:spPr>
          <a:xfrm>
            <a:off x="467544" y="116632"/>
            <a:ext cx="8229600" cy="90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439" name="Google Shape;439;p66"/>
          <p:cNvSpPr txBox="1">
            <a:spLocks noGrp="1"/>
          </p:cNvSpPr>
          <p:nvPr>
            <p:ph type="body" idx="1"/>
          </p:nvPr>
        </p:nvSpPr>
        <p:spPr>
          <a:xfrm>
            <a:off x="457200" y="1196752"/>
            <a:ext cx="4040100" cy="9780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endParaRPr/>
          </a:p>
        </p:txBody>
      </p:sp>
      <p:sp>
        <p:nvSpPr>
          <p:cNvPr id="440" name="Google Shape;440;p66"/>
          <p:cNvSpPr txBox="1">
            <a:spLocks noGrp="1"/>
          </p:cNvSpPr>
          <p:nvPr>
            <p:ph type="body" idx="2"/>
          </p:nvPr>
        </p:nvSpPr>
        <p:spPr>
          <a:xfrm>
            <a:off x="457200" y="2174874"/>
            <a:ext cx="4040100" cy="40623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sp>
        <p:nvSpPr>
          <p:cNvPr id="441" name="Google Shape;441;p66"/>
          <p:cNvSpPr txBox="1">
            <a:spLocks noGrp="1"/>
          </p:cNvSpPr>
          <p:nvPr>
            <p:ph type="body" idx="3"/>
          </p:nvPr>
        </p:nvSpPr>
        <p:spPr>
          <a:xfrm>
            <a:off x="4645025" y="1196752"/>
            <a:ext cx="4041900" cy="9780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endParaRPr/>
          </a:p>
        </p:txBody>
      </p:sp>
      <p:sp>
        <p:nvSpPr>
          <p:cNvPr id="442" name="Google Shape;442;p66"/>
          <p:cNvSpPr txBox="1">
            <a:spLocks noGrp="1"/>
          </p:cNvSpPr>
          <p:nvPr>
            <p:ph type="body" idx="4"/>
          </p:nvPr>
        </p:nvSpPr>
        <p:spPr>
          <a:xfrm>
            <a:off x="4645025" y="2174874"/>
            <a:ext cx="4041900" cy="40623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sp>
        <p:nvSpPr>
          <p:cNvPr id="443" name="Google Shape;443;p6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4</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11"/>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t>Λεκάνη – Πλάγια Κλίση </a:t>
            </a:r>
            <a:r>
              <a:rPr lang="el-GR" sz="3200" b="0"/>
              <a:t>2/3</a:t>
            </a:r>
            <a:endParaRPr sz="3600">
              <a:latin typeface="Calibri"/>
              <a:ea typeface="Calibri"/>
              <a:cs typeface="Calibri"/>
              <a:sym typeface="Calibri"/>
            </a:endParaRPr>
          </a:p>
        </p:txBody>
      </p:sp>
      <p:sp>
        <p:nvSpPr>
          <p:cNvPr id="849" name="Google Shape;849;p111"/>
          <p:cNvSpPr txBox="1">
            <a:spLocks noGrp="1"/>
          </p:cNvSpPr>
          <p:nvPr>
            <p:ph type="body" idx="1"/>
          </p:nvPr>
        </p:nvSpPr>
        <p:spPr>
          <a:xfrm>
            <a:off x="611560" y="1340768"/>
            <a:ext cx="4032300" cy="2736300"/>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Clr>
                <a:schemeClr val="dk1"/>
              </a:buClr>
              <a:buSzPts val="2400"/>
              <a:buFont typeface="Calibri"/>
              <a:buNone/>
            </a:pPr>
            <a:r>
              <a:rPr lang="el-GR" sz="2400">
                <a:latin typeface="Calibri"/>
                <a:ea typeface="Calibri"/>
                <a:cs typeface="Calibri"/>
                <a:sym typeface="Calibri"/>
              </a:rPr>
              <a:t>Σε στήριξη στο ένα κάτω άκρο - βάδιση, περίοδος αιώρησης - η δύναμη, που ασκείται στο ισχίο στο άκρο στήριξης, είναι συνισταμένη:</a:t>
            </a:r>
            <a:endParaRPr sz="2400">
              <a:latin typeface="Calibri"/>
              <a:ea typeface="Calibri"/>
              <a:cs typeface="Calibri"/>
              <a:sym typeface="Calibri"/>
            </a:endParaRPr>
          </a:p>
        </p:txBody>
      </p:sp>
      <p:pic>
        <p:nvPicPr>
          <p:cNvPr id="850" name="Google Shape;850;p111" descr="gait-44-638"/>
          <p:cNvPicPr preferRelativeResize="0"/>
          <p:nvPr/>
        </p:nvPicPr>
        <p:blipFill rotWithShape="1">
          <a:blip r:embed="rId3">
            <a:alphaModFix/>
          </a:blip>
          <a:srcRect l="9101" t="17577" r="25466" b="11429"/>
          <a:stretch/>
        </p:blipFill>
        <p:spPr>
          <a:xfrm>
            <a:off x="4716016" y="1291645"/>
            <a:ext cx="4095566" cy="3433500"/>
          </a:xfrm>
          <a:prstGeom prst="rect">
            <a:avLst/>
          </a:prstGeom>
          <a:noFill/>
          <a:ln>
            <a:noFill/>
          </a:ln>
        </p:spPr>
      </p:pic>
      <p:sp>
        <p:nvSpPr>
          <p:cNvPr id="851" name="Google Shape;851;p111"/>
          <p:cNvSpPr/>
          <p:nvPr/>
        </p:nvSpPr>
        <p:spPr>
          <a:xfrm>
            <a:off x="471027" y="3646532"/>
            <a:ext cx="7848900" cy="2158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0000"/>
              </a:lnSpc>
              <a:spcBef>
                <a:spcPts val="0"/>
              </a:spcBef>
              <a:spcAft>
                <a:spcPts val="0"/>
              </a:spcAft>
              <a:buClr>
                <a:srgbClr val="000000"/>
              </a:buClr>
              <a:buSzPts val="2400"/>
              <a:buFont typeface="Noto Sans Symbols"/>
              <a:buChar char="⮚"/>
            </a:pPr>
            <a:r>
              <a:rPr lang="el-GR" sz="2400">
                <a:solidFill>
                  <a:srgbClr val="000000"/>
                </a:solidFill>
                <a:latin typeface="Calibri"/>
                <a:ea typeface="Calibri"/>
                <a:cs typeface="Calibri"/>
                <a:sym typeface="Calibri"/>
              </a:rPr>
              <a:t>του βάρους του κορμού,</a:t>
            </a:r>
            <a:endParaRPr/>
          </a:p>
          <a:p>
            <a:pPr marL="342900" marR="0" lvl="0" indent="-342900" algn="l" rtl="0">
              <a:lnSpc>
                <a:spcPct val="110000"/>
              </a:lnSpc>
              <a:spcBef>
                <a:spcPts val="1800"/>
              </a:spcBef>
              <a:spcAft>
                <a:spcPts val="0"/>
              </a:spcAft>
              <a:buClr>
                <a:srgbClr val="000000"/>
              </a:buClr>
              <a:buSzPts val="2400"/>
              <a:buFont typeface="Noto Sans Symbols"/>
              <a:buChar char="⮚"/>
            </a:pPr>
            <a:r>
              <a:rPr lang="el-GR" sz="2400">
                <a:solidFill>
                  <a:srgbClr val="000000"/>
                </a:solidFill>
                <a:latin typeface="Calibri"/>
                <a:ea typeface="Calibri"/>
                <a:cs typeface="Calibri"/>
                <a:sym typeface="Calibri"/>
              </a:rPr>
              <a:t>του βάρους του άλλου κάτω άκρου,</a:t>
            </a:r>
            <a:endParaRPr/>
          </a:p>
          <a:p>
            <a:pPr marL="342900" marR="0" lvl="0" indent="-342900" algn="l" rtl="0">
              <a:lnSpc>
                <a:spcPct val="110000"/>
              </a:lnSpc>
              <a:spcBef>
                <a:spcPts val="1800"/>
              </a:spcBef>
              <a:spcAft>
                <a:spcPts val="0"/>
              </a:spcAft>
              <a:buClr>
                <a:srgbClr val="000000"/>
              </a:buClr>
              <a:buSzPts val="2400"/>
              <a:buFont typeface="Noto Sans Symbols"/>
              <a:buChar char="⮚"/>
            </a:pPr>
            <a:r>
              <a:rPr lang="el-GR" sz="2400">
                <a:solidFill>
                  <a:srgbClr val="000000"/>
                </a:solidFill>
                <a:latin typeface="Calibri"/>
                <a:ea typeface="Calibri"/>
                <a:cs typeface="Calibri"/>
                <a:sym typeface="Calibri"/>
              </a:rPr>
              <a:t>της μυϊκής δύναμης των απαγωγών μυών του ισχίου του αντίθετου κάτω άκρου. </a:t>
            </a:r>
            <a:endParaRPr/>
          </a:p>
        </p:txBody>
      </p:sp>
      <p:sp>
        <p:nvSpPr>
          <p:cNvPr id="852" name="Google Shape;852;p1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49</a:t>
            </a:fld>
            <a:endParaRPr>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12"/>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t>Λεκάνη – Πλάγια Κλίση </a:t>
            </a:r>
            <a:r>
              <a:rPr lang="el-GR" sz="3200" b="0"/>
              <a:t>3/3</a:t>
            </a:r>
            <a:endParaRPr sz="4000">
              <a:latin typeface="Calibri"/>
              <a:ea typeface="Calibri"/>
              <a:cs typeface="Calibri"/>
              <a:sym typeface="Calibri"/>
            </a:endParaRPr>
          </a:p>
        </p:txBody>
      </p:sp>
      <p:sp>
        <p:nvSpPr>
          <p:cNvPr id="859" name="Google Shape;859;p112"/>
          <p:cNvSpPr txBox="1">
            <a:spLocks noGrp="1"/>
          </p:cNvSpPr>
          <p:nvPr>
            <p:ph type="body" idx="1"/>
          </p:nvPr>
        </p:nvSpPr>
        <p:spPr>
          <a:xfrm>
            <a:off x="457200" y="1196752"/>
            <a:ext cx="5122800" cy="5328600"/>
          </a:xfrm>
          <a:prstGeom prst="rect">
            <a:avLst/>
          </a:prstGeom>
          <a:noFill/>
          <a:ln>
            <a:noFill/>
          </a:ln>
        </p:spPr>
        <p:txBody>
          <a:bodyPr spcFirstLastPara="1" wrap="square" lIns="91425" tIns="45700" rIns="91425" bIns="45700" anchor="t" anchorCtr="0">
            <a:normAutofit/>
          </a:bodyPr>
          <a:lstStyle/>
          <a:p>
            <a:pPr marL="342900" lvl="0" indent="-342900" algn="l" rtl="0">
              <a:lnSpc>
                <a:spcPct val="102000"/>
              </a:lnSpc>
              <a:spcBef>
                <a:spcPts val="0"/>
              </a:spcBef>
              <a:spcAft>
                <a:spcPts val="0"/>
              </a:spcAft>
              <a:buClr>
                <a:schemeClr val="dk1"/>
              </a:buClr>
              <a:buSzPts val="2400"/>
              <a:buFont typeface="Calibri"/>
              <a:buNone/>
            </a:pPr>
            <a:r>
              <a:rPr lang="el-GR" sz="2400">
                <a:latin typeface="Calibri"/>
                <a:ea typeface="Calibri"/>
                <a:cs typeface="Calibri"/>
                <a:sym typeface="Calibri"/>
              </a:rPr>
              <a:t>Η πλάγια κλίση της λεκάνης:</a:t>
            </a:r>
            <a:endParaRPr sz="2400">
              <a:latin typeface="Calibri"/>
              <a:ea typeface="Calibri"/>
              <a:cs typeface="Calibri"/>
              <a:sym typeface="Calibri"/>
            </a:endParaRPr>
          </a:p>
          <a:p>
            <a:pPr marL="342900" lvl="0" indent="-342900" algn="l" rtl="0">
              <a:lnSpc>
                <a:spcPct val="10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ελαττώνει την ροπή με φορά τους δείκτες του ρολογιού γύρω από το ισχίο του ελεύθερου κάτω άκρου, επομένως</a:t>
            </a:r>
            <a:endParaRPr/>
          </a:p>
          <a:p>
            <a:pPr marL="342900" lvl="0" indent="-342900" algn="l" rtl="0">
              <a:lnSpc>
                <a:spcPct val="10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επιτρέπει στους απαγωγούς</a:t>
            </a:r>
            <a:r>
              <a:rPr lang="el-GR">
                <a:latin typeface="Calibri"/>
                <a:ea typeface="Calibri"/>
                <a:cs typeface="Calibri"/>
                <a:sym typeface="Calibri"/>
              </a:rPr>
              <a:t> </a:t>
            </a:r>
            <a:r>
              <a:rPr lang="el-GR" sz="2400">
                <a:latin typeface="Calibri"/>
                <a:ea typeface="Calibri"/>
                <a:cs typeface="Calibri"/>
                <a:sym typeface="Calibri"/>
              </a:rPr>
              <a:t>του ισχίου του άκρου στήριξης να σταθεροποιήσουν την λεκάνη με μικρότερη δύναμη, άρα </a:t>
            </a:r>
            <a:endParaRPr/>
          </a:p>
          <a:p>
            <a:pPr marL="342900" lvl="0" indent="-342900" algn="l" rtl="0">
              <a:lnSpc>
                <a:spcPct val="10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είναι μικρότερη η φόρτιση για την άρθρωση του ισχίου του άκρου στήριξης. </a:t>
            </a:r>
            <a:endParaRPr/>
          </a:p>
        </p:txBody>
      </p:sp>
      <p:pic>
        <p:nvPicPr>
          <p:cNvPr id="860" name="Google Shape;860;p112" descr="gait-45-638"/>
          <p:cNvPicPr preferRelativeResize="0"/>
          <p:nvPr/>
        </p:nvPicPr>
        <p:blipFill rotWithShape="1">
          <a:blip r:embed="rId3">
            <a:alphaModFix/>
          </a:blip>
          <a:srcRect l="17378" t="24496" r="16418" b="10492"/>
          <a:stretch/>
        </p:blipFill>
        <p:spPr>
          <a:xfrm>
            <a:off x="5364088" y="1694152"/>
            <a:ext cx="3639825" cy="2808312"/>
          </a:xfrm>
          <a:prstGeom prst="rect">
            <a:avLst/>
          </a:prstGeom>
          <a:noFill/>
          <a:ln>
            <a:noFill/>
          </a:ln>
        </p:spPr>
      </p:pic>
      <p:sp>
        <p:nvSpPr>
          <p:cNvPr id="861" name="Google Shape;861;p1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50</a:t>
            </a:fld>
            <a:endParaRPr>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13"/>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t> Μηχανισμός Ποδοκνημικής</a:t>
            </a:r>
            <a:endParaRPr/>
          </a:p>
        </p:txBody>
      </p:sp>
      <p:sp>
        <p:nvSpPr>
          <p:cNvPr id="868" name="Google Shape;868;p113"/>
          <p:cNvSpPr txBox="1">
            <a:spLocks noGrp="1"/>
          </p:cNvSpPr>
          <p:nvPr>
            <p:ph type="body" idx="1"/>
          </p:nvPr>
        </p:nvSpPr>
        <p:spPr>
          <a:xfrm>
            <a:off x="457200" y="1340768"/>
            <a:ext cx="85074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Κατά την επαφή της πτέρνας με το έδαφος επιμηκύνεται το πόδι.</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Βοηθά στην ομαλοποίηση της τροχιάς του κέντρου βάρους- μάζας- του σώματος.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Ελαττώνει την απόσταση μετατόπισης προς τα κάτω του κέντρου βάρους- μάζας- του σώματος.</a:t>
            </a:r>
            <a:endParaRPr/>
          </a:p>
        </p:txBody>
      </p:sp>
      <p:pic>
        <p:nvPicPr>
          <p:cNvPr id="869" name="Google Shape;869;p113" descr="gait-normal-abnormal-61-728"/>
          <p:cNvPicPr preferRelativeResize="0"/>
          <p:nvPr/>
        </p:nvPicPr>
        <p:blipFill rotWithShape="1">
          <a:blip r:embed="rId3">
            <a:alphaModFix/>
          </a:blip>
          <a:srcRect/>
          <a:stretch/>
        </p:blipFill>
        <p:spPr>
          <a:xfrm>
            <a:off x="1309527" y="4509120"/>
            <a:ext cx="6524946" cy="2016224"/>
          </a:xfrm>
          <a:prstGeom prst="rect">
            <a:avLst/>
          </a:prstGeom>
          <a:noFill/>
          <a:ln w="9525" cap="flat" cmpd="sng">
            <a:solidFill>
              <a:srgbClr val="000000"/>
            </a:solidFill>
            <a:prstDash val="solid"/>
            <a:miter lim="800000"/>
            <a:headEnd type="none" w="sm" len="sm"/>
            <a:tailEnd type="none" w="sm" len="sm"/>
          </a:ln>
        </p:spPr>
      </p:pic>
      <p:sp>
        <p:nvSpPr>
          <p:cNvPr id="870" name="Google Shape;870;p1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51</a:t>
            </a:fld>
            <a:endParaRPr>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14"/>
          <p:cNvSpPr txBox="1">
            <a:spLocks noGrp="1"/>
          </p:cNvSpPr>
          <p:nvPr>
            <p:ph type="body" idx="1"/>
          </p:nvPr>
        </p:nvSpPr>
        <p:spPr>
          <a:xfrm>
            <a:off x="446088" y="1448223"/>
            <a:ext cx="8229600" cy="720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400"/>
              <a:buFont typeface="Calibri"/>
              <a:buNone/>
            </a:pPr>
            <a:r>
              <a:rPr lang="el-GR" sz="2400">
                <a:latin typeface="Calibri"/>
                <a:ea typeface="Calibri"/>
                <a:cs typeface="Calibri"/>
                <a:sym typeface="Calibri"/>
              </a:rPr>
              <a:t>Οι αρθρώσεις της ποδοκνημικής, που συμμετέχουν στη βάδιση.</a:t>
            </a:r>
            <a:endParaRPr/>
          </a:p>
        </p:txBody>
      </p:sp>
      <p:pic>
        <p:nvPicPr>
          <p:cNvPr id="876" name="Google Shape;876;p114" descr="File:Science ofDressTo face p236cutA.png"/>
          <p:cNvPicPr preferRelativeResize="0"/>
          <p:nvPr/>
        </p:nvPicPr>
        <p:blipFill rotWithShape="1">
          <a:blip r:embed="rId3">
            <a:alphaModFix/>
          </a:blip>
          <a:srcRect/>
          <a:stretch/>
        </p:blipFill>
        <p:spPr>
          <a:xfrm>
            <a:off x="1850487" y="2419183"/>
            <a:ext cx="5364424" cy="3252182"/>
          </a:xfrm>
          <a:prstGeom prst="rect">
            <a:avLst/>
          </a:prstGeom>
          <a:noFill/>
          <a:ln>
            <a:noFill/>
          </a:ln>
        </p:spPr>
      </p:pic>
      <p:sp>
        <p:nvSpPr>
          <p:cNvPr id="877" name="Google Shape;877;p114"/>
          <p:cNvSpPr/>
          <p:nvPr/>
        </p:nvSpPr>
        <p:spPr>
          <a:xfrm>
            <a:off x="1835696" y="5949280"/>
            <a:ext cx="53406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200">
                <a:solidFill>
                  <a:srgbClr val="3F3F3F"/>
                </a:solidFill>
                <a:latin typeface="Calibri"/>
                <a:ea typeface="Calibri"/>
                <a:cs typeface="Calibri"/>
                <a:sym typeface="Calibri"/>
              </a:rPr>
              <a:t>“</a:t>
            </a:r>
            <a:r>
              <a:rPr lang="el-GR" sz="1200" u="sng">
                <a:solidFill>
                  <a:schemeClr val="hlink"/>
                </a:solidFill>
                <a:latin typeface="Calibri"/>
                <a:ea typeface="Calibri"/>
                <a:cs typeface="Calibri"/>
                <a:sym typeface="Calibri"/>
                <a:hlinkClick r:id="rId4"/>
              </a:rPr>
              <a:t>Science ofDressTo face p236cutA</a:t>
            </a:r>
            <a:r>
              <a:rPr lang="el-GR" sz="1200">
                <a:solidFill>
                  <a:srgbClr val="3F3F3F"/>
                </a:solidFill>
                <a:latin typeface="Calibri"/>
                <a:ea typeface="Calibri"/>
                <a:cs typeface="Calibri"/>
                <a:sym typeface="Calibri"/>
              </a:rPr>
              <a:t>”, από </a:t>
            </a:r>
            <a:r>
              <a:rPr lang="el-GR" sz="1200" u="sng">
                <a:solidFill>
                  <a:schemeClr val="hlink"/>
                </a:solidFill>
                <a:latin typeface="Calibri"/>
                <a:ea typeface="Calibri"/>
                <a:cs typeface="Calibri"/>
                <a:sym typeface="Calibri"/>
                <a:hlinkClick r:id="rId5"/>
              </a:rPr>
              <a:t>Haabet</a:t>
            </a:r>
            <a:r>
              <a:rPr lang="el-GR" sz="1200">
                <a:solidFill>
                  <a:srgbClr val="3F3F3F"/>
                </a:solidFill>
                <a:latin typeface="Calibri"/>
                <a:ea typeface="Calibri"/>
                <a:cs typeface="Calibri"/>
                <a:sym typeface="Calibri"/>
              </a:rPr>
              <a:t> διαθέσιμo ως κοινό κτήμα</a:t>
            </a:r>
            <a:endParaRPr sz="1200">
              <a:solidFill>
                <a:srgbClr val="3F3F3F"/>
              </a:solidFill>
              <a:latin typeface="Calibri"/>
              <a:ea typeface="Calibri"/>
              <a:cs typeface="Calibri"/>
              <a:sym typeface="Calibri"/>
            </a:endParaRPr>
          </a:p>
        </p:txBody>
      </p:sp>
      <p:sp>
        <p:nvSpPr>
          <p:cNvPr id="878" name="Google Shape;878;p1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52</a:t>
            </a:fld>
            <a:endParaRPr>
              <a:solidFill>
                <a:srgbClr val="000000"/>
              </a:solidFill>
            </a:endParaRPr>
          </a:p>
        </p:txBody>
      </p:sp>
      <p:sp>
        <p:nvSpPr>
          <p:cNvPr id="879" name="Google Shape;879;p114"/>
          <p:cNvSpPr txBox="1">
            <a:spLocks noGrp="1"/>
          </p:cNvSpPr>
          <p:nvPr>
            <p:ph type="title"/>
          </p:nvPr>
        </p:nvSpPr>
        <p:spPr>
          <a:xfrm>
            <a:off x="467544" y="116632"/>
            <a:ext cx="8229600" cy="1008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Ποδοκνημική Άρθρωση</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σχήμα 1/2</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115"/>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Μηχανισμός Άκρου Ποδός </a:t>
            </a:r>
            <a:r>
              <a:rPr lang="el-GR" sz="4320">
                <a:latin typeface="Calibri"/>
                <a:ea typeface="Calibri"/>
                <a:cs typeface="Calibri"/>
                <a:sym typeface="Calibri"/>
              </a:rPr>
              <a:t/>
            </a:r>
            <a:br>
              <a:rPr lang="el-GR" sz="4320">
                <a:latin typeface="Calibri"/>
                <a:ea typeface="Calibri"/>
                <a:cs typeface="Calibri"/>
                <a:sym typeface="Calibri"/>
              </a:rPr>
            </a:br>
            <a:r>
              <a:rPr lang="el-GR" sz="3240" b="0">
                <a:latin typeface="Calibri"/>
                <a:ea typeface="Calibri"/>
                <a:cs typeface="Calibri"/>
                <a:sym typeface="Calibri"/>
              </a:rPr>
              <a:t>Πέλματος</a:t>
            </a:r>
            <a:endParaRPr/>
          </a:p>
        </p:txBody>
      </p:sp>
      <p:sp>
        <p:nvSpPr>
          <p:cNvPr id="886" name="Google Shape;886;p115"/>
          <p:cNvSpPr txBox="1">
            <a:spLocks noGrp="1"/>
          </p:cNvSpPr>
          <p:nvPr>
            <p:ph type="body" idx="1"/>
          </p:nvPr>
        </p:nvSpPr>
        <p:spPr>
          <a:xfrm>
            <a:off x="457199" y="1196752"/>
            <a:ext cx="8363400" cy="5040600"/>
          </a:xfrm>
          <a:prstGeom prst="rect">
            <a:avLst/>
          </a:prstGeom>
          <a:noFill/>
          <a:ln>
            <a:noFill/>
          </a:ln>
        </p:spPr>
        <p:txBody>
          <a:bodyPr spcFirstLastPara="1" wrap="square" lIns="91425" tIns="45700" rIns="91425" bIns="45700" anchor="t" anchorCtr="0">
            <a:normAutofit/>
          </a:bodyPr>
          <a:lstStyle/>
          <a:p>
            <a:pPr marL="609600" lvl="0" indent="-6096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Κατά την αποκόλληση του μεγάλου δακτύλου, καθώς η ποδοκνημική άρθρωση κινείται από ραχιαία σε πελματιαία κάμψη, επιμηκύνεται το άκρο.</a:t>
            </a:r>
            <a:endParaRPr/>
          </a:p>
          <a:p>
            <a:pPr marL="609600" lvl="0" indent="-6096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Ομαλοποιείται η τροχιά κίνησης του κέντρου βάρους –μάζας- του σώματος.</a:t>
            </a:r>
            <a:endParaRPr/>
          </a:p>
          <a:p>
            <a:pPr marL="609600" lvl="0" indent="-6096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Ελαττώνεται η απόσταση μετατόπισης του κέντρου βάρους- μάζας- του σώματος.</a:t>
            </a:r>
            <a:endParaRPr/>
          </a:p>
        </p:txBody>
      </p:sp>
      <p:pic>
        <p:nvPicPr>
          <p:cNvPr id="887" name="Google Shape;887;p115" descr="gait-normal-abnormal-62-728"/>
          <p:cNvPicPr preferRelativeResize="0"/>
          <p:nvPr/>
        </p:nvPicPr>
        <p:blipFill rotWithShape="1">
          <a:blip r:embed="rId3">
            <a:alphaModFix/>
          </a:blip>
          <a:srcRect/>
          <a:stretch/>
        </p:blipFill>
        <p:spPr>
          <a:xfrm>
            <a:off x="1518857" y="4653136"/>
            <a:ext cx="6106286" cy="1938583"/>
          </a:xfrm>
          <a:prstGeom prst="rect">
            <a:avLst/>
          </a:prstGeom>
          <a:noFill/>
          <a:ln w="9525" cap="flat" cmpd="sng">
            <a:solidFill>
              <a:schemeClr val="dk1"/>
            </a:solidFill>
            <a:prstDash val="solid"/>
            <a:miter lim="800000"/>
            <a:headEnd type="none" w="sm" len="sm"/>
            <a:tailEnd type="none" w="sm" len="sm"/>
          </a:ln>
        </p:spPr>
      </p:pic>
      <p:sp>
        <p:nvSpPr>
          <p:cNvPr id="888" name="Google Shape;888;p1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53</a:t>
            </a:fld>
            <a:endParaRPr>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16"/>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    Κάμψη Γόνατος </a:t>
            </a:r>
            <a:endParaRPr sz="2000" b="1">
              <a:latin typeface="Calibri"/>
              <a:ea typeface="Calibri"/>
              <a:cs typeface="Calibri"/>
              <a:sym typeface="Calibri"/>
            </a:endParaRPr>
          </a:p>
        </p:txBody>
      </p:sp>
      <p:sp>
        <p:nvSpPr>
          <p:cNvPr id="894" name="Google Shape;894;p116"/>
          <p:cNvSpPr txBox="1">
            <a:spLocks noGrp="1"/>
          </p:cNvSpPr>
          <p:nvPr>
            <p:ph type="body" idx="1"/>
          </p:nvPr>
        </p:nvSpPr>
        <p:spPr>
          <a:xfrm>
            <a:off x="467544" y="1052736"/>
            <a:ext cx="8075100" cy="50406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chemeClr val="dk1"/>
              </a:buClr>
              <a:buSzPts val="2400"/>
              <a:buNone/>
            </a:pPr>
            <a:r>
              <a:rPr lang="el-GR"/>
              <a:t> Η αλληλεπίδραση άκρου ποδός, ποδοκνημικής και γόνατος οδηγεί σε όσο γίνεται μικρότερες τελικές μετατοπίσεις στο κατακόρυφο επίπεδο. </a:t>
            </a:r>
            <a:r>
              <a:rPr lang="el-GR" sz="2400">
                <a:latin typeface="Calibri"/>
                <a:ea typeface="Calibri"/>
                <a:cs typeface="Calibri"/>
                <a:sym typeface="Calibri"/>
              </a:rPr>
              <a:t>Η κάμψη του γόνατος (σχεδόν 20 μοίρες) στο μέσον της εξέλιξης της περιόδου στήριξης μειώνει :</a:t>
            </a:r>
            <a:endParaRPr sz="2400">
              <a:latin typeface="Calibri"/>
              <a:ea typeface="Calibri"/>
              <a:cs typeface="Calibri"/>
              <a:sym typeface="Calibri"/>
            </a:endParaRPr>
          </a:p>
          <a:p>
            <a:pPr marL="342900" lvl="2" indent="-3429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Το μήκος του άκρου, και</a:t>
            </a:r>
            <a:endParaRPr/>
          </a:p>
          <a:p>
            <a:pPr marL="342900" lvl="2" indent="-3429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Την απόσταση του κέντρου βάρους του σώματος από το έδαφος.</a:t>
            </a:r>
            <a:endParaRPr/>
          </a:p>
        </p:txBody>
      </p:sp>
      <p:pic>
        <p:nvPicPr>
          <p:cNvPr id="895" name="Google Shape;895;p116" descr="gait-normal-abnormal-60-728"/>
          <p:cNvPicPr preferRelativeResize="0"/>
          <p:nvPr/>
        </p:nvPicPr>
        <p:blipFill rotWithShape="1">
          <a:blip r:embed="rId3">
            <a:alphaModFix/>
          </a:blip>
          <a:srcRect/>
          <a:stretch/>
        </p:blipFill>
        <p:spPr>
          <a:xfrm>
            <a:off x="1475656" y="4509120"/>
            <a:ext cx="6071435" cy="1656184"/>
          </a:xfrm>
          <a:prstGeom prst="rect">
            <a:avLst/>
          </a:prstGeom>
          <a:noFill/>
          <a:ln w="9525" cap="flat" cmpd="sng">
            <a:solidFill>
              <a:srgbClr val="000000"/>
            </a:solidFill>
            <a:prstDash val="solid"/>
            <a:miter lim="800000"/>
            <a:headEnd type="none" w="sm" len="sm"/>
            <a:tailEnd type="none" w="sm" len="sm"/>
          </a:ln>
        </p:spPr>
      </p:pic>
      <p:sp>
        <p:nvSpPr>
          <p:cNvPr id="896" name="Google Shape;896;p1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54</a:t>
            </a:fld>
            <a:endParaRPr>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17"/>
          <p:cNvSpPr txBox="1">
            <a:spLocks noGrp="1"/>
          </p:cNvSpPr>
          <p:nvPr>
            <p:ph type="title"/>
          </p:nvPr>
        </p:nvSpPr>
        <p:spPr>
          <a:xfrm>
            <a:off x="457200" y="1988840"/>
            <a:ext cx="8229600" cy="1296000"/>
          </a:xfrm>
          <a:prstGeom prst="rect">
            <a:avLst/>
          </a:prstGeom>
          <a:noFill/>
          <a:ln w="19050" cap="flat" cmpd="sng">
            <a:solidFill>
              <a:srgbClr val="004A82"/>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Κινητική και Κινηματική  </a:t>
            </a:r>
            <a:endParaRPr/>
          </a:p>
        </p:txBody>
      </p:sp>
      <p:sp>
        <p:nvSpPr>
          <p:cNvPr id="902" name="Google Shape;902;p1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55</a:t>
            </a:fld>
            <a:endParaRPr>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18"/>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t>Φορτίσεις κατά τη βάδιση</a:t>
            </a:r>
            <a:endParaRPr/>
          </a:p>
        </p:txBody>
      </p:sp>
      <p:sp>
        <p:nvSpPr>
          <p:cNvPr id="908" name="Google Shape;908;p1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56</a:t>
            </a:fld>
            <a:endParaRPr>
              <a:solidFill>
                <a:srgbClr val="000000"/>
              </a:solidFill>
            </a:endParaRPr>
          </a:p>
        </p:txBody>
      </p:sp>
      <p:sp>
        <p:nvSpPr>
          <p:cNvPr id="909" name="Google Shape;909;p118"/>
          <p:cNvSpPr txBox="1">
            <a:spLocks noGrp="1"/>
          </p:cNvSpPr>
          <p:nvPr>
            <p:ph type="body" idx="1"/>
          </p:nvPr>
        </p:nvSpPr>
        <p:spPr>
          <a:xfrm>
            <a:off x="457200" y="5589240"/>
            <a:ext cx="8229600" cy="360000"/>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1"/>
              </a:buClr>
              <a:buSzPts val="1200"/>
              <a:buNone/>
            </a:pPr>
            <a:r>
              <a:rPr lang="el-GR" sz="1200" u="sng">
                <a:solidFill>
                  <a:schemeClr val="hlink"/>
                </a:solidFill>
                <a:hlinkClick r:id="rId3"/>
              </a:rPr>
              <a:t>visual3D gait analysis.avi</a:t>
            </a:r>
            <a:endParaRPr sz="1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19"/>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t>Μεταβολικό κόστος</a:t>
            </a:r>
            <a:endParaRPr/>
          </a:p>
        </p:txBody>
      </p:sp>
      <p:sp>
        <p:nvSpPr>
          <p:cNvPr id="915" name="Google Shape;915;p119"/>
          <p:cNvSpPr txBox="1">
            <a:spLocks noGrp="1"/>
          </p:cNvSpPr>
          <p:nvPr>
            <p:ph type="body" idx="1"/>
          </p:nvPr>
        </p:nvSpPr>
        <p:spPr>
          <a:xfrm>
            <a:off x="467544" y="1340768"/>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05000"/>
              </a:lnSpc>
              <a:spcBef>
                <a:spcPts val="0"/>
              </a:spcBef>
              <a:spcAft>
                <a:spcPts val="0"/>
              </a:spcAft>
              <a:buClr>
                <a:schemeClr val="dk1"/>
              </a:buClr>
              <a:buSzPts val="2405"/>
              <a:buNone/>
            </a:pPr>
            <a:r>
              <a:rPr lang="el-GR" sz="2405">
                <a:latin typeface="Calibri"/>
                <a:ea typeface="Calibri"/>
                <a:cs typeface="Calibri"/>
                <a:sym typeface="Calibri"/>
              </a:rPr>
              <a:t>Η μετακίνηση σχετίζεται πάντα με το μεταβολικό κόστος.</a:t>
            </a:r>
            <a:endParaRPr/>
          </a:p>
          <a:p>
            <a:pPr marL="342900" lvl="0" indent="-342900" algn="l" rtl="0">
              <a:lnSpc>
                <a:spcPct val="105000"/>
              </a:lnSpc>
              <a:spcBef>
                <a:spcPts val="600"/>
              </a:spcBef>
              <a:spcAft>
                <a:spcPts val="0"/>
              </a:spcAft>
              <a:buClr>
                <a:schemeClr val="dk1"/>
              </a:buClr>
              <a:buSzPts val="2405"/>
              <a:buNone/>
            </a:pPr>
            <a:r>
              <a:rPr lang="el-GR" sz="2405">
                <a:latin typeface="Calibri"/>
                <a:ea typeface="Calibri"/>
                <a:cs typeface="Calibri"/>
                <a:sym typeface="Calibri"/>
              </a:rPr>
              <a:t>Είναι φυσιολογική και αποτελεσματική όταν γίνεται:</a:t>
            </a:r>
            <a:endParaRPr/>
          </a:p>
          <a:p>
            <a:pPr marL="742950" lvl="1" indent="-387349" algn="l" rtl="0">
              <a:lnSpc>
                <a:spcPct val="105000"/>
              </a:lnSpc>
              <a:spcBef>
                <a:spcPts val="1200"/>
              </a:spcBef>
              <a:spcAft>
                <a:spcPts val="0"/>
              </a:spcAft>
              <a:buClr>
                <a:schemeClr val="dk1"/>
              </a:buClr>
              <a:buSzPts val="2405"/>
              <a:buFont typeface="Noto Sans Symbols"/>
              <a:buChar char="⮚"/>
            </a:pPr>
            <a:r>
              <a:rPr lang="el-GR" sz="2405">
                <a:latin typeface="Calibri"/>
                <a:ea typeface="Calibri"/>
                <a:cs typeface="Calibri"/>
                <a:sym typeface="Calibri"/>
              </a:rPr>
              <a:t>Απορρόφηση των κρούσεων και των κραδασμών.</a:t>
            </a:r>
            <a:endParaRPr sz="2405">
              <a:latin typeface="Calibri"/>
              <a:ea typeface="Calibri"/>
              <a:cs typeface="Calibri"/>
              <a:sym typeface="Calibri"/>
            </a:endParaRPr>
          </a:p>
          <a:p>
            <a:pPr marL="742950" lvl="1" indent="-387349" algn="l" rtl="0">
              <a:lnSpc>
                <a:spcPct val="105000"/>
              </a:lnSpc>
              <a:spcBef>
                <a:spcPts val="1200"/>
              </a:spcBef>
              <a:spcAft>
                <a:spcPts val="0"/>
              </a:spcAft>
              <a:buClr>
                <a:schemeClr val="dk1"/>
              </a:buClr>
              <a:buSzPts val="2405"/>
              <a:buFont typeface="Noto Sans Symbols"/>
              <a:buChar char="⮚"/>
            </a:pPr>
            <a:r>
              <a:rPr lang="el-GR" sz="2405">
                <a:latin typeface="Calibri"/>
                <a:ea typeface="Calibri"/>
                <a:cs typeface="Calibri"/>
                <a:sym typeface="Calibri"/>
              </a:rPr>
              <a:t>Εξοικονόμηση ενέργειας. </a:t>
            </a:r>
            <a:endParaRPr/>
          </a:p>
          <a:p>
            <a:pPr marL="0" lvl="0" indent="0" algn="l" rtl="0">
              <a:lnSpc>
                <a:spcPct val="105000"/>
              </a:lnSpc>
              <a:spcBef>
                <a:spcPts val="1200"/>
              </a:spcBef>
              <a:spcAft>
                <a:spcPts val="0"/>
              </a:spcAft>
              <a:buClr>
                <a:schemeClr val="dk1"/>
              </a:buClr>
              <a:buSzPts val="2405"/>
              <a:buNone/>
            </a:pPr>
            <a:r>
              <a:rPr lang="el-GR" sz="2405">
                <a:latin typeface="Calibri"/>
                <a:ea typeface="Calibri"/>
                <a:cs typeface="Calibri"/>
                <a:sym typeface="Calibri"/>
              </a:rPr>
              <a:t>Αλλαγή της κινητικότητας των αρθρώσεων ή έλλειψη μυϊκής δύναμης, είναι δυνατόν, να οδηγήσουν σε επιπρόσθετη παθολογία, προκαλώντας αύξηση</a:t>
            </a:r>
            <a:endParaRPr/>
          </a:p>
          <a:p>
            <a:pPr marL="742950" lvl="1" indent="-387349" algn="l" rtl="0">
              <a:lnSpc>
                <a:spcPct val="105000"/>
              </a:lnSpc>
              <a:spcBef>
                <a:spcPts val="1200"/>
              </a:spcBef>
              <a:spcAft>
                <a:spcPts val="0"/>
              </a:spcAft>
              <a:buClr>
                <a:schemeClr val="dk1"/>
              </a:buClr>
              <a:buSzPts val="2405"/>
              <a:buFont typeface="Noto Sans Symbols"/>
              <a:buChar char="⮚"/>
            </a:pPr>
            <a:r>
              <a:rPr lang="el-GR" sz="2405">
                <a:latin typeface="Calibri"/>
                <a:ea typeface="Calibri"/>
                <a:cs typeface="Calibri"/>
                <a:sym typeface="Calibri"/>
              </a:rPr>
              <a:t>των δυνάμεων πίεσης,</a:t>
            </a:r>
            <a:endParaRPr/>
          </a:p>
          <a:p>
            <a:pPr marL="742950" lvl="1" indent="-387349" algn="l" rtl="0">
              <a:lnSpc>
                <a:spcPct val="105000"/>
              </a:lnSpc>
              <a:spcBef>
                <a:spcPts val="1200"/>
              </a:spcBef>
              <a:spcAft>
                <a:spcPts val="0"/>
              </a:spcAft>
              <a:buClr>
                <a:schemeClr val="dk1"/>
              </a:buClr>
              <a:buSzPts val="2405"/>
              <a:buFont typeface="Noto Sans Symbols"/>
              <a:buChar char="⮚"/>
            </a:pPr>
            <a:r>
              <a:rPr lang="el-GR" sz="2405">
                <a:latin typeface="Calibri"/>
                <a:ea typeface="Calibri"/>
                <a:cs typeface="Calibri"/>
                <a:sym typeface="Calibri"/>
              </a:rPr>
              <a:t>των δυνάμεων φόρτισης και</a:t>
            </a:r>
            <a:endParaRPr/>
          </a:p>
          <a:p>
            <a:pPr marL="742950" lvl="1" indent="-387349" algn="l" rtl="0">
              <a:lnSpc>
                <a:spcPct val="105000"/>
              </a:lnSpc>
              <a:spcBef>
                <a:spcPts val="1200"/>
              </a:spcBef>
              <a:spcAft>
                <a:spcPts val="0"/>
              </a:spcAft>
              <a:buClr>
                <a:schemeClr val="dk1"/>
              </a:buClr>
              <a:buSzPts val="2405"/>
              <a:buFont typeface="Noto Sans Symbols"/>
              <a:buChar char="⮚"/>
            </a:pPr>
            <a:r>
              <a:rPr lang="el-GR" sz="2405">
                <a:latin typeface="Calibri"/>
                <a:ea typeface="Calibri"/>
                <a:cs typeface="Calibri"/>
                <a:sym typeface="Calibri"/>
              </a:rPr>
              <a:t>της αντίδρασης της άρθρωσης.</a:t>
            </a:r>
            <a:endParaRPr sz="2220"/>
          </a:p>
        </p:txBody>
      </p:sp>
      <p:sp>
        <p:nvSpPr>
          <p:cNvPr id="916" name="Google Shape;916;p1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57</a:t>
            </a:fld>
            <a:endParaRPr>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20"/>
          <p:cNvSpPr txBox="1">
            <a:spLocks noGrp="1"/>
          </p:cNvSpPr>
          <p:nvPr>
            <p:ph type="title"/>
          </p:nvPr>
        </p:nvSpPr>
        <p:spPr>
          <a:xfrm>
            <a:off x="827584" y="116632"/>
            <a:ext cx="786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Μυϊκή δραστηριότητα </a:t>
            </a:r>
            <a:r>
              <a:rPr lang="el-GR" sz="3200" b="0">
                <a:latin typeface="Calibri"/>
                <a:ea typeface="Calibri"/>
                <a:cs typeface="Calibri"/>
                <a:sym typeface="Calibri"/>
              </a:rPr>
              <a:t>1/2</a:t>
            </a:r>
            <a:r>
              <a:rPr lang="el-GR" sz="4000">
                <a:latin typeface="Calibri"/>
                <a:ea typeface="Calibri"/>
                <a:cs typeface="Calibri"/>
                <a:sym typeface="Calibri"/>
              </a:rPr>
              <a:t> </a:t>
            </a:r>
            <a:endParaRPr sz="4000"/>
          </a:p>
        </p:txBody>
      </p:sp>
      <p:sp>
        <p:nvSpPr>
          <p:cNvPr id="922" name="Google Shape;922;p120"/>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None/>
            </a:pPr>
            <a:r>
              <a:rPr lang="el-GR" sz="2400">
                <a:latin typeface="Calibri"/>
                <a:ea typeface="Calibri"/>
                <a:cs typeface="Calibri"/>
                <a:sym typeface="Calibri"/>
              </a:rPr>
              <a:t> Η μυϊκή δραστηριότητα κατά τη βάδιση έχει στόχο:</a:t>
            </a:r>
            <a:endParaRPr sz="2400">
              <a:latin typeface="Calibri"/>
              <a:ea typeface="Calibri"/>
              <a:cs typeface="Calibri"/>
              <a:sym typeface="Calibri"/>
            </a:endParaRPr>
          </a:p>
          <a:p>
            <a:pPr marL="742950" lvl="1" indent="-3873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Την σταθεροποίηση με ισομετρική σύσπαση. </a:t>
            </a:r>
            <a:endParaRPr/>
          </a:p>
          <a:p>
            <a:pPr marL="742950" lvl="1" indent="-3873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Την επιτάχυνση με μειομετρική συστολή και</a:t>
            </a:r>
            <a:endParaRPr/>
          </a:p>
          <a:p>
            <a:pPr marL="742950" lvl="1" indent="-3873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Την επιβράδυνση με πλειομετρική συστολή.</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Η περίοδος αιώρησης χαρακτηρίζεται από επιτάχυνση.</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Η περίοδος στήριξης χαρακτηρίζεται από επιβράδυνση.</a:t>
            </a:r>
            <a:endParaRPr/>
          </a:p>
          <a:p>
            <a:pPr marL="342900" lvl="0" indent="-342900" algn="l" rtl="0">
              <a:lnSpc>
                <a:spcPct val="112000"/>
              </a:lnSpc>
              <a:spcBef>
                <a:spcPts val="1200"/>
              </a:spcBef>
              <a:spcAft>
                <a:spcPts val="0"/>
              </a:spcAft>
              <a:buClr>
                <a:schemeClr val="dk1"/>
              </a:buClr>
              <a:buSzPts val="2400"/>
              <a:buNone/>
            </a:pPr>
            <a:r>
              <a:rPr lang="el-GR">
                <a:latin typeface="Calibri"/>
                <a:ea typeface="Calibri"/>
                <a:cs typeface="Calibri"/>
                <a:sym typeface="Calibri"/>
              </a:rPr>
              <a:t>   Η ταχύτητα ελαττώνεται και στην διπλή στήριξη. </a:t>
            </a:r>
            <a:endParaRPr>
              <a:latin typeface="Calibri"/>
              <a:ea typeface="Calibri"/>
              <a:cs typeface="Calibri"/>
              <a:sym typeface="Calibri"/>
            </a:endParaRPr>
          </a:p>
        </p:txBody>
      </p:sp>
      <p:sp>
        <p:nvSpPr>
          <p:cNvPr id="923" name="Google Shape;923;p1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58</a:t>
            </a:fld>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7"/>
          <p:cNvSpPr txBox="1">
            <a:spLocks noGrp="1"/>
          </p:cNvSpPr>
          <p:nvPr>
            <p:ph type="title"/>
          </p:nvPr>
        </p:nvSpPr>
        <p:spPr>
          <a:xfrm>
            <a:off x="467544" y="116631"/>
            <a:ext cx="8229600" cy="1054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Βάδιση</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Ορισμός 1/2</a:t>
            </a:r>
            <a:endParaRPr sz="3240" b="0"/>
          </a:p>
        </p:txBody>
      </p:sp>
      <p:sp>
        <p:nvSpPr>
          <p:cNvPr id="449" name="Google Shape;449;p67"/>
          <p:cNvSpPr txBox="1">
            <a:spLocks noGrp="1"/>
          </p:cNvSpPr>
          <p:nvPr>
            <p:ph type="body" idx="1"/>
          </p:nvPr>
        </p:nvSpPr>
        <p:spPr>
          <a:xfrm>
            <a:off x="457200" y="1412776"/>
            <a:ext cx="8229600" cy="4824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Ως βάδιση μπορεί να οριστεί η διαδικασία προοδευτικής μετακίνησης του σώματος ως συνόλου, στον χώρο, στο προσθιοπίσθιο επίπεδο.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Εξυπηρετείται με εναλλασσόμενες, συντονισμένες, ρυθμικές, στροφικές κινήσεις των μελών του σώματος. </a:t>
            </a:r>
            <a:endParaRPr sz="2400">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Είναι δυναμική, επαναλαμβανόμενη δραστηριότητα. </a:t>
            </a:r>
            <a:endParaRPr sz="2400">
              <a:latin typeface="Calibri"/>
              <a:ea typeface="Calibri"/>
              <a:cs typeface="Calibri"/>
              <a:sym typeface="Calibri"/>
            </a:endParaRPr>
          </a:p>
        </p:txBody>
      </p:sp>
      <p:sp>
        <p:nvSpPr>
          <p:cNvPr id="450" name="Google Shape;450;p6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a:t>
            </a:fld>
            <a:endParaRPr>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21"/>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Μυϊκή δραστηριότητα </a:t>
            </a:r>
            <a:r>
              <a:rPr lang="el-GR" sz="3200" b="0">
                <a:latin typeface="Calibri"/>
                <a:ea typeface="Calibri"/>
                <a:cs typeface="Calibri"/>
                <a:sym typeface="Calibri"/>
              </a:rPr>
              <a:t>2/2</a:t>
            </a:r>
            <a:r>
              <a:rPr lang="el-GR">
                <a:latin typeface="Calibri"/>
                <a:ea typeface="Calibri"/>
                <a:cs typeface="Calibri"/>
                <a:sym typeface="Calibri"/>
              </a:rPr>
              <a:t> </a:t>
            </a:r>
            <a:endParaRPr/>
          </a:p>
        </p:txBody>
      </p:sp>
      <p:sp>
        <p:nvSpPr>
          <p:cNvPr id="929" name="Google Shape;929;p121"/>
          <p:cNvSpPr txBox="1">
            <a:spLocks noGrp="1"/>
          </p:cNvSpPr>
          <p:nvPr>
            <p:ph type="body" idx="1"/>
          </p:nvPr>
        </p:nvSpPr>
        <p:spPr>
          <a:xfrm>
            <a:off x="457200" y="6165304"/>
            <a:ext cx="8229600" cy="432000"/>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1"/>
              </a:buClr>
              <a:buSzPts val="1200"/>
              <a:buNone/>
            </a:pPr>
            <a:r>
              <a:rPr lang="el-GR" sz="1200" u="sng">
                <a:solidFill>
                  <a:schemeClr val="hlink"/>
                </a:solidFill>
                <a:hlinkClick r:id="rId3"/>
              </a:rPr>
              <a:t>OpenSim simulation of adult walking for 10 gait cycles</a:t>
            </a:r>
            <a:endParaRPr sz="1200"/>
          </a:p>
        </p:txBody>
      </p:sp>
      <p:sp>
        <p:nvSpPr>
          <p:cNvPr id="930" name="Google Shape;930;p1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59</a:t>
            </a:fld>
            <a:endParaRPr>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22"/>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Ενέργεια </a:t>
            </a:r>
            <a:r>
              <a:rPr lang="el-GR" sz="3200" b="0">
                <a:latin typeface="Calibri"/>
                <a:ea typeface="Calibri"/>
                <a:cs typeface="Calibri"/>
                <a:sym typeface="Calibri"/>
              </a:rPr>
              <a:t>1/2</a:t>
            </a:r>
            <a:endParaRPr/>
          </a:p>
        </p:txBody>
      </p:sp>
      <p:sp>
        <p:nvSpPr>
          <p:cNvPr id="937" name="Google Shape;937;p122"/>
          <p:cNvSpPr txBox="1">
            <a:spLocks noGrp="1"/>
          </p:cNvSpPr>
          <p:nvPr>
            <p:ph type="body" idx="1"/>
          </p:nvPr>
        </p:nvSpPr>
        <p:spPr>
          <a:xfrm>
            <a:off x="323529" y="1340768"/>
            <a:ext cx="8208900" cy="44646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dk1"/>
              </a:buClr>
              <a:buSzPts val="2200"/>
              <a:buFont typeface="Calibri"/>
              <a:buNone/>
            </a:pPr>
            <a:r>
              <a:rPr lang="el-GR" sz="2200">
                <a:latin typeface="Calibri"/>
                <a:ea typeface="Calibri"/>
                <a:cs typeface="Calibri"/>
                <a:sym typeface="Calibri"/>
              </a:rPr>
              <a:t> </a:t>
            </a:r>
            <a:r>
              <a:rPr lang="el-GR">
                <a:latin typeface="Calibri"/>
                <a:ea typeface="Calibri"/>
                <a:cs typeface="Calibri"/>
                <a:sym typeface="Calibri"/>
              </a:rPr>
              <a:t>Η εξοικονόμηση ενέργειας εξασφαλίζεται με:</a:t>
            </a:r>
            <a:endParaRPr/>
          </a:p>
          <a:p>
            <a:pPr marL="942975" lvl="2" indent="-36195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Τον έλεγχο των ροπών με πλειομετρικές κινήσεις των μυϊκών συστημάτων. </a:t>
            </a:r>
            <a:endParaRPr>
              <a:latin typeface="Calibri"/>
              <a:ea typeface="Calibri"/>
              <a:cs typeface="Calibri"/>
              <a:sym typeface="Calibri"/>
            </a:endParaRPr>
          </a:p>
          <a:p>
            <a:pPr marL="942975" lvl="2" indent="-36195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Την ικανότητα των μυών δύο αρθρώσεων να εξασφαλίζουν την ενεργητική μεταφορά ενέργειας από την μία περιοχή στην άλλη.</a:t>
            </a:r>
            <a:endParaRPr/>
          </a:p>
          <a:p>
            <a:pPr marL="542925" lvl="1" indent="-36195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Η ροή ενέργειας στις αρθρώσεις περιφερικά, κατά την έναρξη και τη λήξη της περιόδου αιώρησης, τις περισσότερες φορές είναι παθητική.</a:t>
            </a:r>
            <a:endParaRPr/>
          </a:p>
          <a:p>
            <a:pPr marL="542925" lvl="1" indent="-222250" algn="l" rtl="0">
              <a:lnSpc>
                <a:spcPct val="112000"/>
              </a:lnSpc>
              <a:spcBef>
                <a:spcPts val="1200"/>
              </a:spcBef>
              <a:spcAft>
                <a:spcPts val="0"/>
              </a:spcAft>
              <a:buClr>
                <a:schemeClr val="dk1"/>
              </a:buClr>
              <a:buSzPts val="2200"/>
              <a:buFont typeface="Noto Sans Symbols"/>
              <a:buNone/>
            </a:pPr>
            <a:endParaRPr sz="2200">
              <a:latin typeface="Calibri"/>
              <a:ea typeface="Calibri"/>
              <a:cs typeface="Calibri"/>
              <a:sym typeface="Calibri"/>
            </a:endParaRPr>
          </a:p>
        </p:txBody>
      </p:sp>
      <p:sp>
        <p:nvSpPr>
          <p:cNvPr id="938" name="Google Shape;938;p1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60</a:t>
            </a:fld>
            <a:endParaRPr>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23"/>
          <p:cNvSpPr txBox="1">
            <a:spLocks noGrp="1"/>
          </p:cNvSpPr>
          <p:nvPr>
            <p:ph type="title"/>
          </p:nvPr>
        </p:nvSpPr>
        <p:spPr>
          <a:xfrm>
            <a:off x="1187624" y="260648"/>
            <a:ext cx="7437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Ενέργεια </a:t>
            </a:r>
            <a:r>
              <a:rPr lang="el-GR" sz="3200" b="0">
                <a:latin typeface="Calibri"/>
                <a:ea typeface="Calibri"/>
                <a:cs typeface="Calibri"/>
                <a:sym typeface="Calibri"/>
              </a:rPr>
              <a:t>2/2</a:t>
            </a:r>
            <a:endParaRPr/>
          </a:p>
        </p:txBody>
      </p:sp>
      <p:sp>
        <p:nvSpPr>
          <p:cNvPr id="944" name="Google Shape;944;p123"/>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a:latin typeface="Calibri"/>
                <a:ea typeface="Calibri"/>
                <a:cs typeface="Calibri"/>
                <a:sym typeface="Calibri"/>
              </a:rPr>
              <a:t>Αφού αρχίσει η βάδιση, η ενέργεια που απαιτείται για την διατήρηση της εξέλιξης της διαδικασίας, δηλαδή, την μετατόπιση και τον έλεγχο του κέντρου μάζας του σώματος, είναι λιγότερη.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Δεν απαιτείται πλήρης μυϊκή δύναμη, όσων μυών ενεργοποιούνται, ούτε πλήρης κινητικότητα των αρθρώσεων, που συμμετέχουν.</a:t>
            </a:r>
            <a:endParaRPr/>
          </a:p>
          <a:p>
            <a:pPr marL="0" lvl="0" indent="0" algn="l" rtl="0">
              <a:lnSpc>
                <a:spcPct val="112000"/>
              </a:lnSpc>
              <a:spcBef>
                <a:spcPts val="1200"/>
              </a:spcBef>
              <a:spcAft>
                <a:spcPts val="0"/>
              </a:spcAft>
              <a:buClr>
                <a:schemeClr val="dk1"/>
              </a:buClr>
              <a:buSzPts val="2400"/>
              <a:buNone/>
            </a:pPr>
            <a:r>
              <a:rPr lang="el-GR">
                <a:latin typeface="Calibri"/>
                <a:ea typeface="Calibri"/>
                <a:cs typeface="Calibri"/>
                <a:sym typeface="Calibri"/>
              </a:rPr>
              <a:t>Το 85% της ενέργειας προέρχεται από τους πελματιαίους καμπτήρες της ποδοκνημικής άρθρωσης. </a:t>
            </a:r>
            <a:endParaRPr/>
          </a:p>
          <a:p>
            <a:pPr marL="342900" lvl="0" indent="-342900" algn="l" rtl="0">
              <a:lnSpc>
                <a:spcPct val="112000"/>
              </a:lnSpc>
              <a:spcBef>
                <a:spcPts val="1200"/>
              </a:spcBef>
              <a:spcAft>
                <a:spcPts val="0"/>
              </a:spcAft>
              <a:buClr>
                <a:schemeClr val="dk1"/>
              </a:buClr>
              <a:buSzPts val="2400"/>
              <a:buNone/>
            </a:pPr>
            <a:endParaRPr/>
          </a:p>
        </p:txBody>
      </p:sp>
      <p:sp>
        <p:nvSpPr>
          <p:cNvPr id="945" name="Google Shape;945;p1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61</a:t>
            </a:fld>
            <a:endParaRPr>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24"/>
          <p:cNvSpPr txBox="1">
            <a:spLocks noGrp="1"/>
          </p:cNvSpPr>
          <p:nvPr>
            <p:ph type="title"/>
          </p:nvPr>
        </p:nvSpPr>
        <p:spPr>
          <a:xfrm>
            <a:off x="1115616" y="260648"/>
            <a:ext cx="750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Ταλάντωση</a:t>
            </a:r>
            <a:endParaRPr/>
          </a:p>
        </p:txBody>
      </p:sp>
      <p:sp>
        <p:nvSpPr>
          <p:cNvPr id="951" name="Google Shape;951;p124"/>
          <p:cNvSpPr txBox="1">
            <a:spLocks noGrp="1"/>
          </p:cNvSpPr>
          <p:nvPr>
            <p:ph type="body" idx="1"/>
          </p:nvPr>
        </p:nvSpPr>
        <p:spPr>
          <a:xfrm>
            <a:off x="395536" y="1340768"/>
            <a:ext cx="8219400" cy="468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None/>
            </a:pPr>
            <a:r>
              <a:rPr lang="el-GR">
                <a:latin typeface="Calibri"/>
                <a:ea typeface="Calibri"/>
                <a:cs typeface="Calibri"/>
                <a:sym typeface="Calibri"/>
              </a:rPr>
              <a:t>Η βάδιση εξελίσσεται με διπλή ταλάντωση.</a:t>
            </a:r>
            <a:endParaRPr/>
          </a:p>
          <a:p>
            <a:pPr marL="742950" lvl="1" indent="-28575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Πρώτη ταλάντωση: Το κάτω άκρο αφήνει το έδαφος αιωρούμενο προς τα εμπρός από το ισχίο.</a:t>
            </a:r>
            <a:endParaRPr/>
          </a:p>
          <a:p>
            <a:pPr marL="742950" lvl="1" indent="-28575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Δεύτερη ταλάντωση: Το κάτω άκρο χτυπά το έδαφος με την πτέρνα και τυλίγεται προς το μεγάλο δάκτυλο με ελεγχόμενη αντίστροφη ταλάντωση. </a:t>
            </a:r>
            <a:endParaRPr/>
          </a:p>
          <a:p>
            <a:pPr marL="742950" lvl="1" indent="-28575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Χάρη στη ταλάντωση και την αρχή της ‘δράσης-αντίδρασης’ ανακτάται το 60% της ενέργειας, που καταναλώνεται.</a:t>
            </a:r>
            <a:endParaRPr/>
          </a:p>
          <a:p>
            <a:pPr marL="742950" lvl="1" indent="-133350" algn="l" rtl="0">
              <a:lnSpc>
                <a:spcPct val="112000"/>
              </a:lnSpc>
              <a:spcBef>
                <a:spcPts val="1200"/>
              </a:spcBef>
              <a:spcAft>
                <a:spcPts val="0"/>
              </a:spcAft>
              <a:buClr>
                <a:schemeClr val="dk1"/>
              </a:buClr>
              <a:buSzPts val="2400"/>
              <a:buFont typeface="Noto Sans Symbols"/>
              <a:buNone/>
            </a:pPr>
            <a:endParaRPr>
              <a:latin typeface="Calibri"/>
              <a:ea typeface="Calibri"/>
              <a:cs typeface="Calibri"/>
              <a:sym typeface="Calibri"/>
            </a:endParaRPr>
          </a:p>
          <a:p>
            <a:pPr marL="342900" lvl="0" indent="-190500" algn="l" rtl="0">
              <a:lnSpc>
                <a:spcPct val="112000"/>
              </a:lnSpc>
              <a:spcBef>
                <a:spcPts val="1200"/>
              </a:spcBef>
              <a:spcAft>
                <a:spcPts val="0"/>
              </a:spcAft>
              <a:buClr>
                <a:schemeClr val="dk1"/>
              </a:buClr>
              <a:buSzPts val="2400"/>
              <a:buFont typeface="Noto Sans Symbols"/>
              <a:buNone/>
            </a:pPr>
            <a:endParaRPr/>
          </a:p>
        </p:txBody>
      </p:sp>
      <p:sp>
        <p:nvSpPr>
          <p:cNvPr id="952" name="Google Shape;952;p1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62</a:t>
            </a:fld>
            <a:endParaRPr>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25"/>
          <p:cNvSpPr txBox="1">
            <a:spLocks noGrp="1"/>
          </p:cNvSpPr>
          <p:nvPr>
            <p:ph type="title"/>
          </p:nvPr>
        </p:nvSpPr>
        <p:spPr>
          <a:xfrm>
            <a:off x="1547664" y="116632"/>
            <a:ext cx="714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Ταλάντωση </a:t>
            </a:r>
            <a:r>
              <a:rPr lang="el-GR" sz="3200">
                <a:latin typeface="Calibri"/>
                <a:ea typeface="Calibri"/>
                <a:cs typeface="Calibri"/>
                <a:sym typeface="Calibri"/>
              </a:rPr>
              <a:t>σχήμα</a:t>
            </a:r>
            <a:endParaRPr sz="3200"/>
          </a:p>
        </p:txBody>
      </p:sp>
      <p:sp>
        <p:nvSpPr>
          <p:cNvPr id="959" name="Google Shape;959;p1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63</a:t>
            </a:fld>
            <a:endParaRPr>
              <a:solidFill>
                <a:srgbClr val="000000"/>
              </a:solidFill>
            </a:endParaRPr>
          </a:p>
        </p:txBody>
      </p:sp>
      <p:pic>
        <p:nvPicPr>
          <p:cNvPr id="960" name="Google Shape;960;p125" descr="File:Inverted Pendulum.png"/>
          <p:cNvPicPr preferRelativeResize="0">
            <a:picLocks noGrp="1"/>
          </p:cNvPicPr>
          <p:nvPr>
            <p:ph type="body" idx="1"/>
          </p:nvPr>
        </p:nvPicPr>
        <p:blipFill rotWithShape="1">
          <a:blip r:embed="rId3">
            <a:alphaModFix/>
          </a:blip>
          <a:srcRect/>
          <a:stretch/>
        </p:blipFill>
        <p:spPr>
          <a:xfrm>
            <a:off x="1331641" y="918959"/>
            <a:ext cx="6192600" cy="5013900"/>
          </a:xfrm>
          <a:prstGeom prst="rect">
            <a:avLst/>
          </a:prstGeom>
          <a:noFill/>
          <a:ln>
            <a:noFill/>
          </a:ln>
        </p:spPr>
      </p:pic>
      <p:sp>
        <p:nvSpPr>
          <p:cNvPr id="961" name="Google Shape;961;p125"/>
          <p:cNvSpPr/>
          <p:nvPr/>
        </p:nvSpPr>
        <p:spPr>
          <a:xfrm>
            <a:off x="1403648" y="6021288"/>
            <a:ext cx="61206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200">
                <a:solidFill>
                  <a:srgbClr val="3F3F3F"/>
                </a:solidFill>
                <a:latin typeface="Calibri"/>
                <a:ea typeface="Calibri"/>
                <a:cs typeface="Calibri"/>
                <a:sym typeface="Calibri"/>
              </a:rPr>
              <a:t>“</a:t>
            </a:r>
            <a:r>
              <a:rPr lang="el-GR" sz="1200" u="sng">
                <a:solidFill>
                  <a:schemeClr val="hlink"/>
                </a:solidFill>
                <a:latin typeface="Calibri"/>
                <a:ea typeface="Calibri"/>
                <a:cs typeface="Calibri"/>
                <a:sym typeface="Calibri"/>
                <a:hlinkClick r:id="rId4"/>
              </a:rPr>
              <a:t>Inverted Pendulum</a:t>
            </a:r>
            <a:r>
              <a:rPr lang="el-GR" sz="1200">
                <a:solidFill>
                  <a:srgbClr val="3F3F3F"/>
                </a:solidFill>
                <a:latin typeface="Calibri"/>
                <a:ea typeface="Calibri"/>
                <a:cs typeface="Calibri"/>
                <a:sym typeface="Calibri"/>
              </a:rPr>
              <a:t>”, από </a:t>
            </a:r>
            <a:r>
              <a:rPr lang="el-GR" sz="1200" u="sng">
                <a:solidFill>
                  <a:schemeClr val="hlink"/>
                </a:solidFill>
                <a:latin typeface="Calibri"/>
                <a:ea typeface="Calibri"/>
                <a:cs typeface="Calibri"/>
                <a:sym typeface="Calibri"/>
                <a:hlinkClick r:id="rId5"/>
              </a:rPr>
              <a:t>Jenna Fair</a:t>
            </a:r>
            <a:r>
              <a:rPr lang="el-GR" sz="1200">
                <a:solidFill>
                  <a:srgbClr val="000000"/>
                </a:solidFill>
                <a:latin typeface="Calibri"/>
                <a:ea typeface="Calibri"/>
                <a:cs typeface="Calibri"/>
                <a:sym typeface="Calibri"/>
              </a:rPr>
              <a:t> </a:t>
            </a:r>
            <a:r>
              <a:rPr lang="el-GR" sz="1200">
                <a:solidFill>
                  <a:srgbClr val="3F3F3F"/>
                </a:solidFill>
                <a:latin typeface="Calibri"/>
                <a:ea typeface="Calibri"/>
                <a:cs typeface="Calibri"/>
                <a:sym typeface="Calibri"/>
              </a:rPr>
              <a:t>διαθέσιμο με άδεια </a:t>
            </a:r>
            <a:r>
              <a:rPr lang="el-GR" sz="1200" u="sng">
                <a:solidFill>
                  <a:schemeClr val="hlink"/>
                </a:solidFill>
                <a:latin typeface="Calibri"/>
                <a:ea typeface="Calibri"/>
                <a:cs typeface="Calibri"/>
                <a:sym typeface="Calibri"/>
                <a:hlinkClick r:id="rId6"/>
              </a:rPr>
              <a:t>CC BY-SA 3.0</a:t>
            </a:r>
            <a:endParaRPr sz="1200">
              <a:solidFill>
                <a:srgbClr val="000000"/>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26"/>
          <p:cNvSpPr txBox="1">
            <a:spLocks noGrp="1"/>
          </p:cNvSpPr>
          <p:nvPr>
            <p:ph type="title"/>
          </p:nvPr>
        </p:nvSpPr>
        <p:spPr>
          <a:xfrm>
            <a:off x="467544" y="116632"/>
            <a:ext cx="8229600" cy="108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Αρχική Επαφή </a:t>
            </a:r>
            <a:br>
              <a:rPr lang="el-GR">
                <a:latin typeface="Calibri"/>
                <a:ea typeface="Calibri"/>
                <a:cs typeface="Calibri"/>
                <a:sym typeface="Calibri"/>
              </a:rPr>
            </a:br>
            <a:r>
              <a:rPr lang="el-GR" sz="3200" b="0">
                <a:latin typeface="Calibri"/>
                <a:ea typeface="Calibri"/>
                <a:cs typeface="Calibri"/>
                <a:sym typeface="Calibri"/>
              </a:rPr>
              <a:t>Ανταπόκριση Φόρτισης 1/4</a:t>
            </a:r>
            <a:endParaRPr/>
          </a:p>
        </p:txBody>
      </p:sp>
      <p:sp>
        <p:nvSpPr>
          <p:cNvPr id="967" name="Google Shape;967;p126"/>
          <p:cNvSpPr txBox="1">
            <a:spLocks noGrp="1"/>
          </p:cNvSpPr>
          <p:nvPr>
            <p:ph type="body" idx="1"/>
          </p:nvPr>
        </p:nvSpPr>
        <p:spPr>
          <a:xfrm>
            <a:off x="457200" y="1412776"/>
            <a:ext cx="8229600" cy="4824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Όταν το κάτω άκρο αγγίξει την επιφάνεια στήριξης, κατά την φάση της αρχικής επαφής, ένα μέρος του βάρους του σώματος μετατοπίζεται σε αυτό.</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Το άλλο άκρο, το οποίο ευρίσκεται στην φάση της τελικής στήριξης, συνεχίζει να δέχεται ακόμη φόρτιση από το υπόλοιπο βάρος του σώματος.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Κατά την διαδικασία της βάδισης, αυτή είναι η στιγμή, η φάση, που αναπτύσσεται από το έδαφος, η μέγιστη αντίδραση. </a:t>
            </a:r>
            <a:endParaRPr/>
          </a:p>
        </p:txBody>
      </p:sp>
      <p:sp>
        <p:nvSpPr>
          <p:cNvPr id="968" name="Google Shape;968;p1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64</a:t>
            </a:fld>
            <a:endParaRPr>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27"/>
          <p:cNvSpPr txBox="1">
            <a:spLocks noGrp="1"/>
          </p:cNvSpPr>
          <p:nvPr>
            <p:ph type="title"/>
          </p:nvPr>
        </p:nvSpPr>
        <p:spPr>
          <a:xfrm>
            <a:off x="467544" y="116632"/>
            <a:ext cx="8229600" cy="108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Αρχική Επαφή </a:t>
            </a:r>
            <a:br>
              <a:rPr lang="el-GR">
                <a:latin typeface="Calibri"/>
                <a:ea typeface="Calibri"/>
                <a:cs typeface="Calibri"/>
                <a:sym typeface="Calibri"/>
              </a:rPr>
            </a:br>
            <a:r>
              <a:rPr lang="el-GR" sz="3200" b="0">
                <a:latin typeface="Calibri"/>
                <a:ea typeface="Calibri"/>
                <a:cs typeface="Calibri"/>
                <a:sym typeface="Calibri"/>
              </a:rPr>
              <a:t>Ανταπόκριση Φόρτισης 2/4</a:t>
            </a:r>
            <a:endParaRPr/>
          </a:p>
        </p:txBody>
      </p:sp>
      <p:sp>
        <p:nvSpPr>
          <p:cNvPr id="974" name="Google Shape;974;p127"/>
          <p:cNvSpPr txBox="1">
            <a:spLocks noGrp="1"/>
          </p:cNvSpPr>
          <p:nvPr>
            <p:ph type="body" idx="1"/>
          </p:nvPr>
        </p:nvSpPr>
        <p:spPr>
          <a:xfrm>
            <a:off x="457200" y="1484784"/>
            <a:ext cx="8229600" cy="4752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Στην εξέλιξη, η φόρτιση μετατοπίζεται προς τα εμπρός και διαχέεται σε ολόκληρο το πέλμα. Τα υπόλοιπα τμήματα του κάτω άκρου ευθυγραμμίζονται επάνω από το πέλμα. Το άλλο άκρο εγκαταλείπει το έδαφος ανασηκώνοντας την πτέρνα.</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Με αυτή την διαδικασία αντιμετωπίζεται η κρούση:</a:t>
            </a:r>
            <a:endParaRPr sz="2400">
              <a:latin typeface="Calibri"/>
              <a:ea typeface="Calibri"/>
              <a:cs typeface="Calibri"/>
              <a:sym typeface="Calibri"/>
            </a:endParaRPr>
          </a:p>
          <a:p>
            <a:pPr marL="742950" lvl="1" indent="-2857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Γίνεται απορρόφηση των κραδασμών.</a:t>
            </a:r>
            <a:endParaRPr/>
          </a:p>
          <a:p>
            <a:pPr marL="742950" lvl="1" indent="-2857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Γίνεται προσαρμογή του πέλματος στον τύπο της   επιφάνειας της βάδισης π.χ. ανώμαλο έδαφος κ.λ.π.</a:t>
            </a:r>
            <a:endParaRPr/>
          </a:p>
        </p:txBody>
      </p:sp>
      <p:sp>
        <p:nvSpPr>
          <p:cNvPr id="975" name="Google Shape;975;p1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65</a:t>
            </a:fld>
            <a:endParaRPr>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28"/>
          <p:cNvSpPr txBox="1">
            <a:spLocks noGrp="1"/>
          </p:cNvSpPr>
          <p:nvPr>
            <p:ph type="title"/>
          </p:nvPr>
        </p:nvSpPr>
        <p:spPr>
          <a:xfrm>
            <a:off x="467544" y="116632"/>
            <a:ext cx="8229600" cy="108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Αρχική Επαφή </a:t>
            </a:r>
            <a:br>
              <a:rPr lang="el-GR">
                <a:latin typeface="Calibri"/>
                <a:ea typeface="Calibri"/>
                <a:cs typeface="Calibri"/>
                <a:sym typeface="Calibri"/>
              </a:rPr>
            </a:br>
            <a:r>
              <a:rPr lang="el-GR" sz="3200" b="0">
                <a:latin typeface="Calibri"/>
                <a:ea typeface="Calibri"/>
                <a:cs typeface="Calibri"/>
                <a:sym typeface="Calibri"/>
              </a:rPr>
              <a:t>Ανταπόκριση Φόρτισης 3/4</a:t>
            </a:r>
            <a:endParaRPr/>
          </a:p>
        </p:txBody>
      </p:sp>
      <p:sp>
        <p:nvSpPr>
          <p:cNvPr id="981" name="Google Shape;981;p128"/>
          <p:cNvSpPr txBox="1">
            <a:spLocks noGrp="1"/>
          </p:cNvSpPr>
          <p:nvPr>
            <p:ph type="body" idx="1"/>
          </p:nvPr>
        </p:nvSpPr>
        <p:spPr>
          <a:xfrm>
            <a:off x="457200" y="1556792"/>
            <a:ext cx="8291400" cy="5040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400"/>
              <a:buNone/>
            </a:pPr>
            <a:r>
              <a:rPr lang="el-GR" sz="2400" b="1">
                <a:latin typeface="Calibri"/>
                <a:ea typeface="Calibri"/>
                <a:cs typeface="Calibri"/>
                <a:sym typeface="Calibri"/>
              </a:rPr>
              <a:t>Το ισχίο</a:t>
            </a:r>
            <a:r>
              <a:rPr lang="el-GR" sz="2400">
                <a:latin typeface="Calibri"/>
                <a:ea typeface="Calibri"/>
                <a:cs typeface="Calibri"/>
                <a:sym typeface="Calibri"/>
              </a:rPr>
              <a:t> έχει κάμψη και μέση θέση απαγωγής-προσαγωγής.</a:t>
            </a:r>
            <a:endParaRPr/>
          </a:p>
          <a:p>
            <a:pPr marL="0" lvl="0" indent="0" algn="l" rtl="0">
              <a:lnSpc>
                <a:spcPct val="110000"/>
              </a:lnSpc>
              <a:spcBef>
                <a:spcPts val="1200"/>
              </a:spcBef>
              <a:spcAft>
                <a:spcPts val="0"/>
              </a:spcAft>
              <a:buClr>
                <a:schemeClr val="dk1"/>
              </a:buClr>
              <a:buSzPts val="2400"/>
              <a:buNone/>
            </a:pPr>
            <a:r>
              <a:rPr lang="el-GR" sz="2400" b="1">
                <a:latin typeface="Calibri"/>
                <a:ea typeface="Calibri"/>
                <a:cs typeface="Calibri"/>
                <a:sym typeface="Calibri"/>
              </a:rPr>
              <a:t>Το γόνατο</a:t>
            </a:r>
            <a:r>
              <a:rPr lang="el-GR" sz="2400">
                <a:latin typeface="Calibri"/>
                <a:ea typeface="Calibri"/>
                <a:cs typeface="Calibri"/>
                <a:sym typeface="Calibri"/>
              </a:rPr>
              <a:t> ξεκινά σχεδόν με τέλεια έκταση και συνεχίζει με </a:t>
            </a:r>
            <a:r>
              <a:rPr lang="el-GR">
                <a:latin typeface="Calibri"/>
                <a:ea typeface="Calibri"/>
                <a:cs typeface="Calibri"/>
                <a:sym typeface="Calibri"/>
              </a:rPr>
              <a:t>κάμψη 15 μοίρες περίπου.</a:t>
            </a:r>
            <a:endParaRPr sz="2400">
              <a:latin typeface="Calibri"/>
              <a:ea typeface="Calibri"/>
              <a:cs typeface="Calibri"/>
              <a:sym typeface="Calibri"/>
            </a:endParaRPr>
          </a:p>
          <a:p>
            <a:pPr marL="0" lvl="0" indent="0" algn="l" rtl="0">
              <a:lnSpc>
                <a:spcPct val="110000"/>
              </a:lnSpc>
              <a:spcBef>
                <a:spcPts val="1200"/>
              </a:spcBef>
              <a:spcAft>
                <a:spcPts val="0"/>
              </a:spcAft>
              <a:buClr>
                <a:schemeClr val="dk1"/>
              </a:buClr>
              <a:buSzPts val="2400"/>
              <a:buNone/>
            </a:pPr>
            <a:r>
              <a:rPr lang="el-GR" sz="2400" b="1">
                <a:latin typeface="Calibri"/>
                <a:ea typeface="Calibri"/>
                <a:cs typeface="Calibri"/>
                <a:sym typeface="Calibri"/>
              </a:rPr>
              <a:t>Η υπαστραγαλική άρθρωση</a:t>
            </a:r>
            <a:r>
              <a:rPr lang="el-GR" sz="2400">
                <a:latin typeface="Calibri"/>
                <a:ea typeface="Calibri"/>
                <a:cs typeface="Calibri"/>
                <a:sym typeface="Calibri"/>
              </a:rPr>
              <a:t> από υπτιασμό έρχεται σε πρηνισμό</a:t>
            </a:r>
            <a:r>
              <a:rPr lang="el-GR">
                <a:latin typeface="Calibri"/>
                <a:ea typeface="Calibri"/>
                <a:cs typeface="Calibri"/>
                <a:sym typeface="Calibri"/>
              </a:rPr>
              <a:t> 5 μοιρών περίπου .</a:t>
            </a:r>
            <a:endParaRPr sz="2400">
              <a:latin typeface="Calibri"/>
              <a:ea typeface="Calibri"/>
              <a:cs typeface="Calibri"/>
              <a:sym typeface="Calibri"/>
            </a:endParaRPr>
          </a:p>
          <a:p>
            <a:pPr marL="0" lvl="0" indent="0" algn="l" rtl="0">
              <a:lnSpc>
                <a:spcPct val="110000"/>
              </a:lnSpc>
              <a:spcBef>
                <a:spcPts val="1200"/>
              </a:spcBef>
              <a:spcAft>
                <a:spcPts val="0"/>
              </a:spcAft>
              <a:buClr>
                <a:schemeClr val="dk1"/>
              </a:buClr>
              <a:buSzPts val="2400"/>
              <a:buNone/>
            </a:pPr>
            <a:r>
              <a:rPr lang="el-GR" sz="2400">
                <a:latin typeface="Calibri"/>
                <a:ea typeface="Calibri"/>
                <a:cs typeface="Calibri"/>
                <a:sym typeface="Calibri"/>
              </a:rPr>
              <a:t>Η </a:t>
            </a:r>
            <a:r>
              <a:rPr lang="el-GR" sz="2400" b="1">
                <a:latin typeface="Calibri"/>
                <a:ea typeface="Calibri"/>
                <a:cs typeface="Calibri"/>
                <a:sym typeface="Calibri"/>
              </a:rPr>
              <a:t>αστραγαλοκνημική </a:t>
            </a:r>
            <a:r>
              <a:rPr lang="el-GR" sz="2400">
                <a:latin typeface="Calibri"/>
                <a:ea typeface="Calibri"/>
                <a:cs typeface="Calibri"/>
                <a:sym typeface="Calibri"/>
              </a:rPr>
              <a:t>άρθρωση από ραχιαία έρχεται σε πελματιαία κάμψη. </a:t>
            </a:r>
            <a:endParaRPr/>
          </a:p>
          <a:p>
            <a:pPr marL="0" lvl="0" indent="0" algn="l" rtl="0">
              <a:lnSpc>
                <a:spcPct val="110000"/>
              </a:lnSpc>
              <a:spcBef>
                <a:spcPts val="1200"/>
              </a:spcBef>
              <a:spcAft>
                <a:spcPts val="0"/>
              </a:spcAft>
              <a:buClr>
                <a:schemeClr val="dk1"/>
              </a:buClr>
              <a:buSzPts val="2400"/>
              <a:buNone/>
            </a:pPr>
            <a:r>
              <a:rPr lang="el-GR" sz="2400">
                <a:latin typeface="Calibri"/>
                <a:ea typeface="Calibri"/>
                <a:cs typeface="Calibri"/>
                <a:sym typeface="Calibri"/>
              </a:rPr>
              <a:t>Η </a:t>
            </a:r>
            <a:r>
              <a:rPr lang="el-GR" sz="2400" b="1">
                <a:latin typeface="Calibri"/>
                <a:ea typeface="Calibri"/>
                <a:cs typeface="Calibri"/>
                <a:sym typeface="Calibri"/>
              </a:rPr>
              <a:t>κνήμη</a:t>
            </a:r>
            <a:r>
              <a:rPr lang="el-GR" sz="2400">
                <a:latin typeface="Calibri"/>
                <a:ea typeface="Calibri"/>
                <a:cs typeface="Calibri"/>
                <a:sym typeface="Calibri"/>
              </a:rPr>
              <a:t> έρχεται σε έσω στροφή. </a:t>
            </a:r>
            <a:endParaRPr/>
          </a:p>
          <a:p>
            <a:pPr marL="0" lvl="0" indent="0" algn="l" rtl="0">
              <a:lnSpc>
                <a:spcPct val="110000"/>
              </a:lnSpc>
              <a:spcBef>
                <a:spcPts val="1200"/>
              </a:spcBef>
              <a:spcAft>
                <a:spcPts val="0"/>
              </a:spcAft>
              <a:buClr>
                <a:schemeClr val="dk1"/>
              </a:buClr>
              <a:buSzPts val="2400"/>
              <a:buNone/>
            </a:pPr>
            <a:r>
              <a:rPr lang="el-GR" sz="2400">
                <a:latin typeface="Calibri"/>
                <a:ea typeface="Calibri"/>
                <a:cs typeface="Calibri"/>
                <a:sym typeface="Calibri"/>
              </a:rPr>
              <a:t>Οι </a:t>
            </a:r>
            <a:r>
              <a:rPr lang="el-GR" sz="2400" b="1">
                <a:latin typeface="Calibri"/>
                <a:ea typeface="Calibri"/>
                <a:cs typeface="Calibri"/>
                <a:sym typeface="Calibri"/>
              </a:rPr>
              <a:t>κεφαλές των μεταταρσίων</a:t>
            </a:r>
            <a:r>
              <a:rPr lang="el-GR" sz="2400">
                <a:latin typeface="Calibri"/>
                <a:ea typeface="Calibri"/>
                <a:cs typeface="Calibri"/>
                <a:sym typeface="Calibri"/>
              </a:rPr>
              <a:t> είναι σε πλήρη επαφή με το έδαφος. </a:t>
            </a:r>
            <a:endParaRPr/>
          </a:p>
        </p:txBody>
      </p:sp>
      <p:sp>
        <p:nvSpPr>
          <p:cNvPr id="982" name="Google Shape;982;p1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66</a:t>
            </a:fld>
            <a:endParaRPr>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29"/>
          <p:cNvSpPr txBox="1">
            <a:spLocks noGrp="1"/>
          </p:cNvSpPr>
          <p:nvPr>
            <p:ph type="title"/>
          </p:nvPr>
        </p:nvSpPr>
        <p:spPr>
          <a:xfrm>
            <a:off x="467544" y="116632"/>
            <a:ext cx="8229600" cy="1008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Ποδοκνημική Άρθρωση</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σχήμα 2/2</a:t>
            </a:r>
            <a:endParaRPr/>
          </a:p>
        </p:txBody>
      </p:sp>
      <p:sp>
        <p:nvSpPr>
          <p:cNvPr id="988" name="Google Shape;988;p129"/>
          <p:cNvSpPr txBox="1">
            <a:spLocks noGrp="1"/>
          </p:cNvSpPr>
          <p:nvPr>
            <p:ph type="body" idx="1"/>
          </p:nvPr>
        </p:nvSpPr>
        <p:spPr>
          <a:xfrm>
            <a:off x="457200" y="1340768"/>
            <a:ext cx="8229600" cy="11520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chemeClr val="dk1"/>
              </a:buClr>
              <a:buSzPts val="2400"/>
              <a:buNone/>
            </a:pPr>
            <a:r>
              <a:rPr lang="el-GR"/>
              <a:t>Οι κινήσεις του πέλματος και η στροφή των οστών της κνήμης κατά την περίοδο στήριξης στη βάδιση.</a:t>
            </a:r>
            <a:endParaRPr/>
          </a:p>
        </p:txBody>
      </p:sp>
      <p:pic>
        <p:nvPicPr>
          <p:cNvPr id="989" name="Google Shape;989;p129" descr="Fibula_in_Gait"/>
          <p:cNvPicPr preferRelativeResize="0"/>
          <p:nvPr/>
        </p:nvPicPr>
        <p:blipFill rotWithShape="1">
          <a:blip r:embed="rId3">
            <a:alphaModFix/>
          </a:blip>
          <a:srcRect/>
          <a:stretch/>
        </p:blipFill>
        <p:spPr>
          <a:xfrm>
            <a:off x="827088" y="2565400"/>
            <a:ext cx="7526338" cy="3584575"/>
          </a:xfrm>
          <a:prstGeom prst="rect">
            <a:avLst/>
          </a:prstGeom>
          <a:noFill/>
          <a:ln>
            <a:noFill/>
          </a:ln>
        </p:spPr>
      </p:pic>
      <p:sp>
        <p:nvSpPr>
          <p:cNvPr id="990" name="Google Shape;990;p129"/>
          <p:cNvSpPr/>
          <p:nvPr/>
        </p:nvSpPr>
        <p:spPr>
          <a:xfrm>
            <a:off x="3824886" y="6201037"/>
            <a:ext cx="15306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200" u="sng">
                <a:solidFill>
                  <a:schemeClr val="hlink"/>
                </a:solidFill>
                <a:latin typeface="Calibri"/>
                <a:ea typeface="Calibri"/>
                <a:cs typeface="Calibri"/>
                <a:sym typeface="Calibri"/>
                <a:hlinkClick r:id="rId4"/>
              </a:rPr>
              <a:t>pacificnwpilates.com</a:t>
            </a:r>
            <a:endParaRPr sz="1200">
              <a:solidFill>
                <a:srgbClr val="000000"/>
              </a:solidFill>
              <a:latin typeface="Calibri"/>
              <a:ea typeface="Calibri"/>
              <a:cs typeface="Calibri"/>
              <a:sym typeface="Calibri"/>
            </a:endParaRPr>
          </a:p>
        </p:txBody>
      </p:sp>
      <p:sp>
        <p:nvSpPr>
          <p:cNvPr id="991" name="Google Shape;991;p129"/>
          <p:cNvSpPr/>
          <p:nvPr/>
        </p:nvSpPr>
        <p:spPr>
          <a:xfrm>
            <a:off x="468313" y="1484313"/>
            <a:ext cx="8064600" cy="936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None/>
            </a:pPr>
            <a:endParaRPr sz="2400">
              <a:solidFill>
                <a:srgbClr val="000000"/>
              </a:solidFill>
              <a:latin typeface="Calibri"/>
              <a:ea typeface="Calibri"/>
              <a:cs typeface="Calibri"/>
              <a:sym typeface="Calibri"/>
            </a:endParaRPr>
          </a:p>
        </p:txBody>
      </p:sp>
      <p:sp>
        <p:nvSpPr>
          <p:cNvPr id="992" name="Google Shape;992;p1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67</a:t>
            </a:fld>
            <a:endParaRPr>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30"/>
          <p:cNvSpPr txBox="1">
            <a:spLocks noGrp="1"/>
          </p:cNvSpPr>
          <p:nvPr>
            <p:ph type="title"/>
          </p:nvPr>
        </p:nvSpPr>
        <p:spPr>
          <a:xfrm>
            <a:off x="467544" y="116632"/>
            <a:ext cx="8229600" cy="108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Αρχική Επαφή </a:t>
            </a:r>
            <a:br>
              <a:rPr lang="el-GR">
                <a:latin typeface="Calibri"/>
                <a:ea typeface="Calibri"/>
                <a:cs typeface="Calibri"/>
                <a:sym typeface="Calibri"/>
              </a:rPr>
            </a:br>
            <a:r>
              <a:rPr lang="el-GR" sz="3200" b="0">
                <a:latin typeface="Calibri"/>
                <a:ea typeface="Calibri"/>
                <a:cs typeface="Calibri"/>
                <a:sym typeface="Calibri"/>
              </a:rPr>
              <a:t>Ανταπόκριση Φόρτισης 4/4</a:t>
            </a:r>
            <a:endParaRPr/>
          </a:p>
        </p:txBody>
      </p:sp>
      <p:sp>
        <p:nvSpPr>
          <p:cNvPr id="998" name="Google Shape;998;p130"/>
          <p:cNvSpPr txBox="1">
            <a:spLocks noGrp="1"/>
          </p:cNvSpPr>
          <p:nvPr>
            <p:ph type="body" idx="1"/>
          </p:nvPr>
        </p:nvSpPr>
        <p:spPr>
          <a:xfrm>
            <a:off x="457200" y="1484784"/>
            <a:ext cx="8229600" cy="5040600"/>
          </a:xfrm>
          <a:prstGeom prst="rect">
            <a:avLst/>
          </a:prstGeom>
          <a:noFill/>
          <a:ln>
            <a:noFill/>
          </a:ln>
        </p:spPr>
        <p:txBody>
          <a:bodyPr spcFirstLastPara="1" wrap="square" lIns="91425" tIns="45700" rIns="91425" bIns="45700" anchor="t" anchorCtr="0">
            <a:normAutofit/>
          </a:bodyPr>
          <a:lstStyle/>
          <a:p>
            <a:pPr marL="0" lvl="0" indent="0" algn="l" rtl="0">
              <a:lnSpc>
                <a:spcPct val="102000"/>
              </a:lnSpc>
              <a:spcBef>
                <a:spcPts val="0"/>
              </a:spcBef>
              <a:spcAft>
                <a:spcPts val="0"/>
              </a:spcAft>
              <a:buClr>
                <a:schemeClr val="dk1"/>
              </a:buClr>
              <a:buSzPts val="2220"/>
              <a:buFont typeface="Calibri"/>
              <a:buNone/>
            </a:pPr>
            <a:r>
              <a:rPr lang="el-GR" sz="2220">
                <a:latin typeface="Calibri"/>
                <a:ea typeface="Calibri"/>
                <a:cs typeface="Calibri"/>
                <a:sym typeface="Calibri"/>
              </a:rPr>
              <a:t>Τα </a:t>
            </a:r>
            <a:r>
              <a:rPr lang="el-GR" sz="2220" b="1">
                <a:latin typeface="Calibri"/>
                <a:ea typeface="Calibri"/>
                <a:cs typeface="Calibri"/>
                <a:sym typeface="Calibri"/>
              </a:rPr>
              <a:t>μυϊκά συστήματα</a:t>
            </a:r>
            <a:r>
              <a:rPr lang="el-GR" sz="2220">
                <a:latin typeface="Calibri"/>
                <a:ea typeface="Calibri"/>
                <a:cs typeface="Calibri"/>
                <a:sym typeface="Calibri"/>
              </a:rPr>
              <a:t>,</a:t>
            </a:r>
            <a:r>
              <a:rPr lang="el-GR" sz="2220" b="1">
                <a:latin typeface="Calibri"/>
                <a:ea typeface="Calibri"/>
                <a:cs typeface="Calibri"/>
                <a:sym typeface="Calibri"/>
              </a:rPr>
              <a:t> </a:t>
            </a:r>
            <a:r>
              <a:rPr lang="el-GR" sz="2220">
                <a:latin typeface="Calibri"/>
                <a:ea typeface="Calibri"/>
                <a:cs typeface="Calibri"/>
                <a:sym typeface="Calibri"/>
              </a:rPr>
              <a:t>που ενεργοποιούνται και ελέγχουν την εξέλιξη των κινήσεων, είναι:</a:t>
            </a:r>
            <a:endParaRPr sz="2220">
              <a:latin typeface="Calibri"/>
              <a:ea typeface="Calibri"/>
              <a:cs typeface="Calibri"/>
              <a:sym typeface="Calibri"/>
            </a:endParaRPr>
          </a:p>
          <a:p>
            <a:pPr marL="342900" lvl="0" indent="-342900" algn="l" rtl="0">
              <a:lnSpc>
                <a:spcPct val="102000"/>
              </a:lnSpc>
              <a:spcBef>
                <a:spcPts val="1200"/>
              </a:spcBef>
              <a:spcAft>
                <a:spcPts val="0"/>
              </a:spcAft>
              <a:buClr>
                <a:schemeClr val="dk1"/>
              </a:buClr>
              <a:buSzPts val="2220"/>
              <a:buFont typeface="Noto Sans Symbols"/>
              <a:buChar char="⮚"/>
            </a:pPr>
            <a:r>
              <a:rPr lang="el-GR" sz="2220">
                <a:latin typeface="Calibri"/>
                <a:ea typeface="Calibri"/>
                <a:cs typeface="Calibri"/>
                <a:sym typeface="Calibri"/>
              </a:rPr>
              <a:t>Οι εκτείνοντες μύες του ισχίου, οι οποίοι επιβραδύνουν την κάμψη από την προηγούμενη φάση.</a:t>
            </a:r>
            <a:endParaRPr/>
          </a:p>
          <a:p>
            <a:pPr marL="342900" lvl="0" indent="-342900" algn="l" rtl="0">
              <a:lnSpc>
                <a:spcPct val="102000"/>
              </a:lnSpc>
              <a:spcBef>
                <a:spcPts val="1200"/>
              </a:spcBef>
              <a:spcAft>
                <a:spcPts val="0"/>
              </a:spcAft>
              <a:buClr>
                <a:schemeClr val="dk1"/>
              </a:buClr>
              <a:buSzPts val="2220"/>
              <a:buFont typeface="Noto Sans Symbols"/>
              <a:buChar char="⮚"/>
            </a:pPr>
            <a:r>
              <a:rPr lang="el-GR" sz="2220">
                <a:latin typeface="Calibri"/>
                <a:ea typeface="Calibri"/>
                <a:cs typeface="Calibri"/>
                <a:sym typeface="Calibri"/>
              </a:rPr>
              <a:t>Οι ραχιαίοι καμπτήρες της ποδοκνημικής άρθρωσης, οι οποίοι επιβραδύνουν την πελματιαία κάμψη.</a:t>
            </a:r>
            <a:endParaRPr/>
          </a:p>
          <a:p>
            <a:pPr marL="342900" lvl="0" indent="-342900" algn="l" rtl="0">
              <a:lnSpc>
                <a:spcPct val="102000"/>
              </a:lnSpc>
              <a:spcBef>
                <a:spcPts val="1200"/>
              </a:spcBef>
              <a:spcAft>
                <a:spcPts val="0"/>
              </a:spcAft>
              <a:buClr>
                <a:schemeClr val="dk1"/>
              </a:buClr>
              <a:buSzPts val="2220"/>
              <a:buFont typeface="Noto Sans Symbols"/>
              <a:buChar char="⮚"/>
            </a:pPr>
            <a:r>
              <a:rPr lang="el-GR" sz="2220">
                <a:latin typeface="Calibri"/>
                <a:ea typeface="Calibri"/>
                <a:cs typeface="Calibri"/>
                <a:sym typeface="Calibri"/>
              </a:rPr>
              <a:t>Ο πρόσθιος κνημιαίος μυς, ο οποίος ελέγχει τον πρηνισμό του πέλματος.</a:t>
            </a:r>
            <a:endParaRPr/>
          </a:p>
          <a:p>
            <a:pPr marL="342900" lvl="0" indent="-342900" algn="l" rtl="0">
              <a:lnSpc>
                <a:spcPct val="102000"/>
              </a:lnSpc>
              <a:spcBef>
                <a:spcPts val="1200"/>
              </a:spcBef>
              <a:spcAft>
                <a:spcPts val="0"/>
              </a:spcAft>
              <a:buClr>
                <a:schemeClr val="dk1"/>
              </a:buClr>
              <a:buSzPts val="2220"/>
              <a:buFont typeface="Noto Sans Symbols"/>
              <a:buChar char="⮚"/>
            </a:pPr>
            <a:r>
              <a:rPr lang="el-GR" sz="2220">
                <a:latin typeface="Calibri"/>
                <a:ea typeface="Calibri"/>
                <a:cs typeface="Calibri"/>
                <a:sym typeface="Calibri"/>
              </a:rPr>
              <a:t>Ο γαστροκνήμιος μυς, ο οποίος επιβραδύνει την έσω στροφή της κνήμης.</a:t>
            </a:r>
            <a:endParaRPr/>
          </a:p>
          <a:p>
            <a:pPr marL="342900" lvl="0" indent="-342900" algn="l" rtl="0">
              <a:lnSpc>
                <a:spcPct val="102000"/>
              </a:lnSpc>
              <a:spcBef>
                <a:spcPts val="1200"/>
              </a:spcBef>
              <a:spcAft>
                <a:spcPts val="0"/>
              </a:spcAft>
              <a:buClr>
                <a:schemeClr val="dk1"/>
              </a:buClr>
              <a:buSzPts val="2220"/>
              <a:buFont typeface="Noto Sans Symbols"/>
              <a:buChar char="⮚"/>
            </a:pPr>
            <a:r>
              <a:rPr lang="el-GR" sz="2220">
                <a:latin typeface="Calibri"/>
                <a:ea typeface="Calibri"/>
                <a:cs typeface="Calibri"/>
                <a:sym typeface="Calibri"/>
              </a:rPr>
              <a:t>Οι εκτείνοντες και οι καμπτήρες μύες του γόνατος, οι οποίοι εξασφαλίζουν την σταθεροποίησή του.</a:t>
            </a:r>
            <a:endParaRPr/>
          </a:p>
        </p:txBody>
      </p:sp>
      <p:sp>
        <p:nvSpPr>
          <p:cNvPr id="999" name="Google Shape;999;p1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68</a:t>
            </a:fld>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8"/>
          <p:cNvSpPr txBox="1">
            <a:spLocks noGrp="1"/>
          </p:cNvSpPr>
          <p:nvPr>
            <p:ph type="title"/>
          </p:nvPr>
        </p:nvSpPr>
        <p:spPr>
          <a:xfrm>
            <a:off x="467544" y="116631"/>
            <a:ext cx="8229600" cy="1054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Βάδιση</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Ορισμός 2/2</a:t>
            </a:r>
            <a:endParaRPr sz="3240" b="0"/>
          </a:p>
        </p:txBody>
      </p:sp>
      <p:sp>
        <p:nvSpPr>
          <p:cNvPr id="456" name="Google Shape;456;p68"/>
          <p:cNvSpPr txBox="1">
            <a:spLocks noGrp="1"/>
          </p:cNvSpPr>
          <p:nvPr>
            <p:ph type="body" idx="1"/>
          </p:nvPr>
        </p:nvSpPr>
        <p:spPr>
          <a:xfrm>
            <a:off x="457200" y="1412776"/>
            <a:ext cx="8229600" cy="4824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Περιλαμβάνει κινήσεις στην κεφαλή, τα άνω άκρα, τον κορμό, την λεκάνη και τα κάτω άκρα.</a:t>
            </a:r>
            <a:endParaRPr sz="2400">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Χαρακτηρίζεται από τις προωθητικές και αναχαιτιστικές κινήσεις των κάτω άκρων, τα οποία υποστηρίζουν και μεταφέρουν στο χώρο το κεφάλι, τα άνω άκρα και τον κορμό.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Κατά την διαδικασία της βάδισης, πρέπει να μπορεί το σώμα να ισορροπήσει στο ένα άκρο, ώστε το βάρος να μεταφερθεί στο άλλο και να στηριχθεί σε αυτό, καθώς το προηγούμενο θα αιωρείται. </a:t>
            </a:r>
            <a:endParaRPr/>
          </a:p>
        </p:txBody>
      </p:sp>
      <p:sp>
        <p:nvSpPr>
          <p:cNvPr id="457" name="Google Shape;457;p6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a:t>
            </a:fld>
            <a:endParaRPr>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31"/>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Μέση Στήριξη </a:t>
            </a:r>
            <a:r>
              <a:rPr lang="el-GR" sz="3200" b="0">
                <a:latin typeface="Calibri"/>
                <a:ea typeface="Calibri"/>
                <a:cs typeface="Calibri"/>
                <a:sym typeface="Calibri"/>
              </a:rPr>
              <a:t>1/2</a:t>
            </a:r>
            <a:endParaRPr/>
          </a:p>
        </p:txBody>
      </p:sp>
      <p:sp>
        <p:nvSpPr>
          <p:cNvPr id="1005" name="Google Shape;1005;p131"/>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444500" lvl="0" indent="-4445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Το βάρος του σώματος ευρίσκεται ακριβώς επάνω από το πόδι στήριξης. Ο μεγάλος τροχαντήρας ευρίσκεται στην κατακόρυφο διχοτόμο του πέλματος. </a:t>
            </a:r>
            <a:endParaRPr/>
          </a:p>
          <a:p>
            <a:pPr marL="444500" lvl="0" indent="-4445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Προάγεται η σταθεροποίηση των άκρων και του κορμού.</a:t>
            </a:r>
            <a:endParaRPr/>
          </a:p>
          <a:p>
            <a:pPr marL="444500" lvl="0" indent="-4445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λεκάνη ολοκληρώνει την στροφή.</a:t>
            </a:r>
            <a:endParaRPr/>
          </a:p>
          <a:p>
            <a:pPr marL="444500" lvl="0" indent="-4445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άρθρωση του ισχίου και του γόνατος είναι σε έκταση.</a:t>
            </a:r>
            <a:endParaRPr/>
          </a:p>
          <a:p>
            <a:pPr marL="444500" lvl="0" indent="-4445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ποδοκνημική άρθρωση σε ουδέτερη θέση καθώς είναι σε πλήρη επαφή με το έδαφος.</a:t>
            </a:r>
            <a:endParaRPr/>
          </a:p>
        </p:txBody>
      </p:sp>
      <p:sp>
        <p:nvSpPr>
          <p:cNvPr id="1006" name="Google Shape;1006;p1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69</a:t>
            </a:fld>
            <a:endParaRPr>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32"/>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Μέση Στήριξη </a:t>
            </a:r>
            <a:r>
              <a:rPr lang="el-GR" sz="3200" b="0">
                <a:latin typeface="Calibri"/>
                <a:ea typeface="Calibri"/>
                <a:cs typeface="Calibri"/>
                <a:sym typeface="Calibri"/>
              </a:rPr>
              <a:t>2/2</a:t>
            </a:r>
            <a:endParaRPr/>
          </a:p>
        </p:txBody>
      </p:sp>
      <p:sp>
        <p:nvSpPr>
          <p:cNvPr id="1012" name="Google Shape;1012;p132"/>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Τα μυϊκά συστήματα,</a:t>
            </a:r>
            <a:r>
              <a:rPr lang="el-GR" sz="2400" b="1">
                <a:latin typeface="Calibri"/>
                <a:ea typeface="Calibri"/>
                <a:cs typeface="Calibri"/>
                <a:sym typeface="Calibri"/>
              </a:rPr>
              <a:t> </a:t>
            </a:r>
            <a:r>
              <a:rPr lang="el-GR" sz="2400">
                <a:latin typeface="Calibri"/>
                <a:ea typeface="Calibri"/>
                <a:cs typeface="Calibri"/>
                <a:sym typeface="Calibri"/>
              </a:rPr>
              <a:t>που ενεργοποιούνται, είναι:</a:t>
            </a:r>
            <a:endParaRPr sz="2400">
              <a:latin typeface="Calibri"/>
              <a:ea typeface="Calibri"/>
              <a:cs typeface="Calibri"/>
              <a:sym typeface="Calibri"/>
            </a:endParaRPr>
          </a:p>
          <a:p>
            <a:pPr marL="808037" lvl="1" indent="-350837"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Οι απαγωγοί μύες του ισχίου.</a:t>
            </a:r>
            <a:endParaRPr sz="2400">
              <a:latin typeface="Calibri"/>
              <a:ea typeface="Calibri"/>
              <a:cs typeface="Calibri"/>
              <a:sym typeface="Calibri"/>
            </a:endParaRPr>
          </a:p>
          <a:p>
            <a:pPr marL="808037" lvl="1" indent="-350837"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Οι πελματιαίοι καμπτήρες της ποδοκνημικής άρθρωσης, οι οποίοι προετοιμάζουν την προώθηση προς τα εμπρός.</a:t>
            </a:r>
            <a:endParaRPr sz="2400">
              <a:latin typeface="Calibri"/>
              <a:ea typeface="Calibri"/>
              <a:cs typeface="Calibri"/>
              <a:sym typeface="Calibri"/>
            </a:endParaRPr>
          </a:p>
          <a:p>
            <a:pPr marL="808037" lvl="1" indent="-350837"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 οπίσθιος κνημιαίος και περονιαίοι μύες, οι οποίοι σταθεροποιούν το πίσω τμήμα του πέλματος.</a:t>
            </a:r>
            <a:endParaRPr/>
          </a:p>
        </p:txBody>
      </p:sp>
      <p:sp>
        <p:nvSpPr>
          <p:cNvPr id="1013" name="Google Shape;1013;p1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70</a:t>
            </a:fld>
            <a:endParaRPr>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33"/>
          <p:cNvSpPr txBox="1">
            <a:spLocks noGrp="1"/>
          </p:cNvSpPr>
          <p:nvPr>
            <p:ph type="title"/>
          </p:nvPr>
        </p:nvSpPr>
        <p:spPr>
          <a:xfrm>
            <a:off x="467544" y="116632"/>
            <a:ext cx="8229600" cy="100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Τελική Στήριξη</a:t>
            </a:r>
            <a:br>
              <a:rPr lang="el-GR">
                <a:latin typeface="Calibri"/>
                <a:ea typeface="Calibri"/>
                <a:cs typeface="Calibri"/>
                <a:sym typeface="Calibri"/>
              </a:rPr>
            </a:br>
            <a:r>
              <a:rPr lang="el-GR" sz="3200" b="0">
                <a:latin typeface="Calibri"/>
                <a:ea typeface="Calibri"/>
                <a:cs typeface="Calibri"/>
                <a:sym typeface="Calibri"/>
              </a:rPr>
              <a:t>Προ-αιώρηση 1/3</a:t>
            </a:r>
            <a:endParaRPr/>
          </a:p>
        </p:txBody>
      </p:sp>
      <p:sp>
        <p:nvSpPr>
          <p:cNvPr id="1019" name="Google Shape;1019;p133"/>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Καθώς η πτέρνα ανασηκώνεται από το έδαφος και το βάρος του σώματος μετατοπίζεται προς το άλλο άκρο, τα φορτία προσανατολίζονται στη πρώτη μεταταρσοφαλαγγική άρθρωση.</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Το άκρο πόδι μετατρέπεται σε ισχυρό μοχλό για να εξυπηρετήσει την προώθηση, την φάση της προ-αιώρησης.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Όταν αποκολλώνται τα δάχτυλα από το έδαφος, η ποδοκνημική άρθρωση έρχεται σε πελματιαία κάμψη και συμπεριφέρεται ως άκαμπτη ράβδος.</a:t>
            </a:r>
            <a:endParaRPr/>
          </a:p>
          <a:p>
            <a:pPr marL="742950" lvl="1" indent="-28575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 </a:t>
            </a:r>
            <a:r>
              <a:rPr lang="el-GR" sz="2400" b="1">
                <a:latin typeface="Calibri"/>
                <a:ea typeface="Calibri"/>
                <a:cs typeface="Calibri"/>
                <a:sym typeface="Calibri"/>
              </a:rPr>
              <a:t>Το πέλμα</a:t>
            </a:r>
            <a:r>
              <a:rPr lang="el-GR" sz="2400">
                <a:latin typeface="Calibri"/>
                <a:ea typeface="Calibri"/>
                <a:cs typeface="Calibri"/>
                <a:sym typeface="Calibri"/>
              </a:rPr>
              <a:t>, τότε, </a:t>
            </a:r>
            <a:r>
              <a:rPr lang="el-GR" sz="2400" b="1">
                <a:latin typeface="Calibri"/>
                <a:ea typeface="Calibri"/>
                <a:cs typeface="Calibri"/>
                <a:sym typeface="Calibri"/>
              </a:rPr>
              <a:t>δρα ως μοχλός</a:t>
            </a:r>
            <a:r>
              <a:rPr lang="el-GR" sz="2400">
                <a:latin typeface="Calibri"/>
                <a:ea typeface="Calibri"/>
                <a:cs typeface="Calibri"/>
                <a:sym typeface="Calibri"/>
              </a:rPr>
              <a:t>.</a:t>
            </a:r>
            <a:endParaRPr/>
          </a:p>
        </p:txBody>
      </p:sp>
      <p:sp>
        <p:nvSpPr>
          <p:cNvPr id="1020" name="Google Shape;1020;p1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71</a:t>
            </a:fld>
            <a:endParaRPr>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34"/>
          <p:cNvSpPr txBox="1">
            <a:spLocks noGrp="1"/>
          </p:cNvSpPr>
          <p:nvPr>
            <p:ph type="body" idx="1"/>
          </p:nvPr>
        </p:nvSpPr>
        <p:spPr>
          <a:xfrm>
            <a:off x="457200" y="1196752"/>
            <a:ext cx="8363400" cy="5544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200"/>
              <a:buFont typeface="Noto Sans Symbols"/>
              <a:buChar char="⮚"/>
            </a:pPr>
            <a:r>
              <a:rPr lang="el-GR" sz="2200">
                <a:latin typeface="Calibri"/>
                <a:ea typeface="Calibri"/>
                <a:cs typeface="Calibri"/>
                <a:sym typeface="Calibri"/>
              </a:rPr>
              <a:t>Η λεκάνη στρέφεται εμπρός από το μέρος του αντίθετου άκρου, το οποίο ευρίσκεται στη περίοδο αιώρησης. </a:t>
            </a:r>
            <a:endParaRPr/>
          </a:p>
          <a:p>
            <a:pPr marL="342900" lvl="0" indent="-342900" algn="l" rtl="0">
              <a:lnSpc>
                <a:spcPct val="112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Η άρθρωση του ισχίου ευρίσκεται σε υπερέκταση. </a:t>
            </a:r>
            <a:endParaRPr/>
          </a:p>
          <a:p>
            <a:pPr marL="342900" lvl="0" indent="-342900" algn="l" rtl="0">
              <a:lnSpc>
                <a:spcPct val="112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Το γόνατο του άκρου στήριξης είναι σε έκταση. </a:t>
            </a:r>
            <a:endParaRPr/>
          </a:p>
          <a:p>
            <a:pPr marL="342900" lvl="0" indent="-342900" algn="l" rtl="0">
              <a:lnSpc>
                <a:spcPct val="112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Στην εξέλιξη κάμπτεται και προετοιμάζεται για την περίοδο αιώρησης.</a:t>
            </a:r>
            <a:endParaRPr/>
          </a:p>
          <a:p>
            <a:pPr marL="342900" lvl="0" indent="-342900" algn="l" rtl="0">
              <a:lnSpc>
                <a:spcPct val="112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Η υπαστραγαλική άρθρωση κάνει υπτιασμό.</a:t>
            </a:r>
            <a:endParaRPr/>
          </a:p>
          <a:p>
            <a:pPr marL="342900" lvl="0" indent="-342900" algn="l" rtl="0">
              <a:lnSpc>
                <a:spcPct val="112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Η ποδοκνημική άρθρωση είναι σε ουδέτερη θέση ή κάνει πελματιαία κάμψη.</a:t>
            </a:r>
            <a:endParaRPr/>
          </a:p>
          <a:p>
            <a:pPr marL="342900" lvl="0" indent="-342900" algn="l" rtl="0">
              <a:lnSpc>
                <a:spcPct val="112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Η πρώτη μεταταρσοφαλλαγγική άρθρωση έρχεται σε ραχιαία κάμψη (δηλ. έκταση) 60 μοιρών. </a:t>
            </a:r>
            <a:endParaRPr/>
          </a:p>
        </p:txBody>
      </p:sp>
      <p:sp>
        <p:nvSpPr>
          <p:cNvPr id="1026" name="Google Shape;1026;p1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72</a:t>
            </a:fld>
            <a:endParaRPr>
              <a:solidFill>
                <a:srgbClr val="000000"/>
              </a:solidFill>
            </a:endParaRPr>
          </a:p>
        </p:txBody>
      </p:sp>
      <p:sp>
        <p:nvSpPr>
          <p:cNvPr id="1027" name="Google Shape;1027;p134"/>
          <p:cNvSpPr txBox="1">
            <a:spLocks noGrp="1"/>
          </p:cNvSpPr>
          <p:nvPr>
            <p:ph type="title"/>
          </p:nvPr>
        </p:nvSpPr>
        <p:spPr>
          <a:xfrm>
            <a:off x="467544" y="116632"/>
            <a:ext cx="8229600" cy="100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Τελική Στήριξη</a:t>
            </a:r>
            <a:br>
              <a:rPr lang="el-GR">
                <a:latin typeface="Calibri"/>
                <a:ea typeface="Calibri"/>
                <a:cs typeface="Calibri"/>
                <a:sym typeface="Calibri"/>
              </a:rPr>
            </a:br>
            <a:r>
              <a:rPr lang="el-GR" sz="3200" b="0">
                <a:latin typeface="Calibri"/>
                <a:ea typeface="Calibri"/>
                <a:cs typeface="Calibri"/>
                <a:sym typeface="Calibri"/>
              </a:rPr>
              <a:t>Προ-αιώρηση 2/3</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35"/>
          <p:cNvSpPr txBox="1">
            <a:spLocks noGrp="1"/>
          </p:cNvSpPr>
          <p:nvPr>
            <p:ph type="body" idx="1"/>
          </p:nvPr>
        </p:nvSpPr>
        <p:spPr>
          <a:xfrm>
            <a:off x="457200" y="1196752"/>
            <a:ext cx="81471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02000"/>
              </a:lnSpc>
              <a:spcBef>
                <a:spcPts val="0"/>
              </a:spcBef>
              <a:spcAft>
                <a:spcPts val="0"/>
              </a:spcAft>
              <a:buClr>
                <a:schemeClr val="dk1"/>
              </a:buClr>
              <a:buSzPts val="2400"/>
              <a:buFont typeface="Noto Sans Symbols"/>
              <a:buNone/>
            </a:pPr>
            <a:r>
              <a:rPr lang="el-GR" sz="2400">
                <a:latin typeface="Calibri"/>
                <a:ea typeface="Calibri"/>
                <a:cs typeface="Calibri"/>
                <a:sym typeface="Calibri"/>
              </a:rPr>
              <a:t>Ενεργοποιούνται: </a:t>
            </a:r>
            <a:endParaRPr/>
          </a:p>
          <a:p>
            <a:pPr marL="342900" lvl="0" indent="-342900" algn="l" rtl="0">
              <a:lnSpc>
                <a:spcPct val="10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Οι προσαγωγοί μύες του ισχίου και οι πελματιαίοι καμπτήρες της ποδοκνημικής άρθρωσης.</a:t>
            </a:r>
            <a:endParaRPr/>
          </a:p>
          <a:p>
            <a:pPr marL="342900" lvl="0" indent="-342900" algn="l" rtl="0">
              <a:lnSpc>
                <a:spcPct val="10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 υποκνημίδιος μυς κι ο οπίσθιος κνημιαίος μυς, που βοηθούν την ανύψωση της πτέρνας.</a:t>
            </a:r>
            <a:endParaRPr/>
          </a:p>
          <a:p>
            <a:pPr marL="342900" lvl="0" indent="-342900" algn="l" rtl="0">
              <a:lnSpc>
                <a:spcPct val="10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Οι μύες μακρός και βραχύς καμπτήρας του μεγάλου δακτύλου, απαγωγός και προσαγωγός του μεγάλου δακτύλου, που σταθεροποιούν το μεγάλο δάκτυλο του άκρου ποδιού.</a:t>
            </a:r>
            <a:endParaRPr/>
          </a:p>
          <a:p>
            <a:pPr marL="342900" lvl="0" indent="-342900" algn="l" rtl="0">
              <a:lnSpc>
                <a:spcPct val="10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 μακρός εκτείνων του μεγάλου δακτύλου, που είναι ο πρωταγωνιστής της έκτασης του μεγάλου δακτύλου.</a:t>
            </a:r>
            <a:endParaRPr sz="2400"/>
          </a:p>
        </p:txBody>
      </p:sp>
      <p:sp>
        <p:nvSpPr>
          <p:cNvPr id="1033" name="Google Shape;1033;p1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73</a:t>
            </a:fld>
            <a:endParaRPr>
              <a:solidFill>
                <a:srgbClr val="000000"/>
              </a:solidFill>
            </a:endParaRPr>
          </a:p>
        </p:txBody>
      </p:sp>
      <p:sp>
        <p:nvSpPr>
          <p:cNvPr id="1034" name="Google Shape;1034;p135"/>
          <p:cNvSpPr txBox="1">
            <a:spLocks noGrp="1"/>
          </p:cNvSpPr>
          <p:nvPr>
            <p:ph type="title"/>
          </p:nvPr>
        </p:nvSpPr>
        <p:spPr>
          <a:xfrm>
            <a:off x="467544" y="116632"/>
            <a:ext cx="8229600" cy="100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Τελική Στήριξη</a:t>
            </a:r>
            <a:br>
              <a:rPr lang="el-GR">
                <a:latin typeface="Calibri"/>
                <a:ea typeface="Calibri"/>
                <a:cs typeface="Calibri"/>
                <a:sym typeface="Calibri"/>
              </a:rPr>
            </a:br>
            <a:r>
              <a:rPr lang="el-GR" sz="3200" b="0">
                <a:latin typeface="Calibri"/>
                <a:ea typeface="Calibri"/>
                <a:cs typeface="Calibri"/>
                <a:sym typeface="Calibri"/>
              </a:rPr>
              <a:t>Προ-αιώρηση 3/3</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36"/>
          <p:cNvSpPr txBox="1">
            <a:spLocks noGrp="1"/>
          </p:cNvSpPr>
          <p:nvPr>
            <p:ph type="body" idx="1"/>
          </p:nvPr>
        </p:nvSpPr>
        <p:spPr>
          <a:xfrm>
            <a:off x="323528" y="1340768"/>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Στο ξεκίνημα της αρχικής αιώρησης η υπαστραγαλική άρθρωση κάνει πρηνισμό.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άρθρωση του γόνατος φθάνει την μέγιστη τροχιά κάμψης, δηλ. 60 μοίρες.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Το κάτω άκρο προωθείται πέραν του άκρου στήριξης .</a:t>
            </a:r>
            <a:endParaRPr sz="2400">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κνήμη κινείται ελεύθερα εμπρός, έρχεται σε κατακόρυφη θέση. </a:t>
            </a:r>
            <a:endParaRPr sz="2400">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Κατόπιν, το γόνατο εκτείνεται από το σημείο της μέγιστη κάμψης.</a:t>
            </a:r>
            <a:endParaRPr/>
          </a:p>
        </p:txBody>
      </p:sp>
      <p:sp>
        <p:nvSpPr>
          <p:cNvPr id="1040" name="Google Shape;1040;p1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74</a:t>
            </a:fld>
            <a:endParaRPr>
              <a:solidFill>
                <a:srgbClr val="000000"/>
              </a:solidFill>
            </a:endParaRPr>
          </a:p>
        </p:txBody>
      </p:sp>
      <p:sp>
        <p:nvSpPr>
          <p:cNvPr id="1041" name="Google Shape;1041;p136"/>
          <p:cNvSpPr txBox="1">
            <a:spLocks noGrp="1"/>
          </p:cNvSpPr>
          <p:nvPr>
            <p:ph type="title"/>
          </p:nvPr>
        </p:nvSpPr>
        <p:spPr>
          <a:xfrm>
            <a:off x="755576" y="116632"/>
            <a:ext cx="7941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Αρχική - Μέση - Τελική</a:t>
            </a:r>
            <a:r>
              <a:rPr lang="el-GR">
                <a:latin typeface="Calibri"/>
                <a:ea typeface="Calibri"/>
                <a:cs typeface="Calibri"/>
                <a:sym typeface="Calibri"/>
              </a:rPr>
              <a:t> </a:t>
            </a:r>
            <a:r>
              <a:rPr lang="el-GR" sz="4000">
                <a:latin typeface="Calibri"/>
                <a:ea typeface="Calibri"/>
                <a:cs typeface="Calibri"/>
                <a:sym typeface="Calibri"/>
              </a:rPr>
              <a:t>Αιώρηση </a:t>
            </a:r>
            <a:r>
              <a:rPr lang="el-GR" sz="3200" b="0">
                <a:latin typeface="Calibri"/>
                <a:ea typeface="Calibri"/>
                <a:cs typeface="Calibri"/>
                <a:sym typeface="Calibri"/>
              </a:rPr>
              <a:t>1/2</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37"/>
          <p:cNvSpPr txBox="1">
            <a:spLocks noGrp="1"/>
          </p:cNvSpPr>
          <p:nvPr>
            <p:ph type="body" idx="1"/>
          </p:nvPr>
        </p:nvSpPr>
        <p:spPr>
          <a:xfrm>
            <a:off x="539552" y="1340768"/>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Η αστραγαλοκνημική άρθρωση έρχεται σε ουδέτερη θέση ή μάλλον σε μικρή ραχιαία κάμψη.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Όλο το βάρος επιφορτίζει το άλλο άκρο.</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 Στην αστραγαλοκνημική άρθρωση γίνεται υπτιασμός.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πτέρνα είναι έτοιμη να αρχίσει το επόμενο βήμα, προετοιμάζοντας την φάση της αρχικής επαφής. </a:t>
            </a:r>
            <a:endParaRPr/>
          </a:p>
        </p:txBody>
      </p:sp>
      <p:sp>
        <p:nvSpPr>
          <p:cNvPr id="1047" name="Google Shape;1047;p1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75</a:t>
            </a:fld>
            <a:endParaRPr>
              <a:solidFill>
                <a:srgbClr val="000000"/>
              </a:solidFill>
            </a:endParaRPr>
          </a:p>
        </p:txBody>
      </p:sp>
      <p:sp>
        <p:nvSpPr>
          <p:cNvPr id="1048" name="Google Shape;1048;p137"/>
          <p:cNvSpPr txBox="1">
            <a:spLocks noGrp="1"/>
          </p:cNvSpPr>
          <p:nvPr>
            <p:ph type="title"/>
          </p:nvPr>
        </p:nvSpPr>
        <p:spPr>
          <a:xfrm>
            <a:off x="755576" y="116632"/>
            <a:ext cx="7941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Αρχική - Μέση - Τελική</a:t>
            </a:r>
            <a:r>
              <a:rPr lang="el-GR">
                <a:latin typeface="Calibri"/>
                <a:ea typeface="Calibri"/>
                <a:cs typeface="Calibri"/>
                <a:sym typeface="Calibri"/>
              </a:rPr>
              <a:t> </a:t>
            </a:r>
            <a:r>
              <a:rPr lang="el-GR" sz="4000">
                <a:latin typeface="Calibri"/>
                <a:ea typeface="Calibri"/>
                <a:cs typeface="Calibri"/>
                <a:sym typeface="Calibri"/>
              </a:rPr>
              <a:t>Αιώρηση </a:t>
            </a:r>
            <a:r>
              <a:rPr lang="el-GR" sz="3200" b="0">
                <a:latin typeface="Calibri"/>
                <a:ea typeface="Calibri"/>
                <a:cs typeface="Calibri"/>
                <a:sym typeface="Calibri"/>
              </a:rPr>
              <a:t>2/2</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38"/>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600"/>
              <a:buFont typeface="Calibri"/>
              <a:buNone/>
            </a:pPr>
            <a:r>
              <a:rPr lang="el-GR" sz="3600">
                <a:latin typeface="Calibri"/>
                <a:ea typeface="Calibri"/>
                <a:cs typeface="Calibri"/>
                <a:sym typeface="Calibri"/>
              </a:rPr>
              <a:t>Οι Μύες που Εργάζονται </a:t>
            </a:r>
            <a:br>
              <a:rPr lang="el-GR" sz="3600">
                <a:latin typeface="Calibri"/>
                <a:ea typeface="Calibri"/>
                <a:cs typeface="Calibri"/>
                <a:sym typeface="Calibri"/>
              </a:rPr>
            </a:br>
            <a:r>
              <a:rPr lang="el-GR" sz="3600">
                <a:latin typeface="Calibri"/>
                <a:ea typeface="Calibri"/>
                <a:cs typeface="Calibri"/>
                <a:sym typeface="Calibri"/>
              </a:rPr>
              <a:t>κατά τη βάδιση</a:t>
            </a:r>
            <a:endParaRPr/>
          </a:p>
        </p:txBody>
      </p:sp>
      <p:pic>
        <p:nvPicPr>
          <p:cNvPr id="1055" name="Google Shape;1055;p138"/>
          <p:cNvPicPr preferRelativeResize="0">
            <a:picLocks noGrp="1"/>
          </p:cNvPicPr>
          <p:nvPr>
            <p:ph type="body" idx="1"/>
          </p:nvPr>
        </p:nvPicPr>
        <p:blipFill rotWithShape="1">
          <a:blip r:embed="rId3">
            <a:alphaModFix/>
          </a:blip>
          <a:srcRect/>
          <a:stretch/>
        </p:blipFill>
        <p:spPr>
          <a:xfrm>
            <a:off x="2627784" y="1700808"/>
            <a:ext cx="6443700" cy="4140600"/>
          </a:xfrm>
          <a:prstGeom prst="rect">
            <a:avLst/>
          </a:prstGeom>
          <a:noFill/>
          <a:ln w="9525" cap="flat" cmpd="sng">
            <a:solidFill>
              <a:schemeClr val="dk1"/>
            </a:solidFill>
            <a:prstDash val="solid"/>
            <a:round/>
            <a:headEnd type="none" w="sm" len="sm"/>
            <a:tailEnd type="none" w="sm" len="sm"/>
          </a:ln>
        </p:spPr>
      </p:pic>
      <p:sp>
        <p:nvSpPr>
          <p:cNvPr id="1056" name="Google Shape;1056;p138"/>
          <p:cNvSpPr/>
          <p:nvPr/>
        </p:nvSpPr>
        <p:spPr>
          <a:xfrm>
            <a:off x="107504" y="1844824"/>
            <a:ext cx="2808300" cy="360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200" b="1">
                <a:solidFill>
                  <a:srgbClr val="000000"/>
                </a:solidFill>
                <a:latin typeface="Calibri"/>
                <a:ea typeface="Calibri"/>
                <a:cs typeface="Calibri"/>
                <a:sym typeface="Calibri"/>
              </a:rPr>
              <a:t>Μύες</a:t>
            </a:r>
            <a:endParaRPr/>
          </a:p>
          <a:p>
            <a:pPr marL="0" marR="0" lvl="0" indent="0" algn="l" rtl="0">
              <a:spcBef>
                <a:spcPts val="600"/>
              </a:spcBef>
              <a:spcAft>
                <a:spcPts val="0"/>
              </a:spcAft>
              <a:buNone/>
            </a:pPr>
            <a:r>
              <a:rPr lang="el-GR" sz="2200">
                <a:solidFill>
                  <a:srgbClr val="000000"/>
                </a:solidFill>
                <a:latin typeface="Calibri"/>
                <a:ea typeface="Calibri"/>
                <a:cs typeface="Calibri"/>
                <a:sym typeface="Calibri"/>
              </a:rPr>
              <a:t>Λαγονοψοίτης.</a:t>
            </a:r>
            <a:endParaRPr/>
          </a:p>
          <a:p>
            <a:pPr marL="0" marR="0" lvl="0" indent="0" algn="l" rtl="0">
              <a:spcBef>
                <a:spcPts val="600"/>
              </a:spcBef>
              <a:spcAft>
                <a:spcPts val="0"/>
              </a:spcAft>
              <a:buNone/>
            </a:pPr>
            <a:r>
              <a:rPr lang="el-GR" sz="2200">
                <a:solidFill>
                  <a:srgbClr val="000000"/>
                </a:solidFill>
                <a:latin typeface="Calibri"/>
                <a:ea typeface="Calibri"/>
                <a:cs typeface="Calibri"/>
                <a:sym typeface="Calibri"/>
              </a:rPr>
              <a:t>Μεγάλος Γλουτιαίος.</a:t>
            </a:r>
            <a:endParaRPr/>
          </a:p>
          <a:p>
            <a:pPr marL="0" marR="0" lvl="0" indent="0" algn="l" rtl="0">
              <a:spcBef>
                <a:spcPts val="600"/>
              </a:spcBef>
              <a:spcAft>
                <a:spcPts val="0"/>
              </a:spcAft>
              <a:buNone/>
            </a:pPr>
            <a:r>
              <a:rPr lang="el-GR" sz="2200">
                <a:solidFill>
                  <a:srgbClr val="000000"/>
                </a:solidFill>
                <a:latin typeface="Calibri"/>
                <a:ea typeface="Calibri"/>
                <a:cs typeface="Calibri"/>
                <a:sym typeface="Calibri"/>
              </a:rPr>
              <a:t>Ορθός μηριαίος.</a:t>
            </a:r>
            <a:endParaRPr/>
          </a:p>
          <a:p>
            <a:pPr marL="0" marR="0" lvl="0" indent="0" algn="l" rtl="0">
              <a:spcBef>
                <a:spcPts val="600"/>
              </a:spcBef>
              <a:spcAft>
                <a:spcPts val="0"/>
              </a:spcAft>
              <a:buNone/>
            </a:pPr>
            <a:r>
              <a:rPr lang="el-GR" sz="2200">
                <a:solidFill>
                  <a:srgbClr val="000000"/>
                </a:solidFill>
                <a:latin typeface="Calibri"/>
                <a:ea typeface="Calibri"/>
                <a:cs typeface="Calibri"/>
                <a:sym typeface="Calibri"/>
              </a:rPr>
              <a:t>Εξω Πλατύς.</a:t>
            </a:r>
            <a:endParaRPr/>
          </a:p>
          <a:p>
            <a:pPr marL="0" marR="0" lvl="0" indent="0" algn="l" rtl="0">
              <a:spcBef>
                <a:spcPts val="300"/>
              </a:spcBef>
              <a:spcAft>
                <a:spcPts val="0"/>
              </a:spcAft>
              <a:buNone/>
            </a:pPr>
            <a:r>
              <a:rPr lang="el-GR" sz="2200">
                <a:solidFill>
                  <a:srgbClr val="000000"/>
                </a:solidFill>
                <a:latin typeface="Calibri"/>
                <a:ea typeface="Calibri"/>
                <a:cs typeface="Calibri"/>
                <a:sym typeface="Calibri"/>
              </a:rPr>
              <a:t>Δικέφαλος Μηριαίος.</a:t>
            </a:r>
            <a:endParaRPr/>
          </a:p>
          <a:p>
            <a:pPr marL="0" marR="0" lvl="0" indent="0" algn="l" rtl="0">
              <a:spcBef>
                <a:spcPts val="300"/>
              </a:spcBef>
              <a:spcAft>
                <a:spcPts val="0"/>
              </a:spcAft>
              <a:buNone/>
            </a:pPr>
            <a:r>
              <a:rPr lang="el-GR" sz="2200">
                <a:solidFill>
                  <a:srgbClr val="000000"/>
                </a:solidFill>
                <a:latin typeface="Calibri"/>
                <a:ea typeface="Calibri"/>
                <a:cs typeface="Calibri"/>
                <a:sym typeface="Calibri"/>
              </a:rPr>
              <a:t>Πρόσθιος Κνημιαίος.</a:t>
            </a:r>
            <a:endParaRPr/>
          </a:p>
          <a:p>
            <a:pPr marL="0" marR="0" lvl="0" indent="0" algn="l" rtl="0">
              <a:spcBef>
                <a:spcPts val="300"/>
              </a:spcBef>
              <a:spcAft>
                <a:spcPts val="0"/>
              </a:spcAft>
              <a:buNone/>
            </a:pPr>
            <a:r>
              <a:rPr lang="el-GR" sz="2200">
                <a:solidFill>
                  <a:srgbClr val="000000"/>
                </a:solidFill>
                <a:latin typeface="Calibri"/>
                <a:ea typeface="Calibri"/>
                <a:cs typeface="Calibri"/>
                <a:sym typeface="Calibri"/>
              </a:rPr>
              <a:t>Γαστροκνήμιος.</a:t>
            </a:r>
            <a:endParaRPr/>
          </a:p>
          <a:p>
            <a:pPr marL="0" marR="0" lvl="0" indent="0" algn="l" rtl="0">
              <a:spcBef>
                <a:spcPts val="300"/>
              </a:spcBef>
              <a:spcAft>
                <a:spcPts val="0"/>
              </a:spcAft>
              <a:buNone/>
            </a:pPr>
            <a:r>
              <a:rPr lang="el-GR" sz="2200">
                <a:solidFill>
                  <a:srgbClr val="000000"/>
                </a:solidFill>
                <a:latin typeface="Calibri"/>
                <a:ea typeface="Calibri"/>
                <a:cs typeface="Calibri"/>
                <a:sym typeface="Calibri"/>
              </a:rPr>
              <a:t>Υποκνημίδιος. </a:t>
            </a:r>
            <a:endParaRPr/>
          </a:p>
        </p:txBody>
      </p:sp>
      <p:sp>
        <p:nvSpPr>
          <p:cNvPr id="1057" name="Google Shape;1057;p1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76</a:t>
            </a:fld>
            <a:endParaRPr>
              <a:solidFill>
                <a:srgbClr val="0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39"/>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t>Ισχίο</a:t>
            </a:r>
            <a:endParaRPr/>
          </a:p>
        </p:txBody>
      </p:sp>
      <p:sp>
        <p:nvSpPr>
          <p:cNvPr id="1063" name="Google Shape;1063;p139"/>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Στην </a:t>
            </a:r>
            <a:r>
              <a:rPr lang="el-GR" sz="2400" b="1">
                <a:latin typeface="Calibri"/>
                <a:ea typeface="Calibri"/>
                <a:cs typeface="Calibri"/>
                <a:sym typeface="Calibri"/>
              </a:rPr>
              <a:t>αρχή της περιόδου στήριξης</a:t>
            </a:r>
            <a:r>
              <a:rPr lang="el-GR" sz="2400">
                <a:latin typeface="Calibri"/>
                <a:ea typeface="Calibri"/>
                <a:cs typeface="Calibri"/>
                <a:sym typeface="Calibri"/>
              </a:rPr>
              <a:t>, το 60% του βάρους του σώματος μετατοπίζεται στο αντίθετο κάτω άκρο ξαφνικά, σε λιγότερο από 20 millisececond. </a:t>
            </a:r>
            <a:endParaRPr sz="2400">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Αυτή η ξαφνική κατάσταση επηρεάζει-ενεργοποιεί κάθε μια από τις αρθρώσεις των κάτω άκρων.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δύναμη φόρτισης στην άρθρωση του ισχίου</a:t>
            </a:r>
            <a:r>
              <a:rPr lang="el-GR" sz="2400" b="1">
                <a:latin typeface="Calibri"/>
                <a:ea typeface="Calibri"/>
                <a:cs typeface="Calibri"/>
                <a:sym typeface="Calibri"/>
              </a:rPr>
              <a:t> </a:t>
            </a:r>
            <a:r>
              <a:rPr lang="el-GR" sz="2400">
                <a:latin typeface="Calibri"/>
                <a:ea typeface="Calibri"/>
                <a:cs typeface="Calibri"/>
                <a:sym typeface="Calibri"/>
              </a:rPr>
              <a:t>ελαττώνεται</a:t>
            </a:r>
            <a:r>
              <a:rPr lang="el-GR" sz="2400" b="1">
                <a:latin typeface="Calibri"/>
                <a:ea typeface="Calibri"/>
                <a:cs typeface="Calibri"/>
                <a:sym typeface="Calibri"/>
              </a:rPr>
              <a:t> </a:t>
            </a:r>
            <a:r>
              <a:rPr lang="el-GR" sz="2400">
                <a:latin typeface="Calibri"/>
                <a:ea typeface="Calibri"/>
                <a:cs typeface="Calibri"/>
                <a:sym typeface="Calibri"/>
              </a:rPr>
              <a:t>με την μυϊκή δραστηριότητα των απαγωγών μυών της άρθρωσης.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Το πέλμα δρα ως αποδέκτης της κρούσης κάνοντας πρηνισμό. </a:t>
            </a:r>
            <a:endParaRPr/>
          </a:p>
          <a:p>
            <a:pPr marL="342900" lvl="0" indent="-190500" algn="l" rtl="0">
              <a:lnSpc>
                <a:spcPct val="112000"/>
              </a:lnSpc>
              <a:spcBef>
                <a:spcPts val="1200"/>
              </a:spcBef>
              <a:spcAft>
                <a:spcPts val="0"/>
              </a:spcAft>
              <a:buClr>
                <a:schemeClr val="dk1"/>
              </a:buClr>
              <a:buSzPts val="2400"/>
              <a:buFont typeface="Noto Sans Symbols"/>
              <a:buNone/>
            </a:pPr>
            <a:endParaRPr sz="2400">
              <a:latin typeface="Calibri"/>
              <a:ea typeface="Calibri"/>
              <a:cs typeface="Calibri"/>
              <a:sym typeface="Calibri"/>
            </a:endParaRPr>
          </a:p>
          <a:p>
            <a:pPr marL="342900" lvl="0" indent="-88900" algn="l" rtl="0">
              <a:lnSpc>
                <a:spcPct val="112000"/>
              </a:lnSpc>
              <a:spcBef>
                <a:spcPts val="1200"/>
              </a:spcBef>
              <a:spcAft>
                <a:spcPts val="0"/>
              </a:spcAft>
              <a:buClr>
                <a:schemeClr val="dk1"/>
              </a:buClr>
              <a:buSzPts val="4000"/>
              <a:buFont typeface="Noto Sans Symbols"/>
              <a:buNone/>
            </a:pPr>
            <a:endParaRPr sz="4000">
              <a:latin typeface="Calibri"/>
              <a:ea typeface="Calibri"/>
              <a:cs typeface="Calibri"/>
              <a:sym typeface="Calibri"/>
            </a:endParaRPr>
          </a:p>
          <a:p>
            <a:pPr marL="342900" lvl="0" indent="-190500" algn="l" rtl="0">
              <a:lnSpc>
                <a:spcPct val="112000"/>
              </a:lnSpc>
              <a:spcBef>
                <a:spcPts val="1200"/>
              </a:spcBef>
              <a:spcAft>
                <a:spcPts val="0"/>
              </a:spcAft>
              <a:buClr>
                <a:schemeClr val="dk1"/>
              </a:buClr>
              <a:buSzPts val="2400"/>
              <a:buFont typeface="Noto Sans Symbols"/>
              <a:buNone/>
            </a:pPr>
            <a:endParaRPr/>
          </a:p>
        </p:txBody>
      </p:sp>
      <p:sp>
        <p:nvSpPr>
          <p:cNvPr id="1064" name="Google Shape;1064;p1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77</a:t>
            </a:fld>
            <a:endParaRPr>
              <a:solidFill>
                <a:srgbClr val="00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40"/>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Γόνατο </a:t>
            </a:r>
            <a:r>
              <a:rPr lang="el-GR" sz="3200" b="0">
                <a:latin typeface="Calibri"/>
                <a:ea typeface="Calibri"/>
                <a:cs typeface="Calibri"/>
                <a:sym typeface="Calibri"/>
              </a:rPr>
              <a:t>1/2</a:t>
            </a:r>
            <a:endParaRPr/>
          </a:p>
        </p:txBody>
      </p:sp>
      <p:sp>
        <p:nvSpPr>
          <p:cNvPr id="1070" name="Google Shape;1070;p140"/>
          <p:cNvSpPr txBox="1">
            <a:spLocks noGrp="1"/>
          </p:cNvSpPr>
          <p:nvPr>
            <p:ph type="body" idx="1"/>
          </p:nvPr>
        </p:nvSpPr>
        <p:spPr>
          <a:xfrm>
            <a:off x="457200" y="1196752"/>
            <a:ext cx="8291400" cy="5616600"/>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dk1"/>
              </a:buClr>
              <a:buSzPts val="2200"/>
              <a:buFont typeface="Noto Sans Symbols"/>
              <a:buChar char="⮚"/>
            </a:pPr>
            <a:r>
              <a:rPr lang="el-GR" sz="2200">
                <a:latin typeface="Calibri"/>
                <a:ea typeface="Calibri"/>
                <a:cs typeface="Calibri"/>
                <a:sym typeface="Calibri"/>
              </a:rPr>
              <a:t>Στη φάση της αρχικής επαφής, οι δυνάμεις αντίδρασης από το έδαφος, που εφαρμόζονται στο κάτω άκρο, προκαλούν τάση για κάμψη στο γόνατο. </a:t>
            </a:r>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Οι συμπιεστικές δυνάμεις, που αναπτύσσονται, είναι αυξημένες λόγω της κρούσης. Η επανάληψη των κινήσεων αυξάνει την μηχανική σταθερότητα του γόνατος με συνέπεια αυξημένες συμπιεστικές δυνάμεις και κραδασμούς.</a:t>
            </a:r>
            <a:endParaRPr/>
          </a:p>
          <a:p>
            <a:pPr marL="342900" lvl="0" indent="-342900" algn="l" rtl="0">
              <a:lnSpc>
                <a:spcPct val="110000"/>
              </a:lnSpc>
              <a:spcBef>
                <a:spcPts val="1200"/>
              </a:spcBef>
              <a:spcAft>
                <a:spcPts val="0"/>
              </a:spcAft>
              <a:buClr>
                <a:schemeClr val="dk1"/>
              </a:buClr>
              <a:buSzPts val="2200"/>
              <a:buChar char="⮚"/>
            </a:pPr>
            <a:r>
              <a:rPr lang="el-GR" sz="2200">
                <a:latin typeface="Calibri"/>
                <a:ea typeface="Calibri"/>
                <a:cs typeface="Calibri"/>
                <a:sym typeface="Calibri"/>
              </a:rPr>
              <a:t>Στην φάση της ανταπόκρισης φόρτισης, η πλειομετρική δραστηριότητα του τετρακεφάλου μυός εξασφαλίζει ισορροπία ανάμεσα στη φόρτιση (τους κραδασμούς) και την σταθερότητα του γόνατος.</a:t>
            </a:r>
            <a:endParaRPr sz="2200">
              <a:latin typeface="Calibri"/>
              <a:ea typeface="Calibri"/>
              <a:cs typeface="Calibri"/>
              <a:sym typeface="Calibri"/>
            </a:endParaRPr>
          </a:p>
        </p:txBody>
      </p:sp>
      <p:sp>
        <p:nvSpPr>
          <p:cNvPr id="1071" name="Google Shape;1071;p1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78</a:t>
            </a:fld>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9"/>
          <p:cNvSpPr txBox="1">
            <a:spLocks noGrp="1"/>
          </p:cNvSpPr>
          <p:nvPr>
            <p:ph type="title"/>
          </p:nvPr>
        </p:nvSpPr>
        <p:spPr>
          <a:xfrm>
            <a:off x="467544" y="116631"/>
            <a:ext cx="8229600" cy="1054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Βάδιση</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Προϋποθέσεις</a:t>
            </a:r>
            <a:endParaRPr/>
          </a:p>
        </p:txBody>
      </p:sp>
      <p:sp>
        <p:nvSpPr>
          <p:cNvPr id="463" name="Google Shape;463;p69"/>
          <p:cNvSpPr txBox="1">
            <a:spLocks noGrp="1"/>
          </p:cNvSpPr>
          <p:nvPr>
            <p:ph type="body" idx="1"/>
          </p:nvPr>
        </p:nvSpPr>
        <p:spPr>
          <a:xfrm>
            <a:off x="457200" y="1412776"/>
            <a:ext cx="8229600" cy="4824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Calibri"/>
              <a:buNone/>
            </a:pPr>
            <a:r>
              <a:rPr lang="el-GR" sz="2400">
                <a:latin typeface="Calibri"/>
                <a:ea typeface="Calibri"/>
                <a:cs typeface="Calibri"/>
                <a:sym typeface="Calibri"/>
              </a:rPr>
              <a:t>Πρόκειται για ιδιαίτερα πολύπλοκη διαδικασία, που απαιτεί:</a:t>
            </a:r>
            <a:endParaRPr sz="2400">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Ισορροπία (ικανότητα διατήρησης της όρθιας θέσης),</a:t>
            </a:r>
            <a:endParaRPr sz="2400">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Συντονισμό (διατήρηση ρυθμικής μετακίνησης),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Ιδιοδεκτικότητα και Κιναισθησία,</a:t>
            </a:r>
            <a:endParaRPr sz="2400">
              <a:latin typeface="Calibri"/>
              <a:ea typeface="Calibri"/>
              <a:cs typeface="Calibri"/>
              <a:sym typeface="Calibri"/>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Αρτιότητα στις αρθρώσεις και τους μύες (μυοσκελετική επάρκεια),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Νευρολογική επάρκεια (φυσιολογική οπτική, ακουστική και αισθητική λειτουργία). </a:t>
            </a:r>
            <a:endParaRPr>
              <a:latin typeface="Calibri"/>
              <a:ea typeface="Calibri"/>
              <a:cs typeface="Calibri"/>
              <a:sym typeface="Calibri"/>
            </a:endParaRPr>
          </a:p>
          <a:p>
            <a:pPr marL="342900" lvl="0" indent="-190500" algn="l" rtl="0">
              <a:lnSpc>
                <a:spcPct val="112000"/>
              </a:lnSpc>
              <a:spcBef>
                <a:spcPts val="1200"/>
              </a:spcBef>
              <a:spcAft>
                <a:spcPts val="0"/>
              </a:spcAft>
              <a:buClr>
                <a:schemeClr val="dk1"/>
              </a:buClr>
              <a:buSzPts val="2400"/>
              <a:buFont typeface="Noto Sans Symbols"/>
              <a:buNone/>
            </a:pPr>
            <a:endParaRPr>
              <a:latin typeface="Calibri"/>
              <a:ea typeface="Calibri"/>
              <a:cs typeface="Calibri"/>
              <a:sym typeface="Calibri"/>
            </a:endParaRPr>
          </a:p>
          <a:p>
            <a:pPr marL="342900" lvl="0" indent="-190500" algn="l" rtl="0">
              <a:lnSpc>
                <a:spcPct val="112000"/>
              </a:lnSpc>
              <a:spcBef>
                <a:spcPts val="1200"/>
              </a:spcBef>
              <a:spcAft>
                <a:spcPts val="0"/>
              </a:spcAft>
              <a:buClr>
                <a:schemeClr val="dk1"/>
              </a:buClr>
              <a:buSzPts val="2400"/>
              <a:buFont typeface="Noto Sans Symbols"/>
              <a:buNone/>
            </a:pPr>
            <a:endParaRPr>
              <a:latin typeface="Calibri"/>
              <a:ea typeface="Calibri"/>
              <a:cs typeface="Calibri"/>
              <a:sym typeface="Calibri"/>
            </a:endParaRPr>
          </a:p>
        </p:txBody>
      </p:sp>
      <p:sp>
        <p:nvSpPr>
          <p:cNvPr id="464" name="Google Shape;464;p6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7</a:t>
            </a:fld>
            <a:endParaRPr>
              <a:solidFill>
                <a:srgbClr val="0000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41"/>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Γόνατο </a:t>
            </a:r>
            <a:r>
              <a:rPr lang="el-GR" sz="3200" b="0">
                <a:latin typeface="Calibri"/>
                <a:ea typeface="Calibri"/>
                <a:cs typeface="Calibri"/>
                <a:sym typeface="Calibri"/>
              </a:rPr>
              <a:t>2/2</a:t>
            </a:r>
            <a:endParaRPr/>
          </a:p>
        </p:txBody>
      </p:sp>
      <p:sp>
        <p:nvSpPr>
          <p:cNvPr id="1077" name="Google Shape;1077;p141"/>
          <p:cNvSpPr txBox="1">
            <a:spLocks noGrp="1"/>
          </p:cNvSpPr>
          <p:nvPr>
            <p:ph type="body" idx="1"/>
          </p:nvPr>
        </p:nvSpPr>
        <p:spPr>
          <a:xfrm>
            <a:off x="457200" y="1196752"/>
            <a:ext cx="8075100" cy="12240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200"/>
              <a:buFont typeface="Noto Sans Symbols"/>
              <a:buChar char="⮚"/>
            </a:pPr>
            <a:r>
              <a:rPr lang="el-GR" sz="2200">
                <a:latin typeface="Calibri"/>
                <a:ea typeface="Calibri"/>
                <a:cs typeface="Calibri"/>
                <a:sym typeface="Calibri"/>
              </a:rPr>
              <a:t>Στο δεύτερο μισό της περιόδου στήριξης, η διεύθυνση της δύναμης της αντίδρασης από το έδαφος περνά εμπρός από το γόνατο. Γίνεται έκταση και σταθεροποιείται. </a:t>
            </a:r>
            <a:endParaRPr/>
          </a:p>
        </p:txBody>
      </p:sp>
      <p:sp>
        <p:nvSpPr>
          <p:cNvPr id="1078" name="Google Shape;1078;p1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79</a:t>
            </a:fld>
            <a:endParaRPr>
              <a:solidFill>
                <a:srgbClr val="000000"/>
              </a:solidFill>
            </a:endParaRPr>
          </a:p>
        </p:txBody>
      </p:sp>
      <p:sp>
        <p:nvSpPr>
          <p:cNvPr id="1079" name="Google Shape;1079;p141"/>
          <p:cNvSpPr/>
          <p:nvPr/>
        </p:nvSpPr>
        <p:spPr>
          <a:xfrm>
            <a:off x="3680427" y="6514353"/>
            <a:ext cx="20436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200" u="sng">
                <a:solidFill>
                  <a:schemeClr val="hlink"/>
                </a:solidFill>
                <a:latin typeface="Calibri"/>
                <a:ea typeface="Calibri"/>
                <a:cs typeface="Calibri"/>
                <a:sym typeface="Calibri"/>
                <a:hlinkClick r:id="rId3"/>
              </a:rPr>
              <a:t>Muscle Activation During Gait</a:t>
            </a:r>
            <a:endParaRPr sz="1200">
              <a:solidFill>
                <a:srgbClr val="000000"/>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42"/>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Ποδοκνημική Άρθρωση</a:t>
            </a:r>
            <a:endParaRPr/>
          </a:p>
        </p:txBody>
      </p:sp>
      <p:sp>
        <p:nvSpPr>
          <p:cNvPr id="1085" name="Google Shape;1085;p142"/>
          <p:cNvSpPr txBox="1">
            <a:spLocks noGrp="1"/>
          </p:cNvSpPr>
          <p:nvPr>
            <p:ph type="body" idx="1"/>
          </p:nvPr>
        </p:nvSpPr>
        <p:spPr>
          <a:xfrm>
            <a:off x="457200" y="1196752"/>
            <a:ext cx="8363400" cy="532860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200"/>
              <a:buFont typeface="Noto Sans Symbols"/>
              <a:buChar char="⮚"/>
            </a:pPr>
            <a:r>
              <a:rPr lang="el-GR" sz="2200">
                <a:latin typeface="Calibri"/>
                <a:ea typeface="Calibri"/>
                <a:cs typeface="Calibri"/>
                <a:sym typeface="Calibri"/>
              </a:rPr>
              <a:t>Οι ραχιαίοι καμπτήρες της ποδοκνημικής άρθρωσης στη </a:t>
            </a:r>
            <a:r>
              <a:rPr lang="el-GR" sz="2200" b="1">
                <a:latin typeface="Calibri"/>
                <a:ea typeface="Calibri"/>
                <a:cs typeface="Calibri"/>
                <a:sym typeface="Calibri"/>
              </a:rPr>
              <a:t>φάση της αρχικής επαφής</a:t>
            </a:r>
            <a:r>
              <a:rPr lang="el-GR" sz="2200">
                <a:latin typeface="Calibri"/>
                <a:ea typeface="Calibri"/>
                <a:cs typeface="Calibri"/>
                <a:sym typeface="Calibri"/>
              </a:rPr>
              <a:t> εργάζονται μειομετρικά και οδηγούν την άρθρωση σε ραχιαία κάμψη. </a:t>
            </a:r>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Στη </a:t>
            </a:r>
            <a:r>
              <a:rPr lang="el-GR" sz="2200" b="1">
                <a:latin typeface="Calibri"/>
                <a:ea typeface="Calibri"/>
                <a:cs typeface="Calibri"/>
                <a:sym typeface="Calibri"/>
              </a:rPr>
              <a:t>φάση της ανταπόκρισης</a:t>
            </a:r>
            <a:r>
              <a:rPr lang="el-GR" sz="2200">
                <a:latin typeface="Calibri"/>
                <a:ea typeface="Calibri"/>
                <a:cs typeface="Calibri"/>
                <a:sym typeface="Calibri"/>
              </a:rPr>
              <a:t> </a:t>
            </a:r>
            <a:r>
              <a:rPr lang="el-GR" sz="2200" b="1">
                <a:latin typeface="Calibri"/>
                <a:ea typeface="Calibri"/>
                <a:cs typeface="Calibri"/>
                <a:sym typeface="Calibri"/>
              </a:rPr>
              <a:t>φόρτισης, </a:t>
            </a:r>
            <a:r>
              <a:rPr lang="el-GR" sz="2200">
                <a:latin typeface="Calibri"/>
                <a:ea typeface="Calibri"/>
                <a:cs typeface="Calibri"/>
                <a:sym typeface="Calibri"/>
              </a:rPr>
              <a:t>η πελματιαία κάμψη που γίνεται, φαίνεται να είναι διαδικασία παθητική.  </a:t>
            </a:r>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Στην πραγματικότητα, μέχρι την στιγμή της διπλής στήριξης, η πλειομετρική δραστηριότητα των μυών της πρόσθιας επιφάνειας της κνήμης: </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Ελέγχει την πτώση του πέλματος.</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Καθυστερεί την επαφή του μπροστινού τμήματος του άκρου ποδός με το έδαφος.</a:t>
            </a:r>
            <a:endParaRPr sz="2200">
              <a:latin typeface="Calibri"/>
              <a:ea typeface="Calibri"/>
              <a:cs typeface="Calibri"/>
              <a:sym typeface="Calibri"/>
            </a:endParaRPr>
          </a:p>
        </p:txBody>
      </p:sp>
      <p:sp>
        <p:nvSpPr>
          <p:cNvPr id="1086" name="Google Shape;1086;p14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80</a:t>
            </a:fld>
            <a:endParaRPr>
              <a:solidFill>
                <a:srgbClr val="00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43"/>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Λεκάνη</a:t>
            </a:r>
            <a:endParaRPr sz="2400"/>
          </a:p>
        </p:txBody>
      </p:sp>
      <p:sp>
        <p:nvSpPr>
          <p:cNvPr id="1092" name="Google Shape;1092;p143"/>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Κατά την εξέλιξη της βάδισης, η κίνηση της λεκάνης, μέσα στο χώρο σε συντονισμό με την κίνηση των αρθρώσεων του γόνατος και της ποδοκνημικής άρθρωσης περιορίζει την κίνηση του κέντρου μάζας του σώματος σε 4,4 cm μόνο.</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Όταν το σώμα από την περίοδο αιώρησης περνά στην περίοδο στήριξης, συσπώνται οι εκτείνοντες μύες του κορμού, με στόχο την σταθεροποίηση της σπονδυλικής στήλης και της λεκάνης, καθώς το βάρος μετατοπίζεται από το ένα πόδι στο άλλο. Έτσι εξασφαλίζεται η κίνηση των άκρων προς τα εμπρός με ελάχιστη κίνηση στον κορμό.</a:t>
            </a:r>
            <a:endParaRPr/>
          </a:p>
        </p:txBody>
      </p:sp>
      <p:sp>
        <p:nvSpPr>
          <p:cNvPr id="1093" name="Google Shape;1093;p1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81</a:t>
            </a:fld>
            <a:endParaRPr>
              <a:solidFill>
                <a:srgbClr val="00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44"/>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Κορμός </a:t>
            </a:r>
            <a:endParaRPr sz="2000" b="1">
              <a:latin typeface="Calibri"/>
              <a:ea typeface="Calibri"/>
              <a:cs typeface="Calibri"/>
              <a:sym typeface="Calibri"/>
            </a:endParaRPr>
          </a:p>
        </p:txBody>
      </p:sp>
      <p:sp>
        <p:nvSpPr>
          <p:cNvPr id="1099" name="Google Shape;1099;p144"/>
          <p:cNvSpPr txBox="1">
            <a:spLocks noGrp="1"/>
          </p:cNvSpPr>
          <p:nvPr>
            <p:ph type="body" idx="1"/>
          </p:nvPr>
        </p:nvSpPr>
        <p:spPr>
          <a:xfrm>
            <a:off x="457200" y="1196752"/>
            <a:ext cx="8291400" cy="5256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Ο κορμός συνιστά το 50%, τα άνω άκρα και το κεφάλι το 25%, ενώ το αιωρούμενο άκρο λίγο περισσότερο από το 10% του βάρους του σώματος.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Ο κορμός, οι ώμοι και τα άνω άκρα στρίβουν για να υποστηρίξουν την ισορροπία και την σταθερότητα κατά την διάρκεια της βάδισης.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Τα άνω άκρα αιωρούνται συντονισμένα, το καθένα κάθε φορά, σε αντίθετη κατεύθυνση από το πόδι φόρτισης. Έτσι </a:t>
            </a:r>
            <a:r>
              <a:rPr lang="el-GR">
                <a:latin typeface="Calibri"/>
                <a:ea typeface="Calibri"/>
                <a:cs typeface="Calibri"/>
                <a:sym typeface="Calibri"/>
              </a:rPr>
              <a:t>εξασφαλίζεται ομαλά η </a:t>
            </a:r>
            <a:r>
              <a:rPr lang="el-GR" sz="2400">
                <a:latin typeface="Calibri"/>
                <a:ea typeface="Calibri"/>
                <a:cs typeface="Calibri"/>
                <a:sym typeface="Calibri"/>
              </a:rPr>
              <a:t>ισορροπία κατά τη βάδιση.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κίνηση των δύο κάτω άκρων είναι συντονισμένη, ώστε κάθε στιγμή το ένα από αυτά είναι σε επαφή με το έδαφος.</a:t>
            </a:r>
            <a:endParaRPr/>
          </a:p>
        </p:txBody>
      </p:sp>
      <p:sp>
        <p:nvSpPr>
          <p:cNvPr id="1100" name="Google Shape;1100;p14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82</a:t>
            </a:fld>
            <a:endParaRPr>
              <a:solidFill>
                <a:srgbClr val="00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45"/>
          <p:cNvSpPr txBox="1">
            <a:spLocks noGrp="1"/>
          </p:cNvSpPr>
          <p:nvPr>
            <p:ph type="title"/>
          </p:nvPr>
        </p:nvSpPr>
        <p:spPr>
          <a:xfrm>
            <a:off x="467544" y="116632"/>
            <a:ext cx="8229600" cy="1008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3959"/>
              <a:buFont typeface="Calibri"/>
              <a:buNone/>
            </a:pPr>
            <a:r>
              <a:rPr lang="el-GR" sz="3959">
                <a:latin typeface="Calibri"/>
                <a:ea typeface="Calibri"/>
                <a:cs typeface="Calibri"/>
                <a:sym typeface="Calibri"/>
              </a:rPr>
              <a:t>Κύκλος Βάδισης </a:t>
            </a:r>
            <a:r>
              <a:rPr lang="el-GR" sz="3600">
                <a:latin typeface="Calibri"/>
                <a:ea typeface="Calibri"/>
                <a:cs typeface="Calibri"/>
                <a:sym typeface="Calibri"/>
              </a:rPr>
              <a:t/>
            </a:r>
            <a:br>
              <a:rPr lang="el-GR" sz="3600">
                <a:latin typeface="Calibri"/>
                <a:ea typeface="Calibri"/>
                <a:cs typeface="Calibri"/>
                <a:sym typeface="Calibri"/>
              </a:rPr>
            </a:br>
            <a:r>
              <a:rPr lang="el-GR" sz="3240" b="0">
                <a:latin typeface="Calibri"/>
                <a:ea typeface="Calibri"/>
                <a:cs typeface="Calibri"/>
                <a:sym typeface="Calibri"/>
              </a:rPr>
              <a:t>μυϊκή δραστηριότητα</a:t>
            </a:r>
            <a:endParaRPr/>
          </a:p>
        </p:txBody>
      </p:sp>
      <p:graphicFrame>
        <p:nvGraphicFramePr>
          <p:cNvPr id="1107" name="Google Shape;1107;p145"/>
          <p:cNvGraphicFramePr/>
          <p:nvPr/>
        </p:nvGraphicFramePr>
        <p:xfrm>
          <a:off x="395536" y="1196752"/>
          <a:ext cx="8352925" cy="5252655"/>
        </p:xfrm>
        <a:graphic>
          <a:graphicData uri="http://schemas.openxmlformats.org/drawingml/2006/table">
            <a:tbl>
              <a:tblPr firstRow="1" bandRow="1">
                <a:noFill/>
                <a:tableStyleId>{97576E6C-431B-47E5-BACB-A5219A0A811B}</a:tableStyleId>
              </a:tblPr>
              <a:tblGrid>
                <a:gridCol w="1745425"/>
                <a:gridCol w="719375"/>
                <a:gridCol w="821600"/>
                <a:gridCol w="821600"/>
                <a:gridCol w="821600"/>
                <a:gridCol w="821600"/>
                <a:gridCol w="821600"/>
                <a:gridCol w="958525"/>
                <a:gridCol w="821600"/>
              </a:tblGrid>
              <a:tr h="589125">
                <a:tc>
                  <a:txBody>
                    <a:bodyPr/>
                    <a:lstStyle/>
                    <a:p>
                      <a:pPr marL="0" marR="0" lvl="0" indent="0" algn="l" rtl="0">
                        <a:spcBef>
                          <a:spcPts val="0"/>
                        </a:spcBef>
                        <a:spcAft>
                          <a:spcPts val="0"/>
                        </a:spcAft>
                        <a:buNone/>
                      </a:pPr>
                      <a:r>
                        <a:rPr lang="el-GR" sz="2400" u="none" strike="noStrike" cap="none"/>
                        <a:t>----</a:t>
                      </a:r>
                      <a:endParaRPr sz="2400"/>
                    </a:p>
                  </a:txBody>
                  <a:tcPr marL="91450" marR="91450" marT="45725" marB="45725"/>
                </a:tc>
                <a:tc gridSpan="5">
                  <a:txBody>
                    <a:bodyPr/>
                    <a:lstStyle/>
                    <a:p>
                      <a:pPr marL="0" marR="0" lvl="0" indent="0" algn="l" rtl="0">
                        <a:spcBef>
                          <a:spcPts val="0"/>
                        </a:spcBef>
                        <a:spcAft>
                          <a:spcPts val="0"/>
                        </a:spcAft>
                        <a:buNone/>
                      </a:pPr>
                      <a:r>
                        <a:rPr lang="el-GR" sz="1800"/>
                        <a:t>Περίοδος στήριξης 60%  </a:t>
                      </a:r>
                      <a:endParaRPr/>
                    </a:p>
                    <a:p>
                      <a:pPr marL="0" marR="0" lvl="0" indent="0" algn="l" rtl="0">
                        <a:spcBef>
                          <a:spcPts val="0"/>
                        </a:spcBef>
                        <a:spcAft>
                          <a:spcPts val="0"/>
                        </a:spcAft>
                        <a:buNone/>
                      </a:pPr>
                      <a:r>
                        <a:rPr lang="el-GR" sz="1800"/>
                        <a:t>Φ1      Φ2     Φ3      Φ4     Φ5</a:t>
                      </a:r>
                      <a:endParaRPr sz="1800"/>
                    </a:p>
                  </a:txBody>
                  <a:tcPr marL="91450" marR="91450" marT="45725" marB="45725"/>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3">
                  <a:txBody>
                    <a:bodyPr/>
                    <a:lstStyle/>
                    <a:p>
                      <a:pPr marL="0" marR="0" lvl="0" indent="0" algn="l" rtl="0">
                        <a:spcBef>
                          <a:spcPts val="0"/>
                        </a:spcBef>
                        <a:spcAft>
                          <a:spcPts val="0"/>
                        </a:spcAft>
                        <a:buNone/>
                      </a:pPr>
                      <a:r>
                        <a:rPr lang="el-GR" sz="1800"/>
                        <a:t>Περίοδος αιώρησης 40%</a:t>
                      </a:r>
                      <a:endParaRPr/>
                    </a:p>
                    <a:p>
                      <a:pPr marL="0" marR="0" lvl="0" indent="0" algn="l" rtl="0">
                        <a:spcBef>
                          <a:spcPts val="0"/>
                        </a:spcBef>
                        <a:spcAft>
                          <a:spcPts val="0"/>
                        </a:spcAft>
                        <a:buNone/>
                      </a:pPr>
                      <a:r>
                        <a:rPr lang="el-GR" sz="1800"/>
                        <a:t> Φ1      Φ2      Φ3</a:t>
                      </a:r>
                      <a:endParaRPr sz="1800"/>
                    </a:p>
                  </a:txBody>
                  <a:tcPr marL="91450" marR="91450" marT="45725" marB="45725"/>
                </a:tc>
                <a:tc hMerge="1">
                  <a:txBody>
                    <a:bodyPr/>
                    <a:lstStyle/>
                    <a:p>
                      <a:endParaRPr lang="el-GR"/>
                    </a:p>
                  </a:txBody>
                  <a:tcPr/>
                </a:tc>
                <a:tc hMerge="1">
                  <a:txBody>
                    <a:bodyPr/>
                    <a:lstStyle/>
                    <a:p>
                      <a:endParaRPr lang="el-GR"/>
                    </a:p>
                  </a:txBody>
                  <a:tcPr/>
                </a:tc>
              </a:tr>
              <a:tr h="341325">
                <a:tc>
                  <a:txBody>
                    <a:bodyPr/>
                    <a:lstStyle/>
                    <a:p>
                      <a:pPr marL="0" marR="0" lvl="0" indent="0" algn="l" rtl="0">
                        <a:spcBef>
                          <a:spcPts val="0"/>
                        </a:spcBef>
                        <a:spcAft>
                          <a:spcPts val="0"/>
                        </a:spcAft>
                        <a:buNone/>
                      </a:pPr>
                      <a:r>
                        <a:rPr lang="el-GR" sz="1800"/>
                        <a:t>ΛΑΓΟΝΟΨΟΙΤΗΣ</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FDE9D8"/>
                    </a:solidFill>
                  </a:tcPr>
                </a:tc>
                <a:tc>
                  <a:txBody>
                    <a:bodyPr/>
                    <a:lstStyle/>
                    <a:p>
                      <a:pPr marL="0" marR="0" lvl="0" indent="0" algn="l" rtl="0">
                        <a:spcBef>
                          <a:spcPts val="0"/>
                        </a:spcBef>
                        <a:spcAft>
                          <a:spcPts val="0"/>
                        </a:spcAft>
                        <a:buNone/>
                      </a:pPr>
                      <a:endParaRPr sz="1800"/>
                    </a:p>
                  </a:txBody>
                  <a:tcPr marL="91450" marR="91450" marT="45725" marB="45725">
                    <a:solidFill>
                      <a:srgbClr val="FDE9D8"/>
                    </a:solidFill>
                  </a:tcPr>
                </a:tc>
                <a:tc>
                  <a:txBody>
                    <a:bodyPr/>
                    <a:lstStyle/>
                    <a:p>
                      <a:pPr marL="0" marR="0" lvl="0" indent="0" algn="l" rtl="0">
                        <a:spcBef>
                          <a:spcPts val="0"/>
                        </a:spcBef>
                        <a:spcAft>
                          <a:spcPts val="0"/>
                        </a:spcAft>
                        <a:buNone/>
                      </a:pPr>
                      <a:endParaRPr sz="1800"/>
                    </a:p>
                  </a:txBody>
                  <a:tcPr marL="91450" marR="91450" marT="45725" marB="45725">
                    <a:solidFill>
                      <a:srgbClr val="FDE9D8"/>
                    </a:solidFill>
                  </a:tcPr>
                </a:tc>
                <a:tc>
                  <a:txBody>
                    <a:bodyPr/>
                    <a:lstStyle/>
                    <a:p>
                      <a:pPr marL="0" marR="0" lvl="0" indent="0" algn="l" rtl="0">
                        <a:spcBef>
                          <a:spcPts val="0"/>
                        </a:spcBef>
                        <a:spcAft>
                          <a:spcPts val="0"/>
                        </a:spcAft>
                        <a:buNone/>
                      </a:pPr>
                      <a:endParaRPr sz="1800"/>
                    </a:p>
                  </a:txBody>
                  <a:tcPr marL="91450" marR="91450" marT="45725" marB="45725">
                    <a:solidFill>
                      <a:srgbClr val="FDE9D8"/>
                    </a:solidFill>
                  </a:tcPr>
                </a:tc>
                <a:tc>
                  <a:txBody>
                    <a:bodyPr/>
                    <a:lstStyle/>
                    <a:p>
                      <a:pPr marL="0" marR="0" lvl="0" indent="0" algn="l" rtl="0">
                        <a:spcBef>
                          <a:spcPts val="0"/>
                        </a:spcBef>
                        <a:spcAft>
                          <a:spcPts val="0"/>
                        </a:spcAft>
                        <a:buNone/>
                      </a:pPr>
                      <a:endParaRPr sz="1800"/>
                    </a:p>
                  </a:txBody>
                  <a:tcPr marL="91450" marR="91450" marT="45725" marB="45725"/>
                </a:tc>
              </a:tr>
              <a:tr h="588250">
                <a:tc>
                  <a:txBody>
                    <a:bodyPr/>
                    <a:lstStyle/>
                    <a:p>
                      <a:pPr marL="0" marR="0" lvl="0" indent="0" algn="l" rtl="0">
                        <a:spcBef>
                          <a:spcPts val="0"/>
                        </a:spcBef>
                        <a:spcAft>
                          <a:spcPts val="0"/>
                        </a:spcAft>
                        <a:buNone/>
                      </a:pPr>
                      <a:r>
                        <a:rPr lang="el-GR" sz="1800"/>
                        <a:t>ΜΕΓΑΛΟΣ ΓΛΟΥΤΙΑΙΟΣ</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588250">
                <a:tc>
                  <a:txBody>
                    <a:bodyPr/>
                    <a:lstStyle/>
                    <a:p>
                      <a:pPr marL="0" marR="0" lvl="0" indent="0" algn="l" rtl="0">
                        <a:spcBef>
                          <a:spcPts val="0"/>
                        </a:spcBef>
                        <a:spcAft>
                          <a:spcPts val="0"/>
                        </a:spcAft>
                        <a:buNone/>
                      </a:pPr>
                      <a:r>
                        <a:rPr lang="el-GR" sz="1800"/>
                        <a:t>ΜΕΣΟΣ ΓΛΟΥΤΙΑΙΟΣ</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41325">
                <a:tc>
                  <a:txBody>
                    <a:bodyPr/>
                    <a:lstStyle/>
                    <a:p>
                      <a:pPr marL="0" marR="0" lvl="0" indent="0" algn="l" rtl="0">
                        <a:spcBef>
                          <a:spcPts val="0"/>
                        </a:spcBef>
                        <a:spcAft>
                          <a:spcPts val="0"/>
                        </a:spcAft>
                        <a:buNone/>
                      </a:pPr>
                      <a:r>
                        <a:rPr lang="el-GR" sz="1800"/>
                        <a:t>ΙΣΧΙΟΚΝΗΜΙΑΙΟΙ</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41325">
                <a:tc>
                  <a:txBody>
                    <a:bodyPr/>
                    <a:lstStyle/>
                    <a:p>
                      <a:pPr marL="0" marR="0" lvl="0" indent="0" algn="l" rtl="0">
                        <a:spcBef>
                          <a:spcPts val="0"/>
                        </a:spcBef>
                        <a:spcAft>
                          <a:spcPts val="0"/>
                        </a:spcAft>
                        <a:buNone/>
                      </a:pPr>
                      <a:r>
                        <a:rPr lang="el-GR" sz="1800"/>
                        <a:t>ΤΕΤΡΑΚΕΦΑΛΟΣ</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EAF1DD"/>
                    </a:solidFill>
                  </a:tcPr>
                </a:tc>
              </a:tr>
              <a:tr h="588250">
                <a:tc>
                  <a:txBody>
                    <a:bodyPr/>
                    <a:lstStyle/>
                    <a:p>
                      <a:pPr marL="0" marR="0" lvl="0" indent="0" algn="l" rtl="0">
                        <a:spcBef>
                          <a:spcPts val="0"/>
                        </a:spcBef>
                        <a:spcAft>
                          <a:spcPts val="0"/>
                        </a:spcAft>
                        <a:buNone/>
                      </a:pPr>
                      <a:r>
                        <a:rPr lang="el-GR" sz="1800"/>
                        <a:t>ΠΡΟΣΘΙΑΣ ΕΠΙΦ. ΚΝΗΜΗΣ</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588250">
                <a:tc>
                  <a:txBody>
                    <a:bodyPr/>
                    <a:lstStyle/>
                    <a:p>
                      <a:pPr marL="0" marR="0" lvl="0" indent="0" algn="l" rtl="0">
                        <a:spcBef>
                          <a:spcPts val="0"/>
                        </a:spcBef>
                        <a:spcAft>
                          <a:spcPts val="0"/>
                        </a:spcAft>
                        <a:buNone/>
                      </a:pPr>
                      <a:r>
                        <a:rPr lang="el-GR" sz="1800"/>
                        <a:t>ΟΠΙΣΘΙΑΣ ΕΠΙΦ. ΚΝΗΜΗΣ</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FDE9D8"/>
                    </a:solidFill>
                  </a:tcPr>
                </a:tc>
                <a:tc>
                  <a:txBody>
                    <a:bodyPr/>
                    <a:lstStyle/>
                    <a:p>
                      <a:pPr marL="0" marR="0" lvl="0" indent="0" algn="l" rtl="0">
                        <a:spcBef>
                          <a:spcPts val="0"/>
                        </a:spcBef>
                        <a:spcAft>
                          <a:spcPts val="0"/>
                        </a:spcAft>
                        <a:buNone/>
                      </a:pPr>
                      <a:endParaRPr sz="1800"/>
                    </a:p>
                  </a:txBody>
                  <a:tcPr marL="91450" marR="91450" marT="45725" marB="45725">
                    <a:solidFill>
                      <a:srgbClr val="FDE9D8"/>
                    </a:solidFill>
                  </a:tcPr>
                </a:tc>
                <a:tc>
                  <a:txBody>
                    <a:bodyPr/>
                    <a:lstStyle/>
                    <a:p>
                      <a:pPr marL="0" marR="0" lvl="0" indent="0" algn="l" rtl="0">
                        <a:spcBef>
                          <a:spcPts val="0"/>
                        </a:spcBef>
                        <a:spcAft>
                          <a:spcPts val="0"/>
                        </a:spcAft>
                        <a:buNone/>
                      </a:pPr>
                      <a:endParaRPr sz="1800"/>
                    </a:p>
                  </a:txBody>
                  <a:tcPr marL="91450" marR="91450" marT="45725" marB="45725">
                    <a:solidFill>
                      <a:srgbClr val="FDE9D8"/>
                    </a:solidFill>
                  </a:tcPr>
                </a:tc>
              </a:tr>
              <a:tr h="3413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FDE9D8"/>
                    </a:solidFill>
                  </a:tcPr>
                </a:tc>
                <a:tc>
                  <a:txBody>
                    <a:bodyPr/>
                    <a:lstStyle/>
                    <a:p>
                      <a:pPr marL="0" marR="0" lvl="0" indent="0" algn="l" rtl="0">
                        <a:spcBef>
                          <a:spcPts val="0"/>
                        </a:spcBef>
                        <a:spcAft>
                          <a:spcPts val="0"/>
                        </a:spcAft>
                        <a:buNone/>
                      </a:pPr>
                      <a:endParaRPr sz="1800"/>
                    </a:p>
                  </a:txBody>
                  <a:tcPr marL="91450" marR="91450" marT="45725" marB="45725">
                    <a:solidFill>
                      <a:srgbClr val="FDE9D8"/>
                    </a:solidFill>
                  </a:tcPr>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589125">
                <a:tc gridSpan="3">
                  <a:txBody>
                    <a:bodyPr/>
                    <a:lstStyle/>
                    <a:p>
                      <a:pPr marL="0" marR="0" lvl="0" indent="0" algn="l" rtl="0">
                        <a:spcBef>
                          <a:spcPts val="0"/>
                        </a:spcBef>
                        <a:spcAft>
                          <a:spcPts val="0"/>
                        </a:spcAft>
                        <a:buNone/>
                      </a:pPr>
                      <a:r>
                        <a:rPr lang="el-GR" sz="1800"/>
                        <a:t>Χαλαρός </a:t>
                      </a:r>
                      <a:endParaRPr sz="1800"/>
                    </a:p>
                  </a:txBody>
                  <a:tcPr marL="91450" marR="91450" marT="45725" marB="45725"/>
                </a:tc>
                <a:tc hMerge="1">
                  <a:txBody>
                    <a:bodyPr/>
                    <a:lstStyle/>
                    <a:p>
                      <a:endParaRPr lang="el-GR"/>
                    </a:p>
                  </a:txBody>
                  <a:tcPr/>
                </a:tc>
                <a:tc hMerge="1">
                  <a:txBody>
                    <a:bodyPr/>
                    <a:lstStyle/>
                    <a:p>
                      <a:endParaRPr lang="el-GR"/>
                    </a:p>
                  </a:txBody>
                  <a:tcPr/>
                </a:tc>
                <a:tc gridSpan="3">
                  <a:txBody>
                    <a:bodyPr/>
                    <a:lstStyle/>
                    <a:p>
                      <a:pPr marL="0" marR="0" lvl="0" indent="0" algn="l" rtl="0">
                        <a:spcBef>
                          <a:spcPts val="0"/>
                        </a:spcBef>
                        <a:spcAft>
                          <a:spcPts val="0"/>
                        </a:spcAft>
                        <a:buNone/>
                      </a:pPr>
                      <a:r>
                        <a:rPr lang="el-GR" sz="1800"/>
                        <a:t>Μειομετρική κίνηση</a:t>
                      </a:r>
                      <a:endParaRPr sz="1800"/>
                    </a:p>
                  </a:txBody>
                  <a:tcPr marL="91450" marR="91450" marT="45725" marB="45725">
                    <a:solidFill>
                      <a:srgbClr val="FDE9D8"/>
                    </a:solidFill>
                  </a:tcPr>
                </a:tc>
                <a:tc hMerge="1">
                  <a:txBody>
                    <a:bodyPr/>
                    <a:lstStyle/>
                    <a:p>
                      <a:endParaRPr lang="el-GR"/>
                    </a:p>
                  </a:txBody>
                  <a:tcPr/>
                </a:tc>
                <a:tc hMerge="1">
                  <a:txBody>
                    <a:bodyPr/>
                    <a:lstStyle/>
                    <a:p>
                      <a:endParaRPr lang="el-GR"/>
                    </a:p>
                  </a:txBody>
                  <a:tcPr/>
                </a:tc>
                <a:tc gridSpan="3">
                  <a:txBody>
                    <a:bodyPr/>
                    <a:lstStyle/>
                    <a:p>
                      <a:pPr marL="0" marR="0" lvl="0" indent="0" algn="l" rtl="0">
                        <a:spcBef>
                          <a:spcPts val="0"/>
                        </a:spcBef>
                        <a:spcAft>
                          <a:spcPts val="0"/>
                        </a:spcAft>
                        <a:buNone/>
                      </a:pPr>
                      <a:r>
                        <a:rPr lang="el-GR" sz="1800"/>
                        <a:t>Πλειομετρική κίνηση</a:t>
                      </a:r>
                      <a:endParaRPr sz="1800"/>
                    </a:p>
                  </a:txBody>
                  <a:tcPr marL="91450" marR="91450" marT="45725" marB="45725">
                    <a:solidFill>
                      <a:srgbClr val="EAF1DD"/>
                    </a:solidFill>
                  </a:tcPr>
                </a:tc>
                <a:tc hMerge="1">
                  <a:txBody>
                    <a:bodyPr/>
                    <a:lstStyle/>
                    <a:p>
                      <a:endParaRPr lang="el-GR"/>
                    </a:p>
                  </a:txBody>
                  <a:tcPr/>
                </a:tc>
                <a:tc hMerge="1">
                  <a:txBody>
                    <a:bodyPr/>
                    <a:lstStyle/>
                    <a:p>
                      <a:endParaRPr lang="el-GR"/>
                    </a:p>
                  </a:txBody>
                  <a:tcPr/>
                </a:tc>
              </a:tr>
            </a:tbl>
          </a:graphicData>
        </a:graphic>
      </p:graphicFrame>
      <p:sp>
        <p:nvSpPr>
          <p:cNvPr id="1108" name="Google Shape;1108;p1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83</a:t>
            </a:fld>
            <a:endParaRPr>
              <a:solidFill>
                <a:srgbClr val="00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46"/>
          <p:cNvSpPr txBox="1">
            <a:spLocks noGrp="1"/>
          </p:cNvSpPr>
          <p:nvPr>
            <p:ph type="title"/>
          </p:nvPr>
        </p:nvSpPr>
        <p:spPr>
          <a:xfrm>
            <a:off x="467544" y="116632"/>
            <a:ext cx="8229600" cy="72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Παράγοντες Βάδισης</a:t>
            </a:r>
            <a:endParaRPr sz="3200">
              <a:latin typeface="Calibri"/>
              <a:ea typeface="Calibri"/>
              <a:cs typeface="Calibri"/>
              <a:sym typeface="Calibri"/>
            </a:endParaRPr>
          </a:p>
        </p:txBody>
      </p:sp>
      <p:sp>
        <p:nvSpPr>
          <p:cNvPr id="1114" name="Google Shape;1114;p146"/>
          <p:cNvSpPr txBox="1">
            <a:spLocks noGrp="1"/>
          </p:cNvSpPr>
          <p:nvPr>
            <p:ph type="body" idx="1"/>
          </p:nvPr>
        </p:nvSpPr>
        <p:spPr>
          <a:xfrm>
            <a:off x="636712" y="1196752"/>
            <a:ext cx="8111700" cy="5400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200"/>
              <a:buFont typeface="Calibri"/>
              <a:buNone/>
            </a:pPr>
            <a:r>
              <a:rPr lang="el-GR" sz="2200">
                <a:latin typeface="Calibri"/>
                <a:ea typeface="Calibri"/>
                <a:cs typeface="Calibri"/>
                <a:sym typeface="Calibri"/>
              </a:rPr>
              <a:t>Οι παράγοντες, που επηρεάζουν τις παραμέτρους της βάδισης:</a:t>
            </a:r>
            <a:endParaRPr sz="2200">
              <a:latin typeface="Calibri"/>
              <a:ea typeface="Calibri"/>
              <a:cs typeface="Calibri"/>
              <a:sym typeface="Calibri"/>
            </a:endParaRPr>
          </a:p>
          <a:p>
            <a:pPr marL="342900" lvl="0" indent="-342900" algn="l" rtl="0">
              <a:lnSpc>
                <a:spcPct val="9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Η Ηλικία - Το Ύψος - Το Βάρος.</a:t>
            </a:r>
            <a:endParaRPr/>
          </a:p>
          <a:p>
            <a:pPr marL="342900" lvl="0" indent="-342900" algn="l" rtl="0">
              <a:lnSpc>
                <a:spcPct val="9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Το Φύλο. </a:t>
            </a:r>
            <a:endParaRPr/>
          </a:p>
          <a:p>
            <a:pPr marL="342900" lvl="0" indent="-342900" algn="l" rtl="0">
              <a:lnSpc>
                <a:spcPct val="9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Το Μέγεθος και το Σχήμα των Οστικών Κατασκευών.</a:t>
            </a:r>
            <a:endParaRPr/>
          </a:p>
          <a:p>
            <a:pPr marL="342900" lvl="0" indent="-342900" algn="l" rtl="0">
              <a:lnSpc>
                <a:spcPct val="9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Η Κατανομή της Μάζας στα Τμήματα του Σώματος.</a:t>
            </a:r>
            <a:endParaRPr/>
          </a:p>
          <a:p>
            <a:pPr marL="342900" lvl="0" indent="-342900" algn="l" rtl="0">
              <a:lnSpc>
                <a:spcPct val="9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Η Κινητικότητα Αρθρώσεων.  </a:t>
            </a:r>
            <a:endParaRPr/>
          </a:p>
          <a:p>
            <a:pPr marL="342900" lvl="0" indent="-342900" algn="l" rtl="0">
              <a:lnSpc>
                <a:spcPct val="9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Η Δύναμη των Μυών.</a:t>
            </a:r>
            <a:endParaRPr/>
          </a:p>
          <a:p>
            <a:pPr marL="342900" lvl="0" indent="-342900" algn="l" rtl="0">
              <a:lnSpc>
                <a:spcPct val="9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Ο Τύπος του Εδάφους. </a:t>
            </a:r>
            <a:endParaRPr/>
          </a:p>
          <a:p>
            <a:pPr marL="342900" lvl="0" indent="-342900" algn="l" rtl="0">
              <a:lnSpc>
                <a:spcPct val="9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Ο Τύπος Ένδυσης και Υπόδησης (επηρεάζει τον διασκελισμό).</a:t>
            </a:r>
            <a:endParaRPr/>
          </a:p>
          <a:p>
            <a:pPr marL="342900" lvl="0" indent="-342900" algn="l" rtl="0">
              <a:lnSpc>
                <a:spcPct val="9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Οι Κλιματικές Συνθήκες.</a:t>
            </a:r>
            <a:endParaRPr/>
          </a:p>
          <a:p>
            <a:pPr marL="342900" lvl="0" indent="-342900" algn="l" rtl="0">
              <a:lnSpc>
                <a:spcPct val="9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Οι Συνήθειες.</a:t>
            </a:r>
            <a:endParaRPr/>
          </a:p>
          <a:p>
            <a:pPr marL="342900" lvl="0" indent="-342900" algn="l" rtl="0">
              <a:lnSpc>
                <a:spcPct val="9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Η Ψυχολογική Κατάσταση.</a:t>
            </a:r>
            <a:endParaRPr/>
          </a:p>
        </p:txBody>
      </p:sp>
      <p:sp>
        <p:nvSpPr>
          <p:cNvPr id="1115" name="Google Shape;1115;p1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84</a:t>
            </a:fld>
            <a:endParaRPr>
              <a:solidFill>
                <a:srgbClr val="00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47"/>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Ηλικία</a:t>
            </a:r>
            <a:r>
              <a:rPr lang="el-GR" sz="3600">
                <a:latin typeface="Calibri"/>
                <a:ea typeface="Calibri"/>
                <a:cs typeface="Calibri"/>
                <a:sym typeface="Calibri"/>
              </a:rPr>
              <a:t> </a:t>
            </a:r>
            <a:r>
              <a:rPr lang="el-GR" sz="3200" b="0">
                <a:latin typeface="Calibri"/>
                <a:ea typeface="Calibri"/>
                <a:cs typeface="Calibri"/>
                <a:sym typeface="Calibri"/>
              </a:rPr>
              <a:t>1/4</a:t>
            </a:r>
            <a:endParaRPr/>
          </a:p>
        </p:txBody>
      </p:sp>
      <p:sp>
        <p:nvSpPr>
          <p:cNvPr id="1121" name="Google Shape;1121;p147"/>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sz="2400">
                <a:latin typeface="Calibri"/>
                <a:ea typeface="Calibri"/>
                <a:cs typeface="Calibri"/>
                <a:sym typeface="Calibri"/>
              </a:rPr>
              <a:t>Η εκμάθηση της βάδισης συμβαίνει το πρώτο χρόνο της ζωής του ατόμου. </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ωρίμανση της βάδισης εξαρτάται από την ωρίμανση του κεντρικού νευρικού συστήματος. Αυτό συμβαίνει στην ηλικία των τριών έως πέντε χρόνων.</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ωριμότητα της διαδικασίας χαρακτηρίζεται από τις παραμέτρους της.</a:t>
            </a:r>
            <a:endParaRPr/>
          </a:p>
          <a:p>
            <a:pPr marL="342900" lvl="0" indent="-342900" algn="l" rtl="0">
              <a:lnSpc>
                <a:spcPct val="112000"/>
              </a:lnSpc>
              <a:spcBef>
                <a:spcPts val="1200"/>
              </a:spcBef>
              <a:spcAft>
                <a:spcPts val="0"/>
              </a:spcAft>
              <a:buClr>
                <a:schemeClr val="dk1"/>
              </a:buClr>
              <a:buSzPts val="2400"/>
              <a:buFont typeface="Noto Sans Symbols"/>
              <a:buChar char="⮚"/>
            </a:pPr>
            <a:r>
              <a:rPr lang="el-GR" sz="2400">
                <a:latin typeface="Calibri"/>
                <a:ea typeface="Calibri"/>
                <a:cs typeface="Calibri"/>
                <a:sym typeface="Calibri"/>
              </a:rPr>
              <a:t>Η διαδικασία της βάδισης θεωρείται ‘ώριμη’ από την ηλικία των 7 έως 60 χρόνων.</a:t>
            </a:r>
            <a:endParaRPr sz="2400">
              <a:latin typeface="Calibri"/>
              <a:ea typeface="Calibri"/>
              <a:cs typeface="Calibri"/>
              <a:sym typeface="Calibri"/>
            </a:endParaRPr>
          </a:p>
        </p:txBody>
      </p:sp>
      <p:sp>
        <p:nvSpPr>
          <p:cNvPr id="1122" name="Google Shape;1122;p1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85</a:t>
            </a:fld>
            <a:endParaRPr>
              <a:solidFill>
                <a:srgbClr val="000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148"/>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Ηλικία</a:t>
            </a:r>
            <a:r>
              <a:rPr lang="el-GR" sz="3600">
                <a:latin typeface="Calibri"/>
                <a:ea typeface="Calibri"/>
                <a:cs typeface="Calibri"/>
                <a:sym typeface="Calibri"/>
              </a:rPr>
              <a:t> </a:t>
            </a:r>
            <a:r>
              <a:rPr lang="el-GR" sz="3200" b="0">
                <a:latin typeface="Calibri"/>
                <a:ea typeface="Calibri"/>
                <a:cs typeface="Calibri"/>
                <a:sym typeface="Calibri"/>
              </a:rPr>
              <a:t>2/4</a:t>
            </a:r>
            <a:endParaRPr sz="2000">
              <a:latin typeface="Calibri"/>
              <a:ea typeface="Calibri"/>
              <a:cs typeface="Calibri"/>
              <a:sym typeface="Calibri"/>
            </a:endParaRPr>
          </a:p>
        </p:txBody>
      </p:sp>
      <p:sp>
        <p:nvSpPr>
          <p:cNvPr id="1128" name="Google Shape;1128;p148"/>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dk1"/>
              </a:buClr>
              <a:buSzPts val="2400"/>
              <a:buFont typeface="Noto Sans Symbols"/>
              <a:buChar char="⮚"/>
            </a:pPr>
            <a:r>
              <a:rPr lang="el-GR">
                <a:latin typeface="Calibri"/>
                <a:ea typeface="Calibri"/>
                <a:cs typeface="Calibri"/>
                <a:sym typeface="Calibri"/>
              </a:rPr>
              <a:t>Από την ηλικία των 9 έως 15 μηνών ο άνθρωπος αποκτά δυνατότητα να βαδίζει με ανεξαρτησία. </a:t>
            </a:r>
            <a:endParaRPr/>
          </a:p>
          <a:p>
            <a:pPr marL="342900" lvl="0" indent="-342900" algn="l" rtl="0">
              <a:lnSpc>
                <a:spcPct val="110000"/>
              </a:lnSpc>
              <a:spcBef>
                <a:spcPts val="600"/>
              </a:spcBef>
              <a:spcAft>
                <a:spcPts val="0"/>
              </a:spcAft>
              <a:buClr>
                <a:schemeClr val="dk1"/>
              </a:buClr>
              <a:buSzPts val="2400"/>
              <a:buFont typeface="Noto Sans Symbols"/>
              <a:buChar char="⮚"/>
            </a:pPr>
            <a:r>
              <a:rPr lang="el-GR">
                <a:latin typeface="Calibri"/>
                <a:ea typeface="Calibri"/>
                <a:cs typeface="Calibri"/>
                <a:sym typeface="Calibri"/>
              </a:rPr>
              <a:t>Ένα μωρό, που μόλις άρχισε να περπατά, σε σύγκριση με έναν μέσο φυσιολογικό ενήλικα έχει:</a:t>
            </a:r>
            <a:endParaRPr>
              <a:latin typeface="Calibri"/>
              <a:ea typeface="Calibri"/>
              <a:cs typeface="Calibri"/>
              <a:sym typeface="Calibri"/>
            </a:endParaRPr>
          </a:p>
          <a:p>
            <a:pPr marL="742950" lvl="1" indent="-285750" algn="l" rtl="0">
              <a:lnSpc>
                <a:spcPct val="110000"/>
              </a:lnSpc>
              <a:spcBef>
                <a:spcPts val="600"/>
              </a:spcBef>
              <a:spcAft>
                <a:spcPts val="0"/>
              </a:spcAft>
              <a:buClr>
                <a:schemeClr val="dk1"/>
              </a:buClr>
              <a:buSzPts val="2400"/>
              <a:buFont typeface="Noto Sans Symbols"/>
              <a:buChar char="▪"/>
            </a:pPr>
            <a:r>
              <a:rPr lang="el-GR">
                <a:latin typeface="Calibri"/>
                <a:ea typeface="Calibri"/>
                <a:cs typeface="Calibri"/>
                <a:sym typeface="Calibri"/>
              </a:rPr>
              <a:t> υψηλότερα το κέντρο βάρους του σώματος,</a:t>
            </a:r>
            <a:endParaRPr/>
          </a:p>
          <a:p>
            <a:pPr marL="742950" lvl="1" indent="-285750" algn="l" rtl="0">
              <a:lnSpc>
                <a:spcPct val="110000"/>
              </a:lnSpc>
              <a:spcBef>
                <a:spcPts val="600"/>
              </a:spcBef>
              <a:spcAft>
                <a:spcPts val="0"/>
              </a:spcAft>
              <a:buClr>
                <a:schemeClr val="dk1"/>
              </a:buClr>
              <a:buSzPts val="2400"/>
              <a:buFont typeface="Noto Sans Symbols"/>
              <a:buChar char="▪"/>
            </a:pPr>
            <a:r>
              <a:rPr lang="el-GR">
                <a:latin typeface="Calibri"/>
                <a:ea typeface="Calibri"/>
                <a:cs typeface="Calibri"/>
                <a:sym typeface="Calibri"/>
              </a:rPr>
              <a:t> μεγαλύτερη βάση βάδισης (εύρος βήματος),</a:t>
            </a:r>
            <a:endParaRPr/>
          </a:p>
          <a:p>
            <a:pPr marL="742950" lvl="1" indent="-285750" algn="l" rtl="0">
              <a:lnSpc>
                <a:spcPct val="110000"/>
              </a:lnSpc>
              <a:spcBef>
                <a:spcPts val="600"/>
              </a:spcBef>
              <a:spcAft>
                <a:spcPts val="0"/>
              </a:spcAft>
              <a:buClr>
                <a:schemeClr val="dk1"/>
              </a:buClr>
              <a:buSzPts val="2400"/>
              <a:buFont typeface="Noto Sans Symbols"/>
              <a:buChar char="▪"/>
            </a:pPr>
            <a:r>
              <a:rPr lang="el-GR">
                <a:latin typeface="Calibri"/>
                <a:ea typeface="Calibri"/>
                <a:cs typeface="Calibri"/>
                <a:sym typeface="Calibri"/>
              </a:rPr>
              <a:t> μικρότερο μήκος βήματος,</a:t>
            </a:r>
            <a:endParaRPr/>
          </a:p>
          <a:p>
            <a:pPr marL="742950" lvl="1" indent="-285750" algn="l" rtl="0">
              <a:lnSpc>
                <a:spcPct val="110000"/>
              </a:lnSpc>
              <a:spcBef>
                <a:spcPts val="600"/>
              </a:spcBef>
              <a:spcAft>
                <a:spcPts val="0"/>
              </a:spcAft>
              <a:buClr>
                <a:schemeClr val="dk1"/>
              </a:buClr>
              <a:buSzPts val="2400"/>
              <a:buFont typeface="Noto Sans Symbols"/>
              <a:buChar char="▪"/>
            </a:pPr>
            <a:r>
              <a:rPr lang="el-GR">
                <a:latin typeface="Calibri"/>
                <a:ea typeface="Calibri"/>
                <a:cs typeface="Calibri"/>
                <a:sym typeface="Calibri"/>
              </a:rPr>
              <a:t> μικρότερη ταχύτητα βήματος,</a:t>
            </a:r>
            <a:endParaRPr/>
          </a:p>
          <a:p>
            <a:pPr marL="742950" lvl="1" indent="-285750" algn="l" rtl="0">
              <a:lnSpc>
                <a:spcPct val="110000"/>
              </a:lnSpc>
              <a:spcBef>
                <a:spcPts val="600"/>
              </a:spcBef>
              <a:spcAft>
                <a:spcPts val="0"/>
              </a:spcAft>
              <a:buClr>
                <a:schemeClr val="dk1"/>
              </a:buClr>
              <a:buSzPts val="2400"/>
              <a:buFont typeface="Noto Sans Symbols"/>
              <a:buChar char="▪"/>
            </a:pPr>
            <a:r>
              <a:rPr lang="el-GR">
                <a:latin typeface="Calibri"/>
                <a:ea typeface="Calibri"/>
                <a:cs typeface="Calibri"/>
                <a:sym typeface="Calibri"/>
              </a:rPr>
              <a:t> μεγαλύτερο ρυθμό βάδισης,</a:t>
            </a:r>
            <a:endParaRPr/>
          </a:p>
          <a:p>
            <a:pPr marL="742950" lvl="1" indent="-285750" algn="l" rtl="0">
              <a:lnSpc>
                <a:spcPct val="110000"/>
              </a:lnSpc>
              <a:spcBef>
                <a:spcPts val="600"/>
              </a:spcBef>
              <a:spcAft>
                <a:spcPts val="0"/>
              </a:spcAft>
              <a:buClr>
                <a:schemeClr val="dk1"/>
              </a:buClr>
              <a:buSzPts val="2400"/>
              <a:buFont typeface="Noto Sans Symbols"/>
              <a:buChar char="▪"/>
            </a:pPr>
            <a:r>
              <a:rPr lang="el-GR">
                <a:latin typeface="Calibri"/>
                <a:ea typeface="Calibri"/>
                <a:cs typeface="Calibri"/>
                <a:sym typeface="Calibri"/>
              </a:rPr>
              <a:t> ελαττωμένο χρόνο στήριξης στο ένα άκρο.</a:t>
            </a:r>
            <a:endParaRPr>
              <a:latin typeface="Calibri"/>
              <a:ea typeface="Calibri"/>
              <a:cs typeface="Calibri"/>
              <a:sym typeface="Calibri"/>
            </a:endParaRPr>
          </a:p>
        </p:txBody>
      </p:sp>
      <p:sp>
        <p:nvSpPr>
          <p:cNvPr id="1129" name="Google Shape;1129;p1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86</a:t>
            </a:fld>
            <a:endParaRPr>
              <a:solidFill>
                <a:srgbClr val="0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49"/>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Ηλικία</a:t>
            </a:r>
            <a:r>
              <a:rPr lang="el-GR" sz="3600">
                <a:latin typeface="Calibri"/>
                <a:ea typeface="Calibri"/>
                <a:cs typeface="Calibri"/>
                <a:sym typeface="Calibri"/>
              </a:rPr>
              <a:t> </a:t>
            </a:r>
            <a:r>
              <a:rPr lang="el-GR" sz="3200" b="0">
                <a:latin typeface="Calibri"/>
                <a:ea typeface="Calibri"/>
                <a:cs typeface="Calibri"/>
                <a:sym typeface="Calibri"/>
              </a:rPr>
              <a:t>3/4</a:t>
            </a:r>
            <a:endParaRPr sz="2000">
              <a:latin typeface="Calibri"/>
              <a:ea typeface="Calibri"/>
              <a:cs typeface="Calibri"/>
              <a:sym typeface="Calibri"/>
            </a:endParaRPr>
          </a:p>
        </p:txBody>
      </p:sp>
      <p:sp>
        <p:nvSpPr>
          <p:cNvPr id="1135" name="Google Shape;1135;p149"/>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Autofit/>
          </a:bodyPr>
          <a:lstStyle/>
          <a:p>
            <a:pPr marL="342900" lvl="0" indent="-342900" algn="l" rtl="0">
              <a:lnSpc>
                <a:spcPct val="112000"/>
              </a:lnSpc>
              <a:spcBef>
                <a:spcPts val="0"/>
              </a:spcBef>
              <a:spcAft>
                <a:spcPts val="0"/>
              </a:spcAft>
              <a:buClr>
                <a:schemeClr val="dk1"/>
              </a:buClr>
              <a:buSzPts val="2400"/>
              <a:buFont typeface="Noto Sans Symbols"/>
              <a:buChar char="⮚"/>
            </a:pPr>
            <a:r>
              <a:rPr lang="el-GR">
                <a:latin typeface="Calibri"/>
                <a:ea typeface="Calibri"/>
                <a:cs typeface="Calibri"/>
                <a:sym typeface="Calibri"/>
              </a:rPr>
              <a:t>Μέχρι την ηλικία των 3 έως 5 χρόνων έχει αυξηθεί:</a:t>
            </a:r>
            <a:endParaRPr>
              <a:latin typeface="Calibri"/>
              <a:ea typeface="Calibri"/>
              <a:cs typeface="Calibri"/>
              <a:sym typeface="Calibri"/>
            </a:endParaRPr>
          </a:p>
          <a:p>
            <a:pPr marL="742950" lvl="1" indent="-28575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Το μήκος του διασκελισμού, </a:t>
            </a:r>
            <a:endParaRPr/>
          </a:p>
          <a:p>
            <a:pPr marL="742950" lvl="1" indent="-28575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Το μήκος του βήματος,  </a:t>
            </a:r>
            <a:endParaRPr/>
          </a:p>
          <a:p>
            <a:pPr marL="742950" lvl="1" indent="-285750" algn="l" rtl="0">
              <a:lnSpc>
                <a:spcPct val="112000"/>
              </a:lnSpc>
              <a:spcBef>
                <a:spcPts val="1200"/>
              </a:spcBef>
              <a:spcAft>
                <a:spcPts val="0"/>
              </a:spcAft>
              <a:buClr>
                <a:schemeClr val="dk1"/>
              </a:buClr>
              <a:buSzPts val="2400"/>
              <a:buFont typeface="Noto Sans Symbols"/>
              <a:buChar char="▪"/>
            </a:pPr>
            <a:r>
              <a:rPr lang="el-GR">
                <a:latin typeface="Calibri"/>
                <a:ea typeface="Calibri"/>
                <a:cs typeface="Calibri"/>
                <a:sym typeface="Calibri"/>
              </a:rPr>
              <a:t>Η ταχύτητα βήματος.</a:t>
            </a:r>
            <a:endParaRPr/>
          </a:p>
          <a:p>
            <a:pPr marL="342900" lvl="0" indent="-342900" algn="l" rtl="0">
              <a:lnSpc>
                <a:spcPct val="114000"/>
              </a:lnSpc>
              <a:spcBef>
                <a:spcPts val="1200"/>
              </a:spcBef>
              <a:spcAft>
                <a:spcPts val="0"/>
              </a:spcAft>
              <a:buClr>
                <a:srgbClr val="000000"/>
              </a:buClr>
              <a:buSzPts val="2400"/>
              <a:buChar char="⮚"/>
            </a:pPr>
            <a:r>
              <a:rPr lang="el-GR">
                <a:solidFill>
                  <a:srgbClr val="000000"/>
                </a:solidFill>
                <a:latin typeface="Calibri"/>
                <a:ea typeface="Calibri"/>
                <a:cs typeface="Calibri"/>
                <a:sym typeface="Calibri"/>
              </a:rPr>
              <a:t>Από την ηλικία των 6 έως 13 χρόνων κατά τη βάδιση οι τροχιές των αρθρώσεων είναι μεγάλες , όπως σε φυσιολογικό ενήλικα. Οι γραμμικές μετακινήσεις, οι ταχύτητες και οι επιταχύνσεις είναι μεγαλύτερες από ότι στους ενήλικες.</a:t>
            </a:r>
            <a:endParaRPr>
              <a:solidFill>
                <a:srgbClr val="000000"/>
              </a:solidFill>
              <a:latin typeface="Calibri"/>
              <a:ea typeface="Calibri"/>
              <a:cs typeface="Calibri"/>
              <a:sym typeface="Calibri"/>
            </a:endParaRPr>
          </a:p>
        </p:txBody>
      </p:sp>
      <p:sp>
        <p:nvSpPr>
          <p:cNvPr id="1136" name="Google Shape;1136;p1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87</a:t>
            </a:fld>
            <a:endParaRPr>
              <a:solidFill>
                <a:srgbClr val="00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150"/>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a:latin typeface="Calibri"/>
                <a:ea typeface="Calibri"/>
                <a:cs typeface="Calibri"/>
                <a:sym typeface="Calibri"/>
              </a:rPr>
              <a:t>Ηλικία</a:t>
            </a:r>
            <a:r>
              <a:rPr lang="el-GR" sz="3600">
                <a:latin typeface="Calibri"/>
                <a:ea typeface="Calibri"/>
                <a:cs typeface="Calibri"/>
                <a:sym typeface="Calibri"/>
              </a:rPr>
              <a:t> </a:t>
            </a:r>
            <a:r>
              <a:rPr lang="el-GR" sz="3200" b="0">
                <a:latin typeface="Calibri"/>
                <a:ea typeface="Calibri"/>
                <a:cs typeface="Calibri"/>
                <a:sym typeface="Calibri"/>
              </a:rPr>
              <a:t>4/4</a:t>
            </a:r>
            <a:endParaRPr sz="2000">
              <a:latin typeface="Calibri"/>
              <a:ea typeface="Calibri"/>
              <a:cs typeface="Calibri"/>
              <a:sym typeface="Calibri"/>
            </a:endParaRPr>
          </a:p>
        </p:txBody>
      </p:sp>
      <p:sp>
        <p:nvSpPr>
          <p:cNvPr id="1142" name="Google Shape;1142;p150"/>
          <p:cNvSpPr txBox="1">
            <a:spLocks noGrp="1"/>
          </p:cNvSpPr>
          <p:nvPr>
            <p:ph type="body" idx="1"/>
          </p:nvPr>
        </p:nvSpPr>
        <p:spPr>
          <a:xfrm>
            <a:off x="457200" y="1196752"/>
            <a:ext cx="8507400" cy="5472600"/>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dk1"/>
              </a:buClr>
              <a:buSzPts val="2200"/>
              <a:buFont typeface="Noto Sans Symbols"/>
              <a:buChar char="⮚"/>
            </a:pPr>
            <a:r>
              <a:rPr lang="el-GR" sz="2200">
                <a:latin typeface="Calibri"/>
                <a:ea typeface="Calibri"/>
                <a:cs typeface="Calibri"/>
                <a:sym typeface="Calibri"/>
              </a:rPr>
              <a:t>Μετά την ηλικία των 60 χρόνων η βάδιση ‘παρακμάζει’: </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Ελαττώνεται η ταχύτητα βάδισης. </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Ελαττώνεται το μήκος του βήματος και του διασκελισμού.</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Ελαττώνεται ο χρόνος αιώρησης.</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Ελαττώνεται ο χρόνος στήριξης στο ένα άκρο.</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Αυξάνεται η διάρκεια της διπλής στήριξης.</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Αυξάνεται το εύρος βήματος.</a:t>
            </a:r>
            <a:endParaRPr sz="2200">
              <a:latin typeface="Calibri"/>
              <a:ea typeface="Calibri"/>
              <a:cs typeface="Calibri"/>
              <a:sym typeface="Calibri"/>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Ελαττώνεται η κάμψη του ώμου κατά την κίνηση του άνω άκρου προς τα εμπρός.</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Ελαττώνεται η έκταση του αγκώνα κατά την κίνηση του άνω άκρου προς τα πίσω.</a:t>
            </a:r>
            <a:endParaRPr/>
          </a:p>
        </p:txBody>
      </p:sp>
      <p:sp>
        <p:nvSpPr>
          <p:cNvPr id="1143" name="Google Shape;1143;p15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88</a:t>
            </a:fld>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0"/>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Οι Στόχοι της Βάδισης</a:t>
            </a:r>
            <a:endParaRPr/>
          </a:p>
        </p:txBody>
      </p:sp>
      <p:sp>
        <p:nvSpPr>
          <p:cNvPr id="470" name="Google Shape;470;p70"/>
          <p:cNvSpPr txBox="1">
            <a:spLocks noGrp="1"/>
          </p:cNvSpPr>
          <p:nvPr>
            <p:ph type="body" idx="1"/>
          </p:nvPr>
        </p:nvSpPr>
        <p:spPr>
          <a:xfrm>
            <a:off x="457200" y="1196752"/>
            <a:ext cx="8363400" cy="54726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chemeClr val="dk1"/>
              </a:buClr>
              <a:buSzPts val="2300"/>
              <a:buFont typeface="Calibri"/>
              <a:buNone/>
            </a:pPr>
            <a:r>
              <a:rPr lang="el-GR" sz="2300"/>
              <a:t>Οι στόχοι της βάδισης διαμορφώνονται κατά προτεραιότητα όπως παρακάτω:</a:t>
            </a:r>
            <a:endParaRPr sz="2300"/>
          </a:p>
          <a:p>
            <a:pPr marL="627062" lvl="1" indent="-387350" algn="l" rtl="0">
              <a:lnSpc>
                <a:spcPct val="112000"/>
              </a:lnSpc>
              <a:spcBef>
                <a:spcPts val="1200"/>
              </a:spcBef>
              <a:spcAft>
                <a:spcPts val="0"/>
              </a:spcAft>
              <a:buClr>
                <a:schemeClr val="dk1"/>
              </a:buClr>
              <a:buSzPts val="2300"/>
              <a:buFont typeface="Noto Sans Symbols"/>
              <a:buChar char="⮚"/>
            </a:pPr>
            <a:r>
              <a:rPr lang="el-GR" sz="2300"/>
              <a:t>Μετακίνηση του σώματος προς τα εμπρός σε επιθυμητό στόχο με επιθυμητή ταχύτητα.</a:t>
            </a:r>
            <a:endParaRPr sz="2300"/>
          </a:p>
          <a:p>
            <a:pPr marL="627062" lvl="1" indent="-387350" algn="l" rtl="0">
              <a:lnSpc>
                <a:spcPct val="112000"/>
              </a:lnSpc>
              <a:spcBef>
                <a:spcPts val="1200"/>
              </a:spcBef>
              <a:spcAft>
                <a:spcPts val="0"/>
              </a:spcAft>
              <a:buClr>
                <a:schemeClr val="dk1"/>
              </a:buClr>
              <a:buSzPts val="2300"/>
              <a:buFont typeface="Noto Sans Symbols"/>
              <a:buChar char="⮚"/>
            </a:pPr>
            <a:r>
              <a:rPr lang="el-GR" sz="2300"/>
              <a:t>Η μικρότερη δυνατή κατανάλωση ενέργειας.</a:t>
            </a:r>
            <a:endParaRPr sz="2300"/>
          </a:p>
          <a:p>
            <a:pPr marL="627062" lvl="1" indent="-387350" algn="l" rtl="0">
              <a:lnSpc>
                <a:spcPct val="112000"/>
              </a:lnSpc>
              <a:spcBef>
                <a:spcPts val="1200"/>
              </a:spcBef>
              <a:spcAft>
                <a:spcPts val="0"/>
              </a:spcAft>
              <a:buClr>
                <a:schemeClr val="dk1"/>
              </a:buClr>
              <a:buSzPts val="2300"/>
              <a:buFont typeface="Noto Sans Symbols"/>
              <a:buChar char="⮚"/>
            </a:pPr>
            <a:r>
              <a:rPr lang="el-GR" sz="2300"/>
              <a:t>Η διαδικασία, να είναι απόλυτα ανώδυνη. Όποτε ασυνείδητα γίνονται όποιες αποκλίσεις από το φυσιολογικό, εξυπηρετούν τον συγκεκριμένο στόχο.</a:t>
            </a:r>
            <a:endParaRPr sz="2300"/>
          </a:p>
          <a:p>
            <a:pPr marL="627062" lvl="1" indent="-387350" algn="l" rtl="0">
              <a:lnSpc>
                <a:spcPct val="112000"/>
              </a:lnSpc>
              <a:spcBef>
                <a:spcPts val="1200"/>
              </a:spcBef>
              <a:spcAft>
                <a:spcPts val="0"/>
              </a:spcAft>
              <a:buClr>
                <a:schemeClr val="dk1"/>
              </a:buClr>
              <a:buSzPts val="2300"/>
              <a:buFont typeface="Noto Sans Symbols"/>
              <a:buChar char="⮚"/>
            </a:pPr>
            <a:r>
              <a:rPr lang="el-GR" sz="2300"/>
              <a:t>Το άκρο πόδι να αποτελέσει μοχλό προώθησης του σώματος. </a:t>
            </a:r>
            <a:endParaRPr/>
          </a:p>
          <a:p>
            <a:pPr marL="627062" lvl="1" indent="-387350" algn="l" rtl="0">
              <a:lnSpc>
                <a:spcPct val="112000"/>
              </a:lnSpc>
              <a:spcBef>
                <a:spcPts val="1200"/>
              </a:spcBef>
              <a:spcAft>
                <a:spcPts val="0"/>
              </a:spcAft>
              <a:buClr>
                <a:schemeClr val="dk1"/>
              </a:buClr>
              <a:buSzPts val="2300"/>
              <a:buFont typeface="Noto Sans Symbols"/>
              <a:buChar char="⮚"/>
            </a:pPr>
            <a:r>
              <a:rPr lang="el-GR" sz="2300"/>
              <a:t>Το άκρο πόδι να απορροφήσει και να αποσβέσει τις πιέσεις. </a:t>
            </a:r>
            <a:endParaRPr/>
          </a:p>
        </p:txBody>
      </p:sp>
      <p:sp>
        <p:nvSpPr>
          <p:cNvPr id="471" name="Google Shape;471;p7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8</a:t>
            </a:fld>
            <a:endParaRPr>
              <a:solidFill>
                <a:srgbClr val="00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151"/>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4A82"/>
              </a:buClr>
              <a:buSzPts val="4000"/>
              <a:buFont typeface="Calibri"/>
              <a:buNone/>
            </a:pPr>
            <a:r>
              <a:rPr lang="el-GR" sz="4000">
                <a:latin typeface="Calibri"/>
                <a:ea typeface="Calibri"/>
                <a:cs typeface="Calibri"/>
                <a:sym typeface="Calibri"/>
              </a:rPr>
              <a:t>Φύλο</a:t>
            </a:r>
            <a:endParaRPr/>
          </a:p>
        </p:txBody>
      </p:sp>
      <p:sp>
        <p:nvSpPr>
          <p:cNvPr id="1149" name="Google Shape;1149;p151"/>
          <p:cNvSpPr txBox="1">
            <a:spLocks noGrp="1"/>
          </p:cNvSpPr>
          <p:nvPr>
            <p:ph type="body" idx="1"/>
          </p:nvPr>
        </p:nvSpPr>
        <p:spPr>
          <a:xfrm>
            <a:off x="457200" y="1196752"/>
            <a:ext cx="8363400" cy="5400600"/>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200"/>
              <a:buFont typeface="Noto Sans Symbols"/>
              <a:buChar char="⮚"/>
            </a:pPr>
            <a:r>
              <a:rPr lang="el-GR" sz="2200">
                <a:latin typeface="Calibri"/>
                <a:ea typeface="Calibri"/>
                <a:cs typeface="Calibri"/>
                <a:sym typeface="Calibri"/>
              </a:rPr>
              <a:t>Το μήκος και η ταχύτητα βήματος των γυναικών είναι μικρότερα από τα αντίστοιχα των ανδρών.</a:t>
            </a:r>
            <a:endParaRPr/>
          </a:p>
          <a:p>
            <a:pPr marL="355600" lvl="0" indent="0" algn="l" rtl="0">
              <a:lnSpc>
                <a:spcPct val="110000"/>
              </a:lnSpc>
              <a:spcBef>
                <a:spcPts val="1200"/>
              </a:spcBef>
              <a:spcAft>
                <a:spcPts val="0"/>
              </a:spcAft>
              <a:buClr>
                <a:schemeClr val="dk1"/>
              </a:buClr>
              <a:buSzPts val="2200"/>
              <a:buNone/>
            </a:pPr>
            <a:r>
              <a:rPr lang="el-GR" sz="2200">
                <a:latin typeface="Calibri"/>
                <a:ea typeface="Calibri"/>
                <a:cs typeface="Calibri"/>
                <a:sym typeface="Calibri"/>
              </a:rPr>
              <a:t>Γυναίκες: 110-129 cm/sec. Άνδρες : 118-134cm/sec </a:t>
            </a:r>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Κατά την εξέλιξη της βάδισης, στις γυναίκες η τροχιά των αρθρώσεων είναι μικρότερη από την ανάλογη στους άνδρες. </a:t>
            </a:r>
            <a:endParaRPr/>
          </a:p>
          <a:p>
            <a:pPr marL="342900" lvl="0" indent="-34290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 Οι γυναίκες έχουν : </a:t>
            </a:r>
            <a:endParaRPr sz="2200">
              <a:latin typeface="Calibri"/>
              <a:ea typeface="Calibri"/>
              <a:cs typeface="Calibri"/>
              <a:sym typeface="Calibri"/>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αυξημένο ρυθμό βάδισης,</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αυξημένο μήκος διασκελισμού, </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στη φάση της αρχικής επαφής, αυξημένη κάμψη ισχίου και ελαττωμένη έκταση γόνατος,</a:t>
            </a:r>
            <a:endParaRPr/>
          </a:p>
          <a:p>
            <a:pPr marL="742950" lvl="1" indent="-285750" algn="l" rtl="0">
              <a:lnSpc>
                <a:spcPct val="110000"/>
              </a:lnSpc>
              <a:spcBef>
                <a:spcPts val="1200"/>
              </a:spcBef>
              <a:spcAft>
                <a:spcPts val="0"/>
              </a:spcAft>
              <a:buClr>
                <a:schemeClr val="dk1"/>
              </a:buClr>
              <a:buSzPts val="2200"/>
              <a:buFont typeface="Noto Sans Symbols"/>
              <a:buChar char="▪"/>
            </a:pPr>
            <a:r>
              <a:rPr lang="el-GR" sz="2200">
                <a:latin typeface="Calibri"/>
                <a:ea typeface="Calibri"/>
                <a:cs typeface="Calibri"/>
                <a:sym typeface="Calibri"/>
              </a:rPr>
              <a:t>στη φάση της προ-αιώρησης, μικρότερη κάμψη γόνατος.</a:t>
            </a:r>
            <a:endParaRPr/>
          </a:p>
        </p:txBody>
      </p:sp>
      <p:sp>
        <p:nvSpPr>
          <p:cNvPr id="1150" name="Google Shape;1150;p1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l-GR">
                <a:solidFill>
                  <a:srgbClr val="000000"/>
                </a:solidFill>
              </a:rPr>
              <a:pPr marL="0" lvl="0" indent="0" algn="r" rtl="0">
                <a:spcBef>
                  <a:spcPts val="0"/>
                </a:spcBef>
                <a:spcAft>
                  <a:spcPts val="0"/>
                </a:spcAft>
                <a:buNone/>
              </a:pPr>
              <a:t>89</a:t>
            </a:fld>
            <a:endParaRPr>
              <a:solidFill>
                <a:srgbClr val="0000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5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l-GR"/>
              <a:t>Τέλος Ενότητας</a:t>
            </a:r>
            <a:endParaRPr/>
          </a:p>
        </p:txBody>
      </p:sp>
      <p:sp>
        <p:nvSpPr>
          <p:cNvPr id="1157" name="Google Shape;1157;p15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endParaRPr/>
          </a:p>
        </p:txBody>
      </p:sp>
      <p:grpSp>
        <p:nvGrpSpPr>
          <p:cNvPr id="1158" name="Google Shape;1158;p152"/>
          <p:cNvGrpSpPr/>
          <p:nvPr/>
        </p:nvGrpSpPr>
        <p:grpSpPr>
          <a:xfrm>
            <a:off x="1767633" y="5931169"/>
            <a:ext cx="5828702" cy="768532"/>
            <a:chOff x="1767633" y="5931169"/>
            <a:chExt cx="5828702" cy="768532"/>
          </a:xfrm>
        </p:grpSpPr>
        <p:pic>
          <p:nvPicPr>
            <p:cNvPr id="1159" name="Google Shape;1159;p152"/>
            <p:cNvPicPr preferRelativeResize="0"/>
            <p:nvPr/>
          </p:nvPicPr>
          <p:blipFill rotWithShape="1">
            <a:blip r:embed="rId3">
              <a:alphaModFix/>
            </a:blip>
            <a:srcRect/>
            <a:stretch/>
          </p:blipFill>
          <p:spPr>
            <a:xfrm>
              <a:off x="1767633" y="5931169"/>
              <a:ext cx="1971675" cy="702000"/>
            </a:xfrm>
            <a:prstGeom prst="rect">
              <a:avLst/>
            </a:prstGeom>
            <a:noFill/>
            <a:ln>
              <a:noFill/>
            </a:ln>
          </p:spPr>
        </p:pic>
        <p:pic>
          <p:nvPicPr>
            <p:cNvPr id="1160" name="Google Shape;1160;p152" descr="C:\Users\alex\Desktop\logo.png"/>
            <p:cNvPicPr preferRelativeResize="0"/>
            <p:nvPr/>
          </p:nvPicPr>
          <p:blipFill rotWithShape="1">
            <a:blip r:embed="rId4">
              <a:alphaModFix/>
            </a:blip>
            <a:srcRect t="8214"/>
            <a:stretch/>
          </p:blipFill>
          <p:spPr>
            <a:xfrm>
              <a:off x="3923928" y="5931169"/>
              <a:ext cx="3672407" cy="768532"/>
            </a:xfrm>
            <a:prstGeom prst="rect">
              <a:avLst/>
            </a:prstGeom>
            <a:noFill/>
            <a:ln>
              <a:noFill/>
            </a:ln>
          </p:spPr>
        </p:pic>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5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sz="4400" cap="none"/>
              <a:t>Σημειώματα</a:t>
            </a:r>
            <a:endParaRPr sz="4400" cap="none"/>
          </a:p>
        </p:txBody>
      </p:sp>
      <p:sp>
        <p:nvSpPr>
          <p:cNvPr id="1167" name="Google Shape;1167;p15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54"/>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l-GR"/>
              <a:t>Σημείωμα Αναφοράς</a:t>
            </a:r>
            <a:endParaRPr/>
          </a:p>
        </p:txBody>
      </p:sp>
      <p:sp>
        <p:nvSpPr>
          <p:cNvPr id="1174" name="Google Shape;1174;p154"/>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l-GR" sz="2000"/>
              <a:t>Copyright Τεχνολογικό Εκπαιδευτικό Ίδρυμα Αθήνας, Δωροθέα Μακρυγιάννη 2014. Δωροθέα Μακρυγιάννη. «Βιολογική μηχανική – Εργονομία (Θ). Ενότητα 4: Βάδιση (α΄μέρος)». Έκδοση: 1.0. Αθήνα 2014. Διαθέσιμο από τη δικτυακή διεύθυνση: </a:t>
            </a:r>
            <a:r>
              <a:rPr lang="el-GR" sz="2000" u="sng">
                <a:solidFill>
                  <a:schemeClr val="hlink"/>
                </a:solidFill>
                <a:hlinkClick r:id="rId3"/>
              </a:rPr>
              <a:t>ocp.teiath.gr</a:t>
            </a:r>
            <a:r>
              <a:rPr lang="el-GR" sz="2000"/>
              <a:t>.</a:t>
            </a:r>
            <a:endParaRPr sz="2000"/>
          </a:p>
          <a:p>
            <a:pPr marL="342900" lvl="0" indent="-215900" algn="l" rtl="0">
              <a:spcBef>
                <a:spcPts val="400"/>
              </a:spcBef>
              <a:spcAft>
                <a:spcPts val="0"/>
              </a:spcAft>
              <a:buClr>
                <a:schemeClr val="dk1"/>
              </a:buClr>
              <a:buSzPts val="2000"/>
              <a:buNone/>
            </a:pPr>
            <a:endParaRPr sz="20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55"/>
          <p:cNvSpPr txBox="1">
            <a:spLocks noGrp="1"/>
          </p:cNvSpPr>
          <p:nvPr>
            <p:ph type="title"/>
          </p:nvPr>
        </p:nvSpPr>
        <p:spPr>
          <a:xfrm>
            <a:off x="457200" y="-16227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l-GR"/>
              <a:t>Σημείωμα Αδειοδότησης</a:t>
            </a:r>
            <a:endParaRPr/>
          </a:p>
        </p:txBody>
      </p:sp>
      <p:sp>
        <p:nvSpPr>
          <p:cNvPr id="1181" name="Google Shape;1181;p155"/>
          <p:cNvSpPr txBox="1">
            <a:spLocks noGrp="1"/>
          </p:cNvSpPr>
          <p:nvPr>
            <p:ph type="body" idx="1"/>
          </p:nvPr>
        </p:nvSpPr>
        <p:spPr>
          <a:xfrm>
            <a:off x="76648" y="764704"/>
            <a:ext cx="8928900" cy="2078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l-GR" sz="18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Οι όροι χρήσης των έργων τρίτων επεξηγούνται στη διαφάνεια «Επεξήγηση όρων χρήσης έργων τρίτων». </a:t>
            </a:r>
            <a:endParaRPr/>
          </a:p>
          <a:p>
            <a:pPr marL="0" lvl="0" indent="0" algn="l" rtl="0">
              <a:spcBef>
                <a:spcPts val="360"/>
              </a:spcBef>
              <a:spcAft>
                <a:spcPts val="0"/>
              </a:spcAft>
              <a:buClr>
                <a:schemeClr val="dk1"/>
              </a:buClr>
              <a:buSzPts val="1800"/>
              <a:buNone/>
            </a:pPr>
            <a:r>
              <a:rPr lang="el-GR" sz="1800"/>
              <a:t>Τα έργα για τα οποία έχει ζητηθεί άδεια αναφέρονται στο «Σημείωμα Χρήσης Έργων Τρίτων». </a:t>
            </a:r>
            <a:endParaRPr/>
          </a:p>
        </p:txBody>
      </p:sp>
      <p:pic>
        <p:nvPicPr>
          <p:cNvPr id="1182" name="Google Shape;1182;p155" descr="Λογότυπο για Άδειες χρήσης Creative Commons BY-NC-ND">
            <a:hlinkClick r:id="rId3"/>
          </p:cNvPr>
          <p:cNvPicPr preferRelativeResize="0"/>
          <p:nvPr/>
        </p:nvPicPr>
        <p:blipFill rotWithShape="1">
          <a:blip r:embed="rId4">
            <a:alphaModFix/>
          </a:blip>
          <a:srcRect/>
          <a:stretch/>
        </p:blipFill>
        <p:spPr>
          <a:xfrm>
            <a:off x="3563888" y="2843040"/>
            <a:ext cx="1648660" cy="576064"/>
          </a:xfrm>
          <a:prstGeom prst="rect">
            <a:avLst/>
          </a:prstGeom>
          <a:noFill/>
          <a:ln>
            <a:noFill/>
          </a:ln>
        </p:spPr>
      </p:pic>
      <p:sp>
        <p:nvSpPr>
          <p:cNvPr id="1183" name="Google Shape;1183;p155"/>
          <p:cNvSpPr txBox="1"/>
          <p:nvPr/>
        </p:nvSpPr>
        <p:spPr>
          <a:xfrm>
            <a:off x="76648" y="3284984"/>
            <a:ext cx="9036600" cy="357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l-GR" sz="1800">
                <a:solidFill>
                  <a:srgbClr val="000000"/>
                </a:solidFill>
                <a:latin typeface="Calibri"/>
                <a:ea typeface="Calibri"/>
                <a:cs typeface="Calibri"/>
                <a:sym typeface="Calibri"/>
              </a:rPr>
              <a:t>[1] http://creativecommons.org/licenses/by-nc-sa/4.0/ </a:t>
            </a:r>
            <a:endParaRPr sz="1800">
              <a:solidFill>
                <a:srgbClr val="000000"/>
              </a:solidFill>
              <a:latin typeface="Calibri"/>
              <a:ea typeface="Calibri"/>
              <a:cs typeface="Calibri"/>
              <a:sym typeface="Calibri"/>
            </a:endParaRPr>
          </a:p>
          <a:p>
            <a:pPr marL="0" marR="0" lvl="0" indent="0" algn="l" rtl="0">
              <a:spcBef>
                <a:spcPts val="600"/>
              </a:spcBef>
              <a:spcAft>
                <a:spcPts val="0"/>
              </a:spcAft>
              <a:buNone/>
            </a:pPr>
            <a:r>
              <a:rPr lang="el-GR" sz="1800">
                <a:solidFill>
                  <a:srgbClr val="000000"/>
                </a:solidFill>
                <a:latin typeface="Calibri"/>
                <a:ea typeface="Calibri"/>
                <a:cs typeface="Calibri"/>
                <a:sym typeface="Calibri"/>
              </a:rPr>
              <a:t>Ως </a:t>
            </a:r>
            <a:r>
              <a:rPr lang="el-GR" sz="1800" b="1">
                <a:solidFill>
                  <a:srgbClr val="000000"/>
                </a:solidFill>
                <a:latin typeface="Calibri"/>
                <a:ea typeface="Calibri"/>
                <a:cs typeface="Calibri"/>
                <a:sym typeface="Calibri"/>
              </a:rPr>
              <a:t>Μη Εμπορική</a:t>
            </a:r>
            <a:r>
              <a:rPr lang="el-GR" sz="1800">
                <a:solidFill>
                  <a:srgbClr val="000000"/>
                </a:solidFill>
                <a:latin typeface="Calibri"/>
                <a:ea typeface="Calibri"/>
                <a:cs typeface="Calibri"/>
                <a:sym typeface="Calibri"/>
              </a:rPr>
              <a:t> ορίζεται η χρήση:</a:t>
            </a:r>
            <a:endParaRPr/>
          </a:p>
          <a:p>
            <a:pPr marL="342900" marR="0" lvl="0" indent="-342900" algn="l" rtl="0">
              <a:spcBef>
                <a:spcPts val="600"/>
              </a:spcBef>
              <a:spcAft>
                <a:spcPts val="0"/>
              </a:spcAft>
              <a:buClr>
                <a:srgbClr val="000000"/>
              </a:buClr>
              <a:buSzPts val="1800"/>
              <a:buFont typeface="Arial"/>
              <a:buChar char="•"/>
            </a:pPr>
            <a:r>
              <a:rPr lang="el-GR" sz="1800">
                <a:solidFill>
                  <a:srgbClr val="000000"/>
                </a:solidFill>
                <a:latin typeface="Calibri"/>
                <a:ea typeface="Calibri"/>
                <a:cs typeface="Calibri"/>
                <a:sym typeface="Calibri"/>
              </a:rPr>
              <a:t>που δεν περιλαμβάνει άμεσο ή έμμεσο οικονομικό όφελος από την χρήση του έργου, για το διανομέα του έργου και αδειοδόχο</a:t>
            </a:r>
            <a:endParaRPr sz="1800">
              <a:solidFill>
                <a:srgbClr val="000000"/>
              </a:solidFill>
              <a:latin typeface="Calibri"/>
              <a:ea typeface="Calibri"/>
              <a:cs typeface="Calibri"/>
              <a:sym typeface="Calibri"/>
            </a:endParaRPr>
          </a:p>
          <a:p>
            <a:pPr marL="342900" marR="0" lvl="0" indent="-342900" algn="l" rtl="0">
              <a:spcBef>
                <a:spcPts val="600"/>
              </a:spcBef>
              <a:spcAft>
                <a:spcPts val="0"/>
              </a:spcAft>
              <a:buClr>
                <a:srgbClr val="000000"/>
              </a:buClr>
              <a:buSzPts val="1800"/>
              <a:buFont typeface="Arial"/>
              <a:buChar char="•"/>
            </a:pPr>
            <a:r>
              <a:rPr lang="el-GR" sz="1800">
                <a:solidFill>
                  <a:srgbClr val="000000"/>
                </a:solidFill>
                <a:latin typeface="Calibri"/>
                <a:ea typeface="Calibri"/>
                <a:cs typeface="Calibri"/>
                <a:sym typeface="Calibri"/>
              </a:rPr>
              <a:t>που δεν περιλαμβάνει οικονομική συναλλαγή ως προϋπόθεση για τη χρήση ή πρόσβαση στο έργο</a:t>
            </a:r>
            <a:endParaRPr/>
          </a:p>
          <a:p>
            <a:pPr marL="342900" marR="0" lvl="0" indent="-342900" algn="l" rtl="0">
              <a:spcBef>
                <a:spcPts val="600"/>
              </a:spcBef>
              <a:spcAft>
                <a:spcPts val="0"/>
              </a:spcAft>
              <a:buClr>
                <a:srgbClr val="000000"/>
              </a:buClr>
              <a:buSzPts val="1800"/>
              <a:buFont typeface="Arial"/>
              <a:buChar char="•"/>
            </a:pPr>
            <a:r>
              <a:rPr lang="el-GR" sz="1800">
                <a:solidFill>
                  <a:srgbClr val="000000"/>
                </a:solidFill>
                <a:latin typeface="Calibri"/>
                <a:ea typeface="Calibri"/>
                <a:cs typeface="Calibri"/>
                <a:sym typeface="Calibri"/>
              </a:rPr>
              <a:t>που δεν προσπορίζει στο διανομέα του έργου και αδειοδόχο έμμεσο οικονομικό όφελος (π.χ. διαφημίσεις) από την προβολή του έργου σε διαδικτυακό τόπο</a:t>
            </a:r>
            <a:endParaRPr sz="1800">
              <a:solidFill>
                <a:srgbClr val="000000"/>
              </a:solidFill>
              <a:latin typeface="Calibri"/>
              <a:ea typeface="Calibri"/>
              <a:cs typeface="Calibri"/>
              <a:sym typeface="Calibri"/>
            </a:endParaRPr>
          </a:p>
          <a:p>
            <a:pPr marL="0" marR="0" lvl="0" indent="0" algn="l" rtl="0">
              <a:spcBef>
                <a:spcPts val="600"/>
              </a:spcBef>
              <a:spcAft>
                <a:spcPts val="0"/>
              </a:spcAft>
              <a:buNone/>
            </a:pPr>
            <a:r>
              <a:rPr lang="el-GR" sz="1800">
                <a:solidFill>
                  <a:srgbClr val="000000"/>
                </a:solidFill>
                <a:latin typeface="Calibri"/>
                <a:ea typeface="Calibri"/>
                <a:cs typeface="Calibri"/>
                <a:sym typeface="Calibri"/>
              </a:rPr>
              <a:t>Ο δικαιούχος μπορεί να παρέχει στον αδειοδόχο ξεχωριστή άδεια να χρησιμοποιεί το έργο για εμπορική χρήση, εφόσον αυτό του ζητηθεί.</a:t>
            </a:r>
            <a:endParaRPr sz="1800">
              <a:solidFill>
                <a:srgbClr val="000000"/>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56"/>
          <p:cNvSpPr txBox="1">
            <a:spLocks noGrp="1"/>
          </p:cNvSpPr>
          <p:nvPr>
            <p:ph type="title"/>
          </p:nvPr>
        </p:nvSpPr>
        <p:spPr>
          <a:xfrm>
            <a:off x="483366" y="0"/>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l-GR" sz="3600"/>
              <a:t>Επεξήγηση όρων χρήσης έργων τρίτων</a:t>
            </a:r>
            <a:endParaRPr sz="3600"/>
          </a:p>
        </p:txBody>
      </p:sp>
      <p:sp>
        <p:nvSpPr>
          <p:cNvPr id="1189" name="Google Shape;1189;p156"/>
          <p:cNvSpPr/>
          <p:nvPr/>
        </p:nvSpPr>
        <p:spPr>
          <a:xfrm>
            <a:off x="2088230" y="823372"/>
            <a:ext cx="6624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a:solidFill>
                  <a:srgbClr val="3F3F3F"/>
                </a:solidFill>
                <a:latin typeface="Calibri"/>
                <a:ea typeface="Calibri"/>
                <a:cs typeface="Calibri"/>
                <a:sym typeface="Calibri"/>
              </a:rPr>
              <a:t>Δεν επιτρέπεται η επαναχρησιμοποίηση του έργου, παρά μόνο εάν ζητηθεί εκ νέου άδεια από το δημιουργό.</a:t>
            </a:r>
            <a:endParaRPr sz="3200">
              <a:solidFill>
                <a:srgbClr val="000000"/>
              </a:solidFill>
              <a:latin typeface="Calibri"/>
              <a:ea typeface="Calibri"/>
              <a:cs typeface="Calibri"/>
              <a:sym typeface="Calibri"/>
            </a:endParaRPr>
          </a:p>
        </p:txBody>
      </p:sp>
      <p:sp>
        <p:nvSpPr>
          <p:cNvPr id="1190" name="Google Shape;1190;p156"/>
          <p:cNvSpPr/>
          <p:nvPr/>
        </p:nvSpPr>
        <p:spPr>
          <a:xfrm>
            <a:off x="1688763" y="914631"/>
            <a:ext cx="399600" cy="400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2000">
                <a:solidFill>
                  <a:srgbClr val="3F3F3F"/>
                </a:solidFill>
                <a:latin typeface="Calibri"/>
                <a:ea typeface="Calibri"/>
                <a:cs typeface="Calibri"/>
                <a:sym typeface="Calibri"/>
              </a:rPr>
              <a:t>©</a:t>
            </a:r>
            <a:endParaRPr sz="2000">
              <a:solidFill>
                <a:srgbClr val="3F3F3F"/>
              </a:solidFill>
              <a:latin typeface="Calibri"/>
              <a:ea typeface="Calibri"/>
              <a:cs typeface="Calibri"/>
              <a:sym typeface="Calibri"/>
            </a:endParaRPr>
          </a:p>
        </p:txBody>
      </p:sp>
      <p:sp>
        <p:nvSpPr>
          <p:cNvPr id="1191" name="Google Shape;1191;p156"/>
          <p:cNvSpPr/>
          <p:nvPr/>
        </p:nvSpPr>
        <p:spPr>
          <a:xfrm>
            <a:off x="666552" y="1360947"/>
            <a:ext cx="1421700" cy="584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400">
                <a:solidFill>
                  <a:srgbClr val="3F3F3F"/>
                </a:solidFill>
                <a:latin typeface="Calibri"/>
                <a:ea typeface="Calibri"/>
                <a:cs typeface="Calibri"/>
                <a:sym typeface="Calibri"/>
              </a:rPr>
              <a:t>διαθέσιμο με άδεια </a:t>
            </a:r>
            <a:r>
              <a:rPr lang="el-GR" sz="1800">
                <a:solidFill>
                  <a:srgbClr val="3F3F3F"/>
                </a:solidFill>
                <a:latin typeface="Calibri"/>
                <a:ea typeface="Calibri"/>
                <a:cs typeface="Calibri"/>
                <a:sym typeface="Calibri"/>
              </a:rPr>
              <a:t>CC-BY</a:t>
            </a:r>
            <a:endParaRPr sz="1800">
              <a:solidFill>
                <a:srgbClr val="3F3F3F"/>
              </a:solidFill>
              <a:latin typeface="Calibri"/>
              <a:ea typeface="Calibri"/>
              <a:cs typeface="Calibri"/>
              <a:sym typeface="Calibri"/>
            </a:endParaRPr>
          </a:p>
        </p:txBody>
      </p:sp>
      <p:sp>
        <p:nvSpPr>
          <p:cNvPr id="1192" name="Google Shape;1192;p156"/>
          <p:cNvSpPr/>
          <p:nvPr/>
        </p:nvSpPr>
        <p:spPr>
          <a:xfrm>
            <a:off x="293932" y="1945722"/>
            <a:ext cx="1794300" cy="584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400">
                <a:solidFill>
                  <a:srgbClr val="3F3F3F"/>
                </a:solidFill>
                <a:latin typeface="Calibri"/>
                <a:ea typeface="Calibri"/>
                <a:cs typeface="Calibri"/>
                <a:sym typeface="Calibri"/>
              </a:rPr>
              <a:t>διαθέσιμο με άδεια </a:t>
            </a:r>
            <a:r>
              <a:rPr lang="el-GR" sz="1800">
                <a:solidFill>
                  <a:srgbClr val="3F3F3F"/>
                </a:solidFill>
                <a:latin typeface="Calibri"/>
                <a:ea typeface="Calibri"/>
                <a:cs typeface="Calibri"/>
                <a:sym typeface="Calibri"/>
              </a:rPr>
              <a:t>CC-BY-SA</a:t>
            </a:r>
            <a:endParaRPr sz="1800">
              <a:solidFill>
                <a:srgbClr val="3F3F3F"/>
              </a:solidFill>
              <a:latin typeface="Calibri"/>
              <a:ea typeface="Calibri"/>
              <a:cs typeface="Calibri"/>
              <a:sym typeface="Calibri"/>
            </a:endParaRPr>
          </a:p>
        </p:txBody>
      </p:sp>
      <p:sp>
        <p:nvSpPr>
          <p:cNvPr id="1193" name="Google Shape;1193;p156"/>
          <p:cNvSpPr/>
          <p:nvPr/>
        </p:nvSpPr>
        <p:spPr>
          <a:xfrm>
            <a:off x="206220" y="3829842"/>
            <a:ext cx="1881900" cy="584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400">
                <a:solidFill>
                  <a:srgbClr val="3F3F3F"/>
                </a:solidFill>
                <a:latin typeface="Calibri"/>
                <a:ea typeface="Calibri"/>
                <a:cs typeface="Calibri"/>
                <a:sym typeface="Calibri"/>
              </a:rPr>
              <a:t>διαθέσιμο με άδεια </a:t>
            </a:r>
            <a:r>
              <a:rPr lang="el-GR" sz="1800">
                <a:solidFill>
                  <a:srgbClr val="3F3F3F"/>
                </a:solidFill>
                <a:latin typeface="Calibri"/>
                <a:ea typeface="Calibri"/>
                <a:cs typeface="Calibri"/>
                <a:sym typeface="Calibri"/>
              </a:rPr>
              <a:t>CC-BY-NC-SA</a:t>
            </a:r>
            <a:endParaRPr sz="1800">
              <a:solidFill>
                <a:srgbClr val="3F3F3F"/>
              </a:solidFill>
              <a:latin typeface="Calibri"/>
              <a:ea typeface="Calibri"/>
              <a:cs typeface="Calibri"/>
              <a:sym typeface="Calibri"/>
            </a:endParaRPr>
          </a:p>
        </p:txBody>
      </p:sp>
      <p:sp>
        <p:nvSpPr>
          <p:cNvPr id="1194" name="Google Shape;1194;p156"/>
          <p:cNvSpPr/>
          <p:nvPr/>
        </p:nvSpPr>
        <p:spPr>
          <a:xfrm>
            <a:off x="261245" y="3132000"/>
            <a:ext cx="1827000" cy="584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400">
                <a:solidFill>
                  <a:srgbClr val="3F3F3F"/>
                </a:solidFill>
                <a:latin typeface="Calibri"/>
                <a:ea typeface="Calibri"/>
                <a:cs typeface="Calibri"/>
                <a:sym typeface="Calibri"/>
              </a:rPr>
              <a:t>διαθέσιμο με άδεια </a:t>
            </a:r>
            <a:r>
              <a:rPr lang="el-GR" sz="1800">
                <a:solidFill>
                  <a:srgbClr val="3F3F3F"/>
                </a:solidFill>
                <a:latin typeface="Calibri"/>
                <a:ea typeface="Calibri"/>
                <a:cs typeface="Calibri"/>
                <a:sym typeface="Calibri"/>
              </a:rPr>
              <a:t>CC-BY-NC</a:t>
            </a:r>
            <a:endParaRPr sz="1800">
              <a:solidFill>
                <a:srgbClr val="3F3F3F"/>
              </a:solidFill>
              <a:latin typeface="Calibri"/>
              <a:ea typeface="Calibri"/>
              <a:cs typeface="Calibri"/>
              <a:sym typeface="Calibri"/>
            </a:endParaRPr>
          </a:p>
        </p:txBody>
      </p:sp>
      <p:sp>
        <p:nvSpPr>
          <p:cNvPr id="1195" name="Google Shape;1195;p156"/>
          <p:cNvSpPr/>
          <p:nvPr/>
        </p:nvSpPr>
        <p:spPr>
          <a:xfrm>
            <a:off x="2088000" y="1404000"/>
            <a:ext cx="6624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a:solidFill>
                  <a:srgbClr val="3F3F3F"/>
                </a:solidFill>
                <a:latin typeface="Calibri"/>
                <a:ea typeface="Calibri"/>
                <a:cs typeface="Calibri"/>
                <a:sym typeface="Calibri"/>
              </a:rPr>
              <a:t>Επιτρέπεται η επαναχρησιμοποίηση του έργου και η δημιουργία παραγώγων αυτού με απλή αναφορά του δημιουργού.</a:t>
            </a:r>
            <a:endParaRPr sz="3200">
              <a:solidFill>
                <a:srgbClr val="000000"/>
              </a:solidFill>
              <a:latin typeface="Calibri"/>
              <a:ea typeface="Calibri"/>
              <a:cs typeface="Calibri"/>
              <a:sym typeface="Calibri"/>
            </a:endParaRPr>
          </a:p>
        </p:txBody>
      </p:sp>
      <p:sp>
        <p:nvSpPr>
          <p:cNvPr id="1196" name="Google Shape;1196;p156"/>
          <p:cNvSpPr/>
          <p:nvPr/>
        </p:nvSpPr>
        <p:spPr>
          <a:xfrm>
            <a:off x="2088000" y="1980000"/>
            <a:ext cx="6624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a:solidFill>
                  <a:srgbClr val="3F3F3F"/>
                </a:solidFill>
                <a:latin typeface="Calibri"/>
                <a:ea typeface="Calibri"/>
                <a:cs typeface="Calibri"/>
                <a:sym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sz="3200">
              <a:solidFill>
                <a:srgbClr val="000000"/>
              </a:solidFill>
              <a:latin typeface="Calibri"/>
              <a:ea typeface="Calibri"/>
              <a:cs typeface="Calibri"/>
              <a:sym typeface="Calibri"/>
            </a:endParaRPr>
          </a:p>
        </p:txBody>
      </p:sp>
      <p:sp>
        <p:nvSpPr>
          <p:cNvPr id="1197" name="Google Shape;1197;p156"/>
          <p:cNvSpPr/>
          <p:nvPr/>
        </p:nvSpPr>
        <p:spPr>
          <a:xfrm>
            <a:off x="2088000" y="3168000"/>
            <a:ext cx="6624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a:solidFill>
                  <a:srgbClr val="3F3F3F"/>
                </a:solidFill>
                <a:latin typeface="Calibri"/>
                <a:ea typeface="Calibri"/>
                <a:cs typeface="Calibri"/>
                <a:sym typeface="Calibri"/>
              </a:rPr>
              <a:t>Επιτρέπεται η επαναχρησιμοποίηση του έργου με αναφορά του δημιουργού. </a:t>
            </a:r>
            <a:endParaRPr sz="1400">
              <a:solidFill>
                <a:srgbClr val="3F3F3F"/>
              </a:solidFill>
              <a:latin typeface="Calibri"/>
              <a:ea typeface="Calibri"/>
              <a:cs typeface="Calibri"/>
              <a:sym typeface="Calibri"/>
            </a:endParaRPr>
          </a:p>
          <a:p>
            <a:pPr marL="0" marR="0" lvl="0" indent="0" algn="l" rtl="0">
              <a:spcBef>
                <a:spcPts val="0"/>
              </a:spcBef>
              <a:spcAft>
                <a:spcPts val="0"/>
              </a:spcAft>
              <a:buNone/>
            </a:pPr>
            <a:r>
              <a:rPr lang="el-GR" sz="1400">
                <a:solidFill>
                  <a:srgbClr val="3F3F3F"/>
                </a:solidFill>
                <a:latin typeface="Calibri"/>
                <a:ea typeface="Calibri"/>
                <a:cs typeface="Calibri"/>
                <a:sym typeface="Calibri"/>
              </a:rPr>
              <a:t>Δεν επιτρέπεται η εμπορική χρήση του έργου.</a:t>
            </a:r>
            <a:endParaRPr sz="3200">
              <a:solidFill>
                <a:srgbClr val="000000"/>
              </a:solidFill>
              <a:latin typeface="Calibri"/>
              <a:ea typeface="Calibri"/>
              <a:cs typeface="Calibri"/>
              <a:sym typeface="Calibri"/>
            </a:endParaRPr>
          </a:p>
        </p:txBody>
      </p:sp>
      <p:sp>
        <p:nvSpPr>
          <p:cNvPr id="1198" name="Google Shape;1198;p156"/>
          <p:cNvSpPr/>
          <p:nvPr/>
        </p:nvSpPr>
        <p:spPr>
          <a:xfrm>
            <a:off x="2088230" y="3752897"/>
            <a:ext cx="6624600" cy="738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a:solidFill>
                  <a:srgbClr val="3F3F3F"/>
                </a:solidFill>
                <a:latin typeface="Calibri"/>
                <a:ea typeface="Calibri"/>
                <a:cs typeface="Calibri"/>
                <a:sym typeface="Calibri"/>
              </a:rPr>
              <a:t>Επιτρέπεται η επαναχρησιμοποίηση του έργου με αναφορά του δημιουργού</a:t>
            </a:r>
            <a:endParaRPr sz="1400">
              <a:solidFill>
                <a:srgbClr val="3F3F3F"/>
              </a:solidFill>
              <a:latin typeface="Calibri"/>
              <a:ea typeface="Calibri"/>
              <a:cs typeface="Calibri"/>
              <a:sym typeface="Calibri"/>
            </a:endParaRPr>
          </a:p>
          <a:p>
            <a:pPr marL="0" marR="0" lvl="0" indent="0" algn="l" rtl="0">
              <a:spcBef>
                <a:spcPts val="0"/>
              </a:spcBef>
              <a:spcAft>
                <a:spcPts val="0"/>
              </a:spcAft>
              <a:buNone/>
            </a:pPr>
            <a:r>
              <a:rPr lang="el-GR" sz="1400">
                <a:solidFill>
                  <a:srgbClr val="3F3F3F"/>
                </a:solidFill>
                <a:latin typeface="Calibri"/>
                <a:ea typeface="Calibri"/>
                <a:cs typeface="Calibri"/>
                <a:sym typeface="Calibri"/>
              </a:rPr>
              <a:t>και διάθεση του έργου ή του παράγωγου αυτού με την ίδια άδεια.</a:t>
            </a:r>
            <a:endParaRPr sz="1400">
              <a:solidFill>
                <a:srgbClr val="3F3F3F"/>
              </a:solidFill>
              <a:latin typeface="Calibri"/>
              <a:ea typeface="Calibri"/>
              <a:cs typeface="Calibri"/>
              <a:sym typeface="Calibri"/>
            </a:endParaRPr>
          </a:p>
          <a:p>
            <a:pPr marL="0" marR="0" lvl="0" indent="0" algn="l" rtl="0">
              <a:spcBef>
                <a:spcPts val="0"/>
              </a:spcBef>
              <a:spcAft>
                <a:spcPts val="0"/>
              </a:spcAft>
              <a:buNone/>
            </a:pPr>
            <a:r>
              <a:rPr lang="el-GR" sz="1400">
                <a:solidFill>
                  <a:srgbClr val="3F3F3F"/>
                </a:solidFill>
                <a:latin typeface="Calibri"/>
                <a:ea typeface="Calibri"/>
                <a:cs typeface="Calibri"/>
                <a:sym typeface="Calibri"/>
              </a:rPr>
              <a:t>Δεν επιτρέπεται η εμπορική χρήση του έργου.</a:t>
            </a:r>
            <a:endParaRPr sz="3200">
              <a:solidFill>
                <a:srgbClr val="000000"/>
              </a:solidFill>
              <a:latin typeface="Calibri"/>
              <a:ea typeface="Calibri"/>
              <a:cs typeface="Calibri"/>
              <a:sym typeface="Calibri"/>
            </a:endParaRPr>
          </a:p>
        </p:txBody>
      </p:sp>
      <p:sp>
        <p:nvSpPr>
          <p:cNvPr id="1199" name="Google Shape;1199;p156"/>
          <p:cNvSpPr/>
          <p:nvPr/>
        </p:nvSpPr>
        <p:spPr>
          <a:xfrm>
            <a:off x="293932" y="2530497"/>
            <a:ext cx="1794300" cy="584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400">
                <a:solidFill>
                  <a:srgbClr val="3F3F3F"/>
                </a:solidFill>
                <a:latin typeface="Calibri"/>
                <a:ea typeface="Calibri"/>
                <a:cs typeface="Calibri"/>
                <a:sym typeface="Calibri"/>
              </a:rPr>
              <a:t>διαθέσιμο με άδεια </a:t>
            </a:r>
            <a:r>
              <a:rPr lang="el-GR" sz="1800">
                <a:solidFill>
                  <a:srgbClr val="3F3F3F"/>
                </a:solidFill>
                <a:latin typeface="Calibri"/>
                <a:ea typeface="Calibri"/>
                <a:cs typeface="Calibri"/>
                <a:sym typeface="Calibri"/>
              </a:rPr>
              <a:t>CC-BY-ND</a:t>
            </a:r>
            <a:endParaRPr sz="1800">
              <a:solidFill>
                <a:srgbClr val="3F3F3F"/>
              </a:solidFill>
              <a:latin typeface="Calibri"/>
              <a:ea typeface="Calibri"/>
              <a:cs typeface="Calibri"/>
              <a:sym typeface="Calibri"/>
            </a:endParaRPr>
          </a:p>
        </p:txBody>
      </p:sp>
      <p:sp>
        <p:nvSpPr>
          <p:cNvPr id="1200" name="Google Shape;1200;p156"/>
          <p:cNvSpPr/>
          <p:nvPr/>
        </p:nvSpPr>
        <p:spPr>
          <a:xfrm>
            <a:off x="2088230" y="2561274"/>
            <a:ext cx="6624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a:solidFill>
                  <a:srgbClr val="3F3F3F"/>
                </a:solidFill>
                <a:latin typeface="Calibri"/>
                <a:ea typeface="Calibri"/>
                <a:cs typeface="Calibri"/>
                <a:sym typeface="Calibri"/>
              </a:rPr>
              <a:t>Επιτρέπεται η επαναχρησιμοποίηση του έργου με αναφορά του δημιουργού. </a:t>
            </a:r>
            <a:endParaRPr/>
          </a:p>
          <a:p>
            <a:pPr marL="0" marR="0" lvl="0" indent="0" algn="l" rtl="0">
              <a:spcBef>
                <a:spcPts val="0"/>
              </a:spcBef>
              <a:spcAft>
                <a:spcPts val="0"/>
              </a:spcAft>
              <a:buNone/>
            </a:pPr>
            <a:r>
              <a:rPr lang="el-GR" sz="1400">
                <a:solidFill>
                  <a:srgbClr val="3F3F3F"/>
                </a:solidFill>
                <a:latin typeface="Calibri"/>
                <a:ea typeface="Calibri"/>
                <a:cs typeface="Calibri"/>
                <a:sym typeface="Calibri"/>
              </a:rPr>
              <a:t>Δεν επιτρέπεται η δημιουργία παραγώγων του έργου.</a:t>
            </a:r>
            <a:endParaRPr sz="1400">
              <a:solidFill>
                <a:srgbClr val="3F3F3F"/>
              </a:solidFill>
              <a:latin typeface="Calibri"/>
              <a:ea typeface="Calibri"/>
              <a:cs typeface="Calibri"/>
              <a:sym typeface="Calibri"/>
            </a:endParaRPr>
          </a:p>
        </p:txBody>
      </p:sp>
      <p:sp>
        <p:nvSpPr>
          <p:cNvPr id="1201" name="Google Shape;1201;p156"/>
          <p:cNvSpPr/>
          <p:nvPr/>
        </p:nvSpPr>
        <p:spPr>
          <a:xfrm>
            <a:off x="405954" y="4513900"/>
            <a:ext cx="1682400" cy="584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400">
                <a:solidFill>
                  <a:srgbClr val="3F3F3F"/>
                </a:solidFill>
                <a:latin typeface="Calibri"/>
                <a:ea typeface="Calibri"/>
                <a:cs typeface="Calibri"/>
                <a:sym typeface="Calibri"/>
              </a:rPr>
              <a:t>διαθέσιμο με άδεια </a:t>
            </a:r>
            <a:r>
              <a:rPr lang="el-GR" sz="1800">
                <a:solidFill>
                  <a:srgbClr val="3F3F3F"/>
                </a:solidFill>
                <a:latin typeface="Calibri"/>
                <a:ea typeface="Calibri"/>
                <a:cs typeface="Calibri"/>
                <a:sym typeface="Calibri"/>
              </a:rPr>
              <a:t>CC-BY-NC-ND</a:t>
            </a:r>
            <a:endParaRPr sz="1800">
              <a:solidFill>
                <a:srgbClr val="3F3F3F"/>
              </a:solidFill>
              <a:latin typeface="Calibri"/>
              <a:ea typeface="Calibri"/>
              <a:cs typeface="Calibri"/>
              <a:sym typeface="Calibri"/>
            </a:endParaRPr>
          </a:p>
        </p:txBody>
      </p:sp>
      <p:sp>
        <p:nvSpPr>
          <p:cNvPr id="1202" name="Google Shape;1202;p156"/>
          <p:cNvSpPr/>
          <p:nvPr/>
        </p:nvSpPr>
        <p:spPr>
          <a:xfrm>
            <a:off x="2088230" y="4544678"/>
            <a:ext cx="7062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a:solidFill>
                  <a:srgbClr val="3F3F3F"/>
                </a:solidFill>
                <a:latin typeface="Calibri"/>
                <a:ea typeface="Calibri"/>
                <a:cs typeface="Calibri"/>
                <a:sym typeface="Calibri"/>
              </a:rPr>
              <a:t>Επιτρέπεται η επαναχρησιμοποίηση του έργου με αναφορά του δημιουργού.</a:t>
            </a:r>
            <a:endParaRPr/>
          </a:p>
          <a:p>
            <a:pPr marL="0" marR="0" lvl="0" indent="0" algn="l" rtl="0">
              <a:spcBef>
                <a:spcPts val="0"/>
              </a:spcBef>
              <a:spcAft>
                <a:spcPts val="0"/>
              </a:spcAft>
              <a:buNone/>
            </a:pPr>
            <a:r>
              <a:rPr lang="el-GR" sz="1400">
                <a:solidFill>
                  <a:srgbClr val="3F3F3F"/>
                </a:solidFill>
                <a:latin typeface="Calibri"/>
                <a:ea typeface="Calibri"/>
                <a:cs typeface="Calibri"/>
                <a:sym typeface="Calibri"/>
              </a:rPr>
              <a:t>Δεν επιτρέπεται η εμπορική χρήση του έργου και η δημιουργία παραγώγων του.</a:t>
            </a:r>
            <a:endParaRPr sz="3200">
              <a:solidFill>
                <a:srgbClr val="000000"/>
              </a:solidFill>
              <a:latin typeface="Calibri"/>
              <a:ea typeface="Calibri"/>
              <a:cs typeface="Calibri"/>
              <a:sym typeface="Calibri"/>
            </a:endParaRPr>
          </a:p>
        </p:txBody>
      </p:sp>
      <p:sp>
        <p:nvSpPr>
          <p:cNvPr id="1203" name="Google Shape;1203;p156"/>
          <p:cNvSpPr/>
          <p:nvPr/>
        </p:nvSpPr>
        <p:spPr>
          <a:xfrm>
            <a:off x="0" y="5112000"/>
            <a:ext cx="2088300" cy="584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400">
                <a:solidFill>
                  <a:srgbClr val="3F3F3F"/>
                </a:solidFill>
                <a:latin typeface="Calibri"/>
                <a:ea typeface="Calibri"/>
                <a:cs typeface="Calibri"/>
                <a:sym typeface="Calibri"/>
              </a:rPr>
              <a:t>διαθέσιμο με άδεια </a:t>
            </a:r>
            <a:endParaRPr/>
          </a:p>
          <a:p>
            <a:pPr marL="0" marR="0" lvl="0" indent="0" algn="r" rtl="0">
              <a:spcBef>
                <a:spcPts val="0"/>
              </a:spcBef>
              <a:spcAft>
                <a:spcPts val="0"/>
              </a:spcAft>
              <a:buNone/>
            </a:pPr>
            <a:r>
              <a:rPr lang="el-GR" sz="1800">
                <a:solidFill>
                  <a:srgbClr val="3F3F3F"/>
                </a:solidFill>
                <a:latin typeface="Calibri"/>
                <a:ea typeface="Calibri"/>
                <a:cs typeface="Calibri"/>
                <a:sym typeface="Calibri"/>
              </a:rPr>
              <a:t>CC0 Public Domain</a:t>
            </a:r>
            <a:endParaRPr sz="1800">
              <a:solidFill>
                <a:srgbClr val="3F3F3F"/>
              </a:solidFill>
              <a:latin typeface="Calibri"/>
              <a:ea typeface="Calibri"/>
              <a:cs typeface="Calibri"/>
              <a:sym typeface="Calibri"/>
            </a:endParaRPr>
          </a:p>
        </p:txBody>
      </p:sp>
      <p:sp>
        <p:nvSpPr>
          <p:cNvPr id="1204" name="Google Shape;1204;p156"/>
          <p:cNvSpPr/>
          <p:nvPr/>
        </p:nvSpPr>
        <p:spPr>
          <a:xfrm>
            <a:off x="0" y="5791105"/>
            <a:ext cx="20883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400">
                <a:solidFill>
                  <a:srgbClr val="3F3F3F"/>
                </a:solidFill>
                <a:latin typeface="Calibri"/>
                <a:ea typeface="Calibri"/>
                <a:cs typeface="Calibri"/>
                <a:sym typeface="Calibri"/>
              </a:rPr>
              <a:t>διαθέσιμο ως κοινό κτήμα</a:t>
            </a:r>
            <a:endParaRPr sz="1800">
              <a:solidFill>
                <a:srgbClr val="3F3F3F"/>
              </a:solidFill>
              <a:latin typeface="Calibri"/>
              <a:ea typeface="Calibri"/>
              <a:cs typeface="Calibri"/>
              <a:sym typeface="Calibri"/>
            </a:endParaRPr>
          </a:p>
        </p:txBody>
      </p:sp>
      <p:sp>
        <p:nvSpPr>
          <p:cNvPr id="1205" name="Google Shape;1205;p156"/>
          <p:cNvSpPr/>
          <p:nvPr/>
        </p:nvSpPr>
        <p:spPr>
          <a:xfrm>
            <a:off x="2088000" y="5112000"/>
            <a:ext cx="7062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a:solidFill>
                  <a:srgbClr val="3F3F3F"/>
                </a:solidFill>
                <a:latin typeface="Calibri"/>
                <a:ea typeface="Calibri"/>
                <a:cs typeface="Calibri"/>
                <a:sym typeface="Calibri"/>
              </a:rPr>
              <a:t>Επιτρέπεται η επαναχρησιμοποίηση του έργου, η δημιουργία παραγώγων αυτού και η εμπορική του χρήση, χωρίς αναφορά του δημιουργού.</a:t>
            </a:r>
            <a:endParaRPr sz="1400">
              <a:solidFill>
                <a:srgbClr val="3F3F3F"/>
              </a:solidFill>
              <a:latin typeface="Calibri"/>
              <a:ea typeface="Calibri"/>
              <a:cs typeface="Calibri"/>
              <a:sym typeface="Calibri"/>
            </a:endParaRPr>
          </a:p>
        </p:txBody>
      </p:sp>
      <p:sp>
        <p:nvSpPr>
          <p:cNvPr id="1206" name="Google Shape;1206;p156"/>
          <p:cNvSpPr/>
          <p:nvPr/>
        </p:nvSpPr>
        <p:spPr>
          <a:xfrm>
            <a:off x="2088231" y="5688000"/>
            <a:ext cx="7062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a:solidFill>
                  <a:srgbClr val="3F3F3F"/>
                </a:solidFill>
                <a:latin typeface="Calibri"/>
                <a:ea typeface="Calibri"/>
                <a:cs typeface="Calibri"/>
                <a:sym typeface="Calibri"/>
              </a:rPr>
              <a:t>Επιτρέπεται η επαναχρησιμοποίηση του έργου, η δημιουργία παραγώγων αυτού και η εμπορική του χρήση, χωρίς αναφορά του δημιουργού.</a:t>
            </a:r>
            <a:endParaRPr sz="1400">
              <a:solidFill>
                <a:srgbClr val="3F3F3F"/>
              </a:solidFill>
              <a:latin typeface="Calibri"/>
              <a:ea typeface="Calibri"/>
              <a:cs typeface="Calibri"/>
              <a:sym typeface="Calibri"/>
            </a:endParaRPr>
          </a:p>
        </p:txBody>
      </p:sp>
      <p:sp>
        <p:nvSpPr>
          <p:cNvPr id="1207" name="Google Shape;1207;p156"/>
          <p:cNvSpPr/>
          <p:nvPr/>
        </p:nvSpPr>
        <p:spPr>
          <a:xfrm>
            <a:off x="0" y="6334511"/>
            <a:ext cx="20883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400">
                <a:solidFill>
                  <a:srgbClr val="3F3F3F"/>
                </a:solidFill>
                <a:latin typeface="Calibri"/>
                <a:ea typeface="Calibri"/>
                <a:cs typeface="Calibri"/>
                <a:sym typeface="Calibri"/>
              </a:rPr>
              <a:t>χωρίς σήμανση</a:t>
            </a:r>
            <a:endParaRPr sz="1800">
              <a:solidFill>
                <a:srgbClr val="3F3F3F"/>
              </a:solidFill>
              <a:latin typeface="Calibri"/>
              <a:ea typeface="Calibri"/>
              <a:cs typeface="Calibri"/>
              <a:sym typeface="Calibri"/>
            </a:endParaRPr>
          </a:p>
        </p:txBody>
      </p:sp>
      <p:sp>
        <p:nvSpPr>
          <p:cNvPr id="1208" name="Google Shape;1208;p156"/>
          <p:cNvSpPr/>
          <p:nvPr/>
        </p:nvSpPr>
        <p:spPr>
          <a:xfrm>
            <a:off x="2088231" y="6334512"/>
            <a:ext cx="706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a:solidFill>
                  <a:srgbClr val="3F3F3F"/>
                </a:solidFill>
                <a:latin typeface="Calibri"/>
                <a:ea typeface="Calibri"/>
                <a:cs typeface="Calibri"/>
                <a:sym typeface="Calibri"/>
              </a:rPr>
              <a:t>Συνήθως δεν επιτρέπεται η επαναχρησιμοποίηση του έργου.</a:t>
            </a:r>
            <a:endParaRPr sz="1400">
              <a:solidFill>
                <a:srgbClr val="3F3F3F"/>
              </a:solidFill>
              <a:latin typeface="Calibri"/>
              <a:ea typeface="Calibri"/>
              <a:cs typeface="Calibri"/>
              <a:sym typeface="Calibri"/>
            </a:endParaRPr>
          </a:p>
        </p:txBody>
      </p:sp>
      <p:cxnSp>
        <p:nvCxnSpPr>
          <p:cNvPr id="1209" name="Google Shape;1209;p156"/>
          <p:cNvCxnSpPr/>
          <p:nvPr/>
        </p:nvCxnSpPr>
        <p:spPr>
          <a:xfrm>
            <a:off x="71243" y="1383775"/>
            <a:ext cx="8532000" cy="0"/>
          </a:xfrm>
          <a:prstGeom prst="straightConnector1">
            <a:avLst/>
          </a:prstGeom>
          <a:noFill/>
          <a:ln w="9525" cap="flat" cmpd="sng">
            <a:solidFill>
              <a:srgbClr val="8CB3E3"/>
            </a:solidFill>
            <a:prstDash val="solid"/>
            <a:round/>
            <a:headEnd type="none" w="sm" len="sm"/>
            <a:tailEnd type="none" w="sm" len="sm"/>
          </a:ln>
        </p:spPr>
      </p:cxnSp>
      <p:cxnSp>
        <p:nvCxnSpPr>
          <p:cNvPr id="1210" name="Google Shape;1210;p156"/>
          <p:cNvCxnSpPr/>
          <p:nvPr/>
        </p:nvCxnSpPr>
        <p:spPr>
          <a:xfrm>
            <a:off x="71243" y="1968481"/>
            <a:ext cx="8532000" cy="0"/>
          </a:xfrm>
          <a:prstGeom prst="straightConnector1">
            <a:avLst/>
          </a:prstGeom>
          <a:noFill/>
          <a:ln w="9525" cap="flat" cmpd="sng">
            <a:solidFill>
              <a:srgbClr val="8CB3E3"/>
            </a:solidFill>
            <a:prstDash val="solid"/>
            <a:round/>
            <a:headEnd type="none" w="sm" len="sm"/>
            <a:tailEnd type="none" w="sm" len="sm"/>
          </a:ln>
        </p:spPr>
      </p:cxnSp>
      <p:cxnSp>
        <p:nvCxnSpPr>
          <p:cNvPr id="1211" name="Google Shape;1211;p156"/>
          <p:cNvCxnSpPr/>
          <p:nvPr/>
        </p:nvCxnSpPr>
        <p:spPr>
          <a:xfrm>
            <a:off x="71243" y="2539456"/>
            <a:ext cx="8532000" cy="0"/>
          </a:xfrm>
          <a:prstGeom prst="straightConnector1">
            <a:avLst/>
          </a:prstGeom>
          <a:noFill/>
          <a:ln w="9525" cap="flat" cmpd="sng">
            <a:solidFill>
              <a:srgbClr val="8CB3E3"/>
            </a:solidFill>
            <a:prstDash val="solid"/>
            <a:round/>
            <a:headEnd type="none" w="sm" len="sm"/>
            <a:tailEnd type="none" w="sm" len="sm"/>
          </a:ln>
        </p:spPr>
      </p:cxnSp>
      <p:cxnSp>
        <p:nvCxnSpPr>
          <p:cNvPr id="1212" name="Google Shape;1212;p156"/>
          <p:cNvCxnSpPr/>
          <p:nvPr/>
        </p:nvCxnSpPr>
        <p:spPr>
          <a:xfrm>
            <a:off x="71243" y="3107253"/>
            <a:ext cx="8532000" cy="0"/>
          </a:xfrm>
          <a:prstGeom prst="straightConnector1">
            <a:avLst/>
          </a:prstGeom>
          <a:noFill/>
          <a:ln w="9525" cap="flat" cmpd="sng">
            <a:solidFill>
              <a:srgbClr val="8CB3E3"/>
            </a:solidFill>
            <a:prstDash val="solid"/>
            <a:round/>
            <a:headEnd type="none" w="sm" len="sm"/>
            <a:tailEnd type="none" w="sm" len="sm"/>
          </a:ln>
        </p:spPr>
      </p:cxnSp>
      <p:cxnSp>
        <p:nvCxnSpPr>
          <p:cNvPr id="1213" name="Google Shape;1213;p156"/>
          <p:cNvCxnSpPr/>
          <p:nvPr/>
        </p:nvCxnSpPr>
        <p:spPr>
          <a:xfrm>
            <a:off x="71243" y="3722806"/>
            <a:ext cx="8532000" cy="0"/>
          </a:xfrm>
          <a:prstGeom prst="straightConnector1">
            <a:avLst/>
          </a:prstGeom>
          <a:noFill/>
          <a:ln w="9525" cap="flat" cmpd="sng">
            <a:solidFill>
              <a:srgbClr val="8CB3E3"/>
            </a:solidFill>
            <a:prstDash val="solid"/>
            <a:round/>
            <a:headEnd type="none" w="sm" len="sm"/>
            <a:tailEnd type="none" w="sm" len="sm"/>
          </a:ln>
        </p:spPr>
      </p:cxnSp>
      <p:cxnSp>
        <p:nvCxnSpPr>
          <p:cNvPr id="1214" name="Google Shape;1214;p156"/>
          <p:cNvCxnSpPr/>
          <p:nvPr/>
        </p:nvCxnSpPr>
        <p:spPr>
          <a:xfrm>
            <a:off x="71243" y="4514320"/>
            <a:ext cx="8532000" cy="0"/>
          </a:xfrm>
          <a:prstGeom prst="straightConnector1">
            <a:avLst/>
          </a:prstGeom>
          <a:noFill/>
          <a:ln w="9525" cap="flat" cmpd="sng">
            <a:solidFill>
              <a:srgbClr val="8CB3E3"/>
            </a:solidFill>
            <a:prstDash val="solid"/>
            <a:round/>
            <a:headEnd type="none" w="sm" len="sm"/>
            <a:tailEnd type="none" w="sm" len="sm"/>
          </a:ln>
        </p:spPr>
      </p:cxnSp>
      <p:cxnSp>
        <p:nvCxnSpPr>
          <p:cNvPr id="1215" name="Google Shape;1215;p156"/>
          <p:cNvCxnSpPr/>
          <p:nvPr/>
        </p:nvCxnSpPr>
        <p:spPr>
          <a:xfrm>
            <a:off x="-1" y="5111310"/>
            <a:ext cx="8532000" cy="0"/>
          </a:xfrm>
          <a:prstGeom prst="straightConnector1">
            <a:avLst/>
          </a:prstGeom>
          <a:noFill/>
          <a:ln w="9525" cap="flat" cmpd="sng">
            <a:solidFill>
              <a:srgbClr val="8CB3E3"/>
            </a:solidFill>
            <a:prstDash val="solid"/>
            <a:round/>
            <a:headEnd type="none" w="sm" len="sm"/>
            <a:tailEnd type="none" w="sm" len="sm"/>
          </a:ln>
        </p:spPr>
      </p:cxnSp>
      <p:cxnSp>
        <p:nvCxnSpPr>
          <p:cNvPr id="1216" name="Google Shape;1216;p156"/>
          <p:cNvCxnSpPr/>
          <p:nvPr/>
        </p:nvCxnSpPr>
        <p:spPr>
          <a:xfrm>
            <a:off x="71244" y="5697778"/>
            <a:ext cx="8533200" cy="0"/>
          </a:xfrm>
          <a:prstGeom prst="straightConnector1">
            <a:avLst/>
          </a:prstGeom>
          <a:noFill/>
          <a:ln w="9525" cap="flat" cmpd="sng">
            <a:solidFill>
              <a:srgbClr val="8CB3E3"/>
            </a:solidFill>
            <a:prstDash val="solid"/>
            <a:round/>
            <a:headEnd type="none" w="sm" len="sm"/>
            <a:tailEnd type="none" w="sm" len="sm"/>
          </a:ln>
        </p:spPr>
      </p:cxnSp>
      <p:cxnSp>
        <p:nvCxnSpPr>
          <p:cNvPr id="1217" name="Google Shape;1217;p156"/>
          <p:cNvCxnSpPr/>
          <p:nvPr/>
        </p:nvCxnSpPr>
        <p:spPr>
          <a:xfrm>
            <a:off x="71244" y="6220998"/>
            <a:ext cx="8533200" cy="0"/>
          </a:xfrm>
          <a:prstGeom prst="straightConnector1">
            <a:avLst/>
          </a:prstGeom>
          <a:noFill/>
          <a:ln w="9525" cap="flat" cmpd="sng">
            <a:solidFill>
              <a:srgbClr val="8CB3E3"/>
            </a:solidFill>
            <a:prstDash val="solid"/>
            <a:round/>
            <a:headEnd type="none" w="sm" len="sm"/>
            <a:tailEnd type="none" w="sm" len="sm"/>
          </a:ln>
        </p:spPr>
      </p:cxn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157"/>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l-GR"/>
              <a:t>Διατήρηση Σημειωμάτων</a:t>
            </a:r>
            <a:endParaRPr/>
          </a:p>
        </p:txBody>
      </p:sp>
      <p:sp>
        <p:nvSpPr>
          <p:cNvPr id="1224" name="Google Shape;1224;p157"/>
          <p:cNvSpPr txBox="1">
            <a:spLocks noGrp="1"/>
          </p:cNvSpPr>
          <p:nvPr>
            <p:ph type="body" idx="1"/>
          </p:nvPr>
        </p:nvSpPr>
        <p:spPr>
          <a:xfrm>
            <a:off x="457200" y="1196752"/>
            <a:ext cx="8229600" cy="504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l-GR" sz="2400"/>
              <a:t>Οποιαδήποτε αναπαραγωγή ή διασκευή του υλικού θα πρέπει να συμπεριλαμβάνει:</a:t>
            </a:r>
            <a:endParaRPr/>
          </a:p>
          <a:p>
            <a:pPr marL="742950" lvl="1" indent="-285750" algn="l" rtl="0">
              <a:spcBef>
                <a:spcPts val="400"/>
              </a:spcBef>
              <a:spcAft>
                <a:spcPts val="0"/>
              </a:spcAft>
              <a:buClr>
                <a:schemeClr val="dk1"/>
              </a:buClr>
              <a:buSzPts val="2000"/>
              <a:buFont typeface="Noto Sans Symbols"/>
              <a:buChar char="▪"/>
            </a:pPr>
            <a:r>
              <a:rPr lang="el-GR" sz="2000"/>
              <a:t>το Σημείωμα Αναφοράς</a:t>
            </a:r>
            <a:endParaRPr sz="2000"/>
          </a:p>
          <a:p>
            <a:pPr marL="742950" lvl="1" indent="-285750" algn="l" rtl="0">
              <a:spcBef>
                <a:spcPts val="400"/>
              </a:spcBef>
              <a:spcAft>
                <a:spcPts val="0"/>
              </a:spcAft>
              <a:buClr>
                <a:schemeClr val="dk1"/>
              </a:buClr>
              <a:buSzPts val="2000"/>
              <a:buFont typeface="Noto Sans Symbols"/>
              <a:buChar char="▪"/>
            </a:pPr>
            <a:r>
              <a:rPr lang="el-GR" sz="2000"/>
              <a:t>το Σημείωμα Αδειοδότησης</a:t>
            </a:r>
            <a:endParaRPr sz="2000"/>
          </a:p>
          <a:p>
            <a:pPr marL="742950" lvl="1" indent="-285750" algn="l" rtl="0">
              <a:spcBef>
                <a:spcPts val="400"/>
              </a:spcBef>
              <a:spcAft>
                <a:spcPts val="0"/>
              </a:spcAft>
              <a:buClr>
                <a:schemeClr val="dk1"/>
              </a:buClr>
              <a:buSzPts val="2000"/>
              <a:buFont typeface="Noto Sans Symbols"/>
              <a:buChar char="▪"/>
            </a:pPr>
            <a:r>
              <a:rPr lang="el-GR" sz="2000"/>
              <a:t>τη δήλωση Διατήρησης Σημειωμάτων</a:t>
            </a:r>
            <a:endParaRPr sz="2000"/>
          </a:p>
          <a:p>
            <a:pPr marL="742950" lvl="1" indent="-285750" algn="l" rtl="0">
              <a:spcBef>
                <a:spcPts val="400"/>
              </a:spcBef>
              <a:spcAft>
                <a:spcPts val="0"/>
              </a:spcAft>
              <a:buClr>
                <a:schemeClr val="dk1"/>
              </a:buClr>
              <a:buSzPts val="2000"/>
              <a:buFont typeface="Noto Sans Symbols"/>
              <a:buChar char="▪"/>
            </a:pPr>
            <a:r>
              <a:rPr lang="el-GR" sz="2000"/>
              <a:t>το Σημείωμα Χρήσης Έργων Τρίτων (εφόσον υπάρχει)</a:t>
            </a:r>
            <a:endParaRPr/>
          </a:p>
          <a:p>
            <a:pPr marL="0" lvl="0" indent="0" algn="l" rtl="0">
              <a:spcBef>
                <a:spcPts val="480"/>
              </a:spcBef>
              <a:spcAft>
                <a:spcPts val="0"/>
              </a:spcAft>
              <a:buClr>
                <a:schemeClr val="dk1"/>
              </a:buClr>
              <a:buSzPts val="2400"/>
              <a:buNone/>
            </a:pPr>
            <a:r>
              <a:rPr lang="el-GR" sz="2400"/>
              <a:t>μαζί με τους συνοδευόμενους υπερσυνδέσμους.</a:t>
            </a:r>
            <a:endParaRPr/>
          </a:p>
          <a:p>
            <a:pPr marL="342900" lvl="0" indent="-215900" algn="l" rtl="0">
              <a:spcBef>
                <a:spcPts val="400"/>
              </a:spcBef>
              <a:spcAft>
                <a:spcPts val="0"/>
              </a:spcAft>
              <a:buClr>
                <a:schemeClr val="dk1"/>
              </a:buClr>
              <a:buSzPts val="2000"/>
              <a:buNone/>
            </a:pPr>
            <a:endParaRPr sz="20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158"/>
          <p:cNvSpPr txBox="1">
            <a:spLocks noGrp="1"/>
          </p:cNvSpPr>
          <p:nvPr>
            <p:ph type="title"/>
          </p:nvPr>
        </p:nvSpPr>
        <p:spPr>
          <a:xfrm>
            <a:off x="467544" y="116632"/>
            <a:ext cx="8229600" cy="90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endParaRPr/>
          </a:p>
        </p:txBody>
      </p:sp>
      <p:sp>
        <p:nvSpPr>
          <p:cNvPr id="1231" name="Google Shape;1231;p158"/>
          <p:cNvSpPr txBox="1">
            <a:spLocks noGrp="1"/>
          </p:cNvSpPr>
          <p:nvPr>
            <p:ph type="body" idx="1"/>
          </p:nvPr>
        </p:nvSpPr>
        <p:spPr>
          <a:xfrm>
            <a:off x="457200" y="1340768"/>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None/>
            </a:pPr>
            <a:endParaRPr sz="2000" dirty="0"/>
          </a:p>
        </p:txBody>
      </p:sp>
    </p:spTree>
  </p:cSld>
  <p:clrMapOvr>
    <a:masterClrMapping/>
  </p:clrMapOvr>
</p:sld>
</file>

<file path=ppt/theme/theme1.xml><?xml version="1.0" encoding="utf-8"?>
<a:theme xmlns:a="http://schemas.openxmlformats.org/drawingml/2006/main" name="TEMPLATE">
  <a:themeElements>
    <a:clrScheme name="Προσαρμοσμένο 18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a:themeElements>
    <a:clrScheme name="Προσαρμοσμένο 15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Προσαρμοσμένο 185">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plate Βιολογική Μηχανική">
  <a:themeElements>
    <a:clrScheme name="Προσαρμοσμένο 18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5554</Words>
  <Application>Microsoft Office PowerPoint</Application>
  <PresentationFormat>Προβολή στην οθόνη (4:3)</PresentationFormat>
  <Paragraphs>722</Paragraphs>
  <Slides>97</Slides>
  <Notes>97</Notes>
  <HiddenSlides>0</HiddenSlides>
  <MMClips>0</MMClips>
  <ScaleCrop>false</ScaleCrop>
  <HeadingPairs>
    <vt:vector size="4" baseType="variant">
      <vt:variant>
        <vt:lpstr>Θέμα</vt:lpstr>
      </vt:variant>
      <vt:variant>
        <vt:i4>5</vt:i4>
      </vt:variant>
      <vt:variant>
        <vt:lpstr>Τίτλοι διαφανειών</vt:lpstr>
      </vt:variant>
      <vt:variant>
        <vt:i4>97</vt:i4>
      </vt:variant>
    </vt:vector>
  </HeadingPairs>
  <TitlesOfParts>
    <vt:vector size="102" baseType="lpstr">
      <vt:lpstr>TEMPLATE</vt:lpstr>
      <vt:lpstr>1_TEMPLATE</vt:lpstr>
      <vt:lpstr>1_exo-opistho_simeiomata</vt:lpstr>
      <vt:lpstr>OC_template_updated</vt:lpstr>
      <vt:lpstr>template Βιολογική Μηχανική</vt:lpstr>
      <vt:lpstr>Βιολογική Μηχανική   Εργονομία </vt:lpstr>
      <vt:lpstr>Ι. Βάδιση - Ανάλυση</vt:lpstr>
      <vt:lpstr>Γενικά Στοιχεία 1/2</vt:lpstr>
      <vt:lpstr>Γενικά Στοιχεία 2/2</vt:lpstr>
      <vt:lpstr>Διαφάνεια 4</vt:lpstr>
      <vt:lpstr>Βάδιση Ορισμός 1/2</vt:lpstr>
      <vt:lpstr>Βάδιση Ορισμός 2/2</vt:lpstr>
      <vt:lpstr>Βάδιση Προϋποθέσεις</vt:lpstr>
      <vt:lpstr>Οι Στόχοι της Βάδισης</vt:lpstr>
      <vt:lpstr>Μύες 1/2</vt:lpstr>
      <vt:lpstr>Μύες 2/2</vt:lpstr>
      <vt:lpstr>Παράμετροι Βάδισης</vt:lpstr>
      <vt:lpstr>Παράμετροι Χρόνου 1/7 </vt:lpstr>
      <vt:lpstr>Παράμετροι Χρόνου 2/7 </vt:lpstr>
      <vt:lpstr>Παράμετροι Χρόνου 3/7 </vt:lpstr>
      <vt:lpstr>Παράμετροι Χρόνου 4/7 </vt:lpstr>
      <vt:lpstr>Παράμετροι Χρόνου 5/7 </vt:lpstr>
      <vt:lpstr>Παράμετροι Χρόνου 6/7 </vt:lpstr>
      <vt:lpstr>Παράμετροι Χρόνου 7/7 </vt:lpstr>
      <vt:lpstr>Παράμετροι διαστήματος 1/4</vt:lpstr>
      <vt:lpstr>Παράμετροι διαστήματος 2/4</vt:lpstr>
      <vt:lpstr>Παράμετροι διαστήματος 3/4</vt:lpstr>
      <vt:lpstr>Παράμετροι διαστήματος 4/4</vt:lpstr>
      <vt:lpstr>Πλήρης Κύκλος Βάδισης Διασκελισμός</vt:lpstr>
      <vt:lpstr>Κύκλος Βάδισης 1/2</vt:lpstr>
      <vt:lpstr>Κύκλος Βάδισης 2/2</vt:lpstr>
      <vt:lpstr>Οι Φάσεις της Περιόδου Στήριξης</vt:lpstr>
      <vt:lpstr>Οι Φάσεις της Περιόδου Αιώρησης </vt:lpstr>
      <vt:lpstr>Κύκλος Βάδισης (διάγραμμα)</vt:lpstr>
      <vt:lpstr>Περίοδος Στήριξης,   Περίοδος Αιώρησης</vt:lpstr>
      <vt:lpstr>Κύκλος Βάδισης  συνδυασμός κάτω άκρων</vt:lpstr>
      <vt:lpstr>Διπλή Στήριξη 1/2</vt:lpstr>
      <vt:lpstr>Διπλή Στήριξη 2/2</vt:lpstr>
      <vt:lpstr>Περίοδος Στήριξης  φάση 1</vt:lpstr>
      <vt:lpstr>Περίοδος Στήριξης  φάση 2 </vt:lpstr>
      <vt:lpstr>Περίοδος στήριξης  φάση 3</vt:lpstr>
      <vt:lpstr>Περίοδος στήριξης  φάση 4</vt:lpstr>
      <vt:lpstr>Περίοδος Στήριξης φάση 5</vt:lpstr>
      <vt:lpstr> Περίοδος Στήριξης Φ1-Φ5 </vt:lpstr>
      <vt:lpstr> Περίοδος Αιώρησης Φ1-Φ3 </vt:lpstr>
      <vt:lpstr> Περίοδος Αιώρησης φάση 1</vt:lpstr>
      <vt:lpstr>Περίοδος Αιώρησης  φάση 2</vt:lpstr>
      <vt:lpstr>Περίοδος Αιώρησης  φάση 3</vt:lpstr>
      <vt:lpstr>Πλήρης κύκλος βάδισης</vt:lpstr>
      <vt:lpstr>Κατακόρυφη Μετατόπιση </vt:lpstr>
      <vt:lpstr> Πλάγια Μετατόπιση </vt:lpstr>
      <vt:lpstr>Μηχανισμοί Βάδισης </vt:lpstr>
      <vt:lpstr>Λεκάνη - Στροφή </vt:lpstr>
      <vt:lpstr>Λεκάνη – Πλάγια Κλίση 1/3</vt:lpstr>
      <vt:lpstr>Λεκάνη – Πλάγια Κλίση 2/3</vt:lpstr>
      <vt:lpstr>Λεκάνη – Πλάγια Κλίση 3/3</vt:lpstr>
      <vt:lpstr> Μηχανισμός Ποδοκνημικής</vt:lpstr>
      <vt:lpstr>Ποδοκνημική Άρθρωση σχήμα 1/2</vt:lpstr>
      <vt:lpstr>Μηχανισμός Άκρου Ποδός  Πέλματος</vt:lpstr>
      <vt:lpstr>    Κάμψη Γόνατος </vt:lpstr>
      <vt:lpstr>Κινητική και Κινηματική  </vt:lpstr>
      <vt:lpstr>Φορτίσεις κατά τη βάδιση</vt:lpstr>
      <vt:lpstr>Μεταβολικό κόστος</vt:lpstr>
      <vt:lpstr>Μυϊκή δραστηριότητα 1/2 </vt:lpstr>
      <vt:lpstr>Μυϊκή δραστηριότητα 2/2 </vt:lpstr>
      <vt:lpstr>Ενέργεια 1/2</vt:lpstr>
      <vt:lpstr>Ενέργεια 2/2</vt:lpstr>
      <vt:lpstr>Ταλάντωση</vt:lpstr>
      <vt:lpstr>Ταλάντωση σχήμα</vt:lpstr>
      <vt:lpstr>Αρχική Επαφή  Ανταπόκριση Φόρτισης 1/4</vt:lpstr>
      <vt:lpstr>Αρχική Επαφή  Ανταπόκριση Φόρτισης 2/4</vt:lpstr>
      <vt:lpstr>Αρχική Επαφή  Ανταπόκριση Φόρτισης 3/4</vt:lpstr>
      <vt:lpstr>Ποδοκνημική Άρθρωση σχήμα 2/2</vt:lpstr>
      <vt:lpstr>Αρχική Επαφή  Ανταπόκριση Φόρτισης 4/4</vt:lpstr>
      <vt:lpstr>Μέση Στήριξη 1/2</vt:lpstr>
      <vt:lpstr>Μέση Στήριξη 2/2</vt:lpstr>
      <vt:lpstr>Τελική Στήριξη Προ-αιώρηση 1/3</vt:lpstr>
      <vt:lpstr>Τελική Στήριξη Προ-αιώρηση 2/3</vt:lpstr>
      <vt:lpstr>Τελική Στήριξη Προ-αιώρηση 3/3</vt:lpstr>
      <vt:lpstr>Αρχική - Μέση - Τελική Αιώρηση 1/2</vt:lpstr>
      <vt:lpstr>Αρχική - Μέση - Τελική Αιώρηση 2/2</vt:lpstr>
      <vt:lpstr>Οι Μύες που Εργάζονται  κατά τη βάδιση</vt:lpstr>
      <vt:lpstr>Ισχίο</vt:lpstr>
      <vt:lpstr>Γόνατο 1/2</vt:lpstr>
      <vt:lpstr>Γόνατο 2/2</vt:lpstr>
      <vt:lpstr>Ποδοκνημική Άρθρωση</vt:lpstr>
      <vt:lpstr>Λεκάνη</vt:lpstr>
      <vt:lpstr>Κορμός </vt:lpstr>
      <vt:lpstr>Κύκλος Βάδισης  μυϊκή δραστηριότητα</vt:lpstr>
      <vt:lpstr>Παράγοντες Βάδισης</vt:lpstr>
      <vt:lpstr>Ηλικία 1/4</vt:lpstr>
      <vt:lpstr>Ηλικία 2/4</vt:lpstr>
      <vt:lpstr>Ηλικία 3/4</vt:lpstr>
      <vt:lpstr>Ηλικία 4/4</vt:lpstr>
      <vt:lpstr>Φύλο</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Διαφάνεια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 </dc:title>
  <cp:lastModifiedBy>user</cp:lastModifiedBy>
  <cp:revision>4</cp:revision>
  <dcterms:modified xsi:type="dcterms:W3CDTF">2020-12-01T14:13:21Z</dcterms:modified>
</cp:coreProperties>
</file>