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8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marL="11132">
              <a:lnSpc>
                <a:spcPct val="100000"/>
              </a:lnSpc>
              <a:spcBef>
                <a:spcPts val="92"/>
              </a:spcBef>
              <a:defRPr sz="1100" b="0" i="0">
                <a:solidFill>
                  <a:srgbClr val="595959"/>
                </a:solidFill>
                <a:latin typeface="Verdana"/>
                <a:cs typeface="Verdana"/>
              </a:defRPr>
            </a:lvl1pPr>
          </a:lstStyle>
          <a:p>
            <a:r>
              <a:rPr lang="el-GR" spc="-131" dirty="0" smtClean="0"/>
              <a:t>ΙΕΚ</a:t>
            </a:r>
            <a:r>
              <a:rPr lang="el-GR" spc="-100" dirty="0" smtClean="0"/>
              <a:t> </a:t>
            </a:r>
            <a:r>
              <a:rPr lang="el-GR" spc="-79" dirty="0" smtClean="0"/>
              <a:t>ΙΕΡΑΠΕΤΡΑΣ</a:t>
            </a:r>
          </a:p>
          <a:p>
            <a:pPr marR="4453"/>
            <a:r>
              <a:rPr lang="el-GR" spc="-96" dirty="0" smtClean="0"/>
              <a:t>ΕΙΔΙΚΟΣ </a:t>
            </a:r>
            <a:r>
              <a:rPr lang="el-GR" spc="-4" dirty="0" smtClean="0"/>
              <a:t>ΜΗΧΑΝΟΓΡΑΦΗΜΕΝΟΥ</a:t>
            </a:r>
            <a:r>
              <a:rPr lang="el-GR" spc="-105" dirty="0" smtClean="0"/>
              <a:t> </a:t>
            </a:r>
            <a:r>
              <a:rPr lang="el-GR" spc="-79" dirty="0" smtClean="0"/>
              <a:t>ΛΟΓΙΣΤΗΡΙΟΥ  </a:t>
            </a:r>
            <a:r>
              <a:rPr lang="el-GR" spc="-136" dirty="0" smtClean="0"/>
              <a:t>ΕΙΣΗΓΗΤΗΣ </a:t>
            </a:r>
            <a:r>
              <a:rPr lang="el-GR" spc="-75" dirty="0" smtClean="0"/>
              <a:t>ΛΥΡΑΤΖΑΚΗΣ</a:t>
            </a:r>
            <a:r>
              <a:rPr lang="el-GR" spc="-4" dirty="0" smtClean="0"/>
              <a:t> </a:t>
            </a:r>
            <a:r>
              <a:rPr lang="el-GR" spc="9" dirty="0" smtClean="0"/>
              <a:t>ΕΜΜΑΝΟΥΗΛ</a:t>
            </a:r>
            <a:endParaRPr lang="el-GR" spc="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D47F7-E52F-4027-91D0-0F299F954E4C}" type="datetimeFigureOut">
              <a:rPr lang="el-GR" smtClean="0"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A79DA-73CC-4590-BF79-98F80C9E1A5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ΠΡΟΣΔΙΟΡΙΣΜΟΣ ΤΙΜΗΣ</a:t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dirty="0" smtClean="0"/>
              <a:t>ΔΙΑΚΡΙΣΗ ΑΓΟΡΑΠΩΛΗΣΙΩΝ 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grpSp>
        <p:nvGrpSpPr>
          <p:cNvPr id="5" name="object 3"/>
          <p:cNvGrpSpPr/>
          <p:nvPr/>
        </p:nvGrpSpPr>
        <p:grpSpPr>
          <a:xfrm>
            <a:off x="0" y="116632"/>
            <a:ext cx="3032760" cy="2216150"/>
            <a:chOff x="772668" y="350520"/>
            <a:chExt cx="3032760" cy="2216150"/>
          </a:xfrm>
        </p:grpSpPr>
        <p:sp>
          <p:nvSpPr>
            <p:cNvPr id="6" name="object 4"/>
            <p:cNvSpPr/>
            <p:nvPr/>
          </p:nvSpPr>
          <p:spPr>
            <a:xfrm>
              <a:off x="772668" y="350520"/>
              <a:ext cx="3026664" cy="22113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/>
            <p:cNvSpPr/>
            <p:nvPr/>
          </p:nvSpPr>
          <p:spPr>
            <a:xfrm>
              <a:off x="772668" y="350520"/>
              <a:ext cx="3032760" cy="22158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/>
            <p:cNvSpPr/>
            <p:nvPr/>
          </p:nvSpPr>
          <p:spPr>
            <a:xfrm>
              <a:off x="772668" y="350520"/>
              <a:ext cx="3032760" cy="2216150"/>
            </a:xfrm>
            <a:custGeom>
              <a:avLst/>
              <a:gdLst/>
              <a:ahLst/>
              <a:cxnLst/>
              <a:rect l="l" t="t" r="r" b="b"/>
              <a:pathLst>
                <a:path w="3032760" h="2216150">
                  <a:moveTo>
                    <a:pt x="3023616" y="2205228"/>
                  </a:moveTo>
                  <a:lnTo>
                    <a:pt x="0" y="2205228"/>
                  </a:lnTo>
                  <a:lnTo>
                    <a:pt x="0" y="2215896"/>
                  </a:lnTo>
                  <a:lnTo>
                    <a:pt x="3031235" y="2215896"/>
                  </a:lnTo>
                  <a:lnTo>
                    <a:pt x="3032760" y="2212848"/>
                  </a:lnTo>
                  <a:lnTo>
                    <a:pt x="3032760" y="2209800"/>
                  </a:lnTo>
                  <a:lnTo>
                    <a:pt x="3023616" y="2209800"/>
                  </a:lnTo>
                  <a:lnTo>
                    <a:pt x="3023616" y="2205228"/>
                  </a:lnTo>
                  <a:close/>
                </a:path>
                <a:path w="3032760" h="2216150">
                  <a:moveTo>
                    <a:pt x="3032760" y="0"/>
                  </a:moveTo>
                  <a:lnTo>
                    <a:pt x="3023616" y="0"/>
                  </a:lnTo>
                  <a:lnTo>
                    <a:pt x="3023616" y="2209800"/>
                  </a:lnTo>
                  <a:lnTo>
                    <a:pt x="3028187" y="2205228"/>
                  </a:lnTo>
                  <a:lnTo>
                    <a:pt x="3032760" y="2205228"/>
                  </a:lnTo>
                  <a:lnTo>
                    <a:pt x="3032760" y="0"/>
                  </a:lnTo>
                  <a:close/>
                </a:path>
                <a:path w="3032760" h="2216150">
                  <a:moveTo>
                    <a:pt x="3032760" y="2205228"/>
                  </a:moveTo>
                  <a:lnTo>
                    <a:pt x="3028187" y="2205228"/>
                  </a:lnTo>
                  <a:lnTo>
                    <a:pt x="3023616" y="2209800"/>
                  </a:lnTo>
                  <a:lnTo>
                    <a:pt x="3032760" y="2209800"/>
                  </a:lnTo>
                  <a:lnTo>
                    <a:pt x="3032760" y="2205228"/>
                  </a:lnTo>
                  <a:close/>
                </a:path>
              </a:pathLst>
            </a:custGeom>
            <a:solidFill>
              <a:srgbClr val="5B7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7"/>
          <p:cNvSpPr/>
          <p:nvPr/>
        </p:nvSpPr>
        <p:spPr>
          <a:xfrm>
            <a:off x="6726936" y="5314188"/>
            <a:ext cx="2417064" cy="15438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7" y="323149"/>
            <a:ext cx="7658914" cy="583078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69756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ΔΙΑΚΡΙΣΗ</a:t>
            </a:r>
            <a:r>
              <a:rPr sz="1600" b="1" spc="-92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ΑΓΟΡΑΠΩΛΗΣΙΩΝ</a:t>
            </a:r>
            <a:endParaRPr sz="1600" dirty="0">
              <a:latin typeface="Times New Roman"/>
              <a:cs typeface="Times New Roman"/>
            </a:endParaRPr>
          </a:p>
          <a:p>
            <a:pPr marL="11132" marR="97401">
              <a:spcBef>
                <a:spcPts val="1529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Tέταρτο στάδιο: </a:t>
            </a:r>
            <a:r>
              <a:rPr sz="1600" spc="-4" dirty="0">
                <a:latin typeface="Times New Roman"/>
                <a:cs typeface="Times New Roman"/>
              </a:rPr>
              <a:t>Eίναι η κατακύρωση του διαγωνισμού και η ανακήρυξη του μειοδότη ή του  πλειοδότη (ανάλογα με τη μορφή του διαγωνισμού).Aυτός που έκανε την </a:t>
            </a:r>
            <a:r>
              <a:rPr sz="1600" spc="-9" dirty="0">
                <a:latin typeface="Times New Roman"/>
                <a:cs typeface="Times New Roman"/>
              </a:rPr>
              <a:t>καλύτερη </a:t>
            </a:r>
            <a:r>
              <a:rPr sz="1600" spc="-4" dirty="0">
                <a:latin typeface="Times New Roman"/>
                <a:cs typeface="Times New Roman"/>
              </a:rPr>
              <a:t>προσφορά  καλείται για υπογραφή της σύμβασης, μέσα σε ορισμένη προθεσμία όπου επαναλαμβάνονται </a:t>
            </a:r>
            <a:r>
              <a:rPr sz="1600" dirty="0">
                <a:latin typeface="Times New Roman"/>
                <a:cs typeface="Times New Roman"/>
              </a:rPr>
              <a:t>οι  όροι </a:t>
            </a:r>
            <a:r>
              <a:rPr sz="1600" spc="-4" dirty="0">
                <a:latin typeface="Times New Roman"/>
                <a:cs typeface="Times New Roman"/>
              </a:rPr>
              <a:t>της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αγοραπωλησίας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37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Πέμπτο στάδιο:</a:t>
            </a:r>
            <a:r>
              <a:rPr sz="1600" spc="-4" dirty="0">
                <a:latin typeface="Times New Roman"/>
                <a:cs typeface="Times New Roman"/>
              </a:rPr>
              <a:t> Eκτέλεση της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σύμβασης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13358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Σε περίπτωση όπου η αξία του </a:t>
            </a:r>
            <a:r>
              <a:rPr sz="1600" spc="-9" dirty="0">
                <a:latin typeface="Times New Roman"/>
                <a:cs typeface="Times New Roman"/>
              </a:rPr>
              <a:t>αγοραζόμενου </a:t>
            </a:r>
            <a:r>
              <a:rPr sz="1600" spc="-4" dirty="0">
                <a:latin typeface="Times New Roman"/>
                <a:cs typeface="Times New Roman"/>
              </a:rPr>
              <a:t>αγαθού είναι μικρή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νόμος επιτρέπει στις  Δημόσιες Yπηρεσίες και τα N.Π.Δ.Δ. να το προμηθεύονται με πρόχειρο </a:t>
            </a:r>
            <a:r>
              <a:rPr sz="1600" spc="-9" dirty="0">
                <a:latin typeface="Times New Roman"/>
                <a:cs typeface="Times New Roman"/>
              </a:rPr>
              <a:t>μειοδοτικό </a:t>
            </a:r>
            <a:r>
              <a:rPr sz="1600" spc="-4" dirty="0">
                <a:latin typeface="Times New Roman"/>
                <a:cs typeface="Times New Roman"/>
              </a:rPr>
              <a:t>διαγωνισμό.  Kατά τον πρόχειρο </a:t>
            </a:r>
            <a:r>
              <a:rPr sz="1600" spc="-9" dirty="0">
                <a:latin typeface="Times New Roman"/>
                <a:cs typeface="Times New Roman"/>
              </a:rPr>
              <a:t>μειοδοτικό </a:t>
            </a:r>
            <a:r>
              <a:rPr sz="1600" spc="-4" dirty="0">
                <a:latin typeface="Times New Roman"/>
                <a:cs typeface="Times New Roman"/>
              </a:rPr>
              <a:t>διαγωνισμό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9" dirty="0">
                <a:latin typeface="Times New Roman"/>
                <a:cs typeface="Times New Roman"/>
              </a:rPr>
              <a:t>οικονομικός </a:t>
            </a:r>
            <a:r>
              <a:rPr sz="1600" spc="-4" dirty="0">
                <a:latin typeface="Times New Roman"/>
                <a:cs typeface="Times New Roman"/>
              </a:rPr>
              <a:t>προϊστάμενος της Yπηρεσίας η τον  N.Π.Δ.Δ. καλεί τους ενδιαφερομένους,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οποίοι με ανοικτή επιστολή ή και προφορικά δίνους τις  προσφορές τους και στη συνέχεια συντάσσεται </a:t>
            </a:r>
            <a:r>
              <a:rPr sz="1600" spc="-9" dirty="0">
                <a:latin typeface="Times New Roman"/>
                <a:cs typeface="Times New Roman"/>
              </a:rPr>
              <a:t>πρακτικό, </a:t>
            </a:r>
            <a:r>
              <a:rPr sz="1600" spc="-4" dirty="0">
                <a:latin typeface="Times New Roman"/>
                <a:cs typeface="Times New Roman"/>
              </a:rPr>
              <a:t>με το οποίο κατακυρώνονται η  προμήθεια στον τελευταίο μειοδότη. Δεν απαιτείται ούτε δημοσίευση, ούτε </a:t>
            </a:r>
            <a:r>
              <a:rPr sz="1600" spc="-9" dirty="0">
                <a:latin typeface="Times New Roman"/>
                <a:cs typeface="Times New Roman"/>
              </a:rPr>
              <a:t>καταβολή </a:t>
            </a:r>
            <a:r>
              <a:rPr sz="1600" spc="-4" dirty="0">
                <a:latin typeface="Times New Roman"/>
                <a:cs typeface="Times New Roman"/>
              </a:rPr>
              <a:t>εγγύσεως  από τους </a:t>
            </a:r>
            <a:r>
              <a:rPr sz="1600" spc="-9" dirty="0">
                <a:latin typeface="Times New Roman"/>
                <a:cs typeface="Times New Roman"/>
              </a:rPr>
              <a:t>διαγωνιζομένους, </a:t>
            </a:r>
            <a:r>
              <a:rPr sz="1600" spc="-4" dirty="0">
                <a:latin typeface="Times New Roman"/>
                <a:cs typeface="Times New Roman"/>
              </a:rPr>
              <a:t>ούτε συγκρότηση επιτροπής προμηθευτή, ούτε άλλη</a:t>
            </a:r>
            <a:r>
              <a:rPr sz="1600" spc="57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διαδικασία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Όταν το αγαθό ή </a:t>
            </a:r>
            <a:r>
              <a:rPr sz="1600" spc="-13" dirty="0">
                <a:latin typeface="Times New Roman"/>
                <a:cs typeface="Times New Roman"/>
              </a:rPr>
              <a:t>υλικό </a:t>
            </a:r>
            <a:r>
              <a:rPr sz="1600" spc="-4" dirty="0">
                <a:latin typeface="Times New Roman"/>
                <a:cs typeface="Times New Roman"/>
              </a:rPr>
              <a:t>που πρόκειται να αγοραστεί δεν </a:t>
            </a:r>
            <a:r>
              <a:rPr sz="1600" spc="-9" dirty="0">
                <a:latin typeface="Times New Roman"/>
                <a:cs typeface="Times New Roman"/>
              </a:rPr>
              <a:t>παράγεται </a:t>
            </a:r>
            <a:r>
              <a:rPr sz="1600" spc="-4" dirty="0">
                <a:latin typeface="Times New Roman"/>
                <a:cs typeface="Times New Roman"/>
              </a:rPr>
              <a:t>στην Eλλάδα ή είναι μεγάλης  αξίας όπως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η προμήθεια ενός αντιδραστήρα από τη ΔEH, ενός </a:t>
            </a:r>
            <a:r>
              <a:rPr sz="1600" spc="-9" dirty="0">
                <a:latin typeface="Times New Roman"/>
                <a:cs typeface="Times New Roman"/>
              </a:rPr>
              <a:t>τηλεοπτικού </a:t>
            </a:r>
            <a:r>
              <a:rPr sz="1600" spc="-4" dirty="0">
                <a:latin typeface="Times New Roman"/>
                <a:cs typeface="Times New Roman"/>
              </a:rPr>
              <a:t>σταθμού από την  ελληνική τηλεόραση κλπ. στο διαγωνισμό μπορούν να λάβουν μέρος και ξένα κράτη. Oι  διαγωνισμοί αυτοί καλούνται διεθνείς. Διεθνείς διαγωνισμοί προκηρύσσονται και για την  εκτέλεση μεγάλων έργων, όπως </a:t>
            </a:r>
            <a:r>
              <a:rPr sz="1600" spc="-9" dirty="0">
                <a:latin typeface="Times New Roman"/>
                <a:cs typeface="Times New Roman"/>
              </a:rPr>
              <a:t>γεφυρών, </a:t>
            </a:r>
            <a:r>
              <a:rPr sz="1600" spc="-4" dirty="0">
                <a:latin typeface="Times New Roman"/>
                <a:cs typeface="Times New Roman"/>
              </a:rPr>
              <a:t>αεροδρομίων, μετρό ή για </a:t>
            </a:r>
            <a:r>
              <a:rPr sz="1600" spc="-9" dirty="0">
                <a:latin typeface="Times New Roman"/>
                <a:cs typeface="Times New Roman"/>
              </a:rPr>
              <a:t>διακοσμήσεις </a:t>
            </a:r>
            <a:r>
              <a:rPr sz="1600" spc="-4" dirty="0">
                <a:latin typeface="Times New Roman"/>
                <a:cs typeface="Times New Roman"/>
              </a:rPr>
              <a:t>εκκλησιών, ή  φιλοτέχνηση </a:t>
            </a:r>
            <a:r>
              <a:rPr sz="1600" spc="-9" dirty="0">
                <a:latin typeface="Times New Roman"/>
                <a:cs typeface="Times New Roman"/>
              </a:rPr>
              <a:t>καλλιτεχνικών </a:t>
            </a:r>
            <a:r>
              <a:rPr sz="1600" spc="-4" dirty="0">
                <a:latin typeface="Times New Roman"/>
                <a:cs typeface="Times New Roman"/>
              </a:rPr>
              <a:t>έργων μεγάλης αξίας,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Σήμερα στα πλαίσια της ευρωπαϊκής  ένωσης </a:t>
            </a:r>
            <a:r>
              <a:rPr sz="1600" spc="-9" dirty="0">
                <a:latin typeface="Times New Roman"/>
                <a:cs typeface="Times New Roman"/>
              </a:rPr>
              <a:t>έχουν </a:t>
            </a:r>
            <a:r>
              <a:rPr sz="1600" spc="-4" dirty="0">
                <a:latin typeface="Times New Roman"/>
                <a:cs typeface="Times New Roman"/>
              </a:rPr>
              <a:t>δικαίωμα να παίρνουν μέρος στους διαγωνισμούς και των κρατικών υπηρεσιών, με  ίσους όρους επιχειρήσεις όλων των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κρατών-μελών</a:t>
            </a:r>
            <a:r>
              <a:rPr sz="1400" dirty="0">
                <a:solidFill>
                  <a:srgbClr val="7E7E7E"/>
                </a:solidFill>
                <a:latin typeface="Arial Black"/>
                <a:cs typeface="Arial Black"/>
              </a:rPr>
              <a:t>.</a:t>
            </a:r>
            <a:endParaRPr sz="14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00392" y="6165304"/>
            <a:ext cx="776696" cy="514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187082"/>
            <a:ext cx="7602986" cy="5623324"/>
          </a:xfrm>
          <a:prstGeom prst="rect">
            <a:avLst/>
          </a:prstGeom>
        </p:spPr>
        <p:txBody>
          <a:bodyPr vert="horz" wrap="square" lIns="0" tIns="142484" rIns="0" bIns="0" rtlCol="0">
            <a:spAutoFit/>
          </a:bodyPr>
          <a:lstStyle/>
          <a:p>
            <a:pPr marL="2234659">
              <a:spcBef>
                <a:spcPts val="1122"/>
              </a:spcBef>
            </a:pPr>
            <a:r>
              <a:rPr sz="1600" b="1" spc="-4" dirty="0">
                <a:latin typeface="Times New Roman"/>
                <a:cs typeface="Times New Roman"/>
              </a:rPr>
              <a:t>ΠΡΟΣΔΙΟΡΙΣΜΟΣ ΤΙΜΗΣ</a:t>
            </a:r>
            <a:r>
              <a:rPr sz="1600" b="1" spc="-57" dirty="0">
                <a:latin typeface="Times New Roman"/>
                <a:cs typeface="Times New Roman"/>
              </a:rPr>
              <a:t> </a:t>
            </a:r>
            <a:r>
              <a:rPr sz="1600" b="1" spc="-4" dirty="0">
                <a:latin typeface="Times New Roman"/>
                <a:cs typeface="Times New Roman"/>
              </a:rPr>
              <a:t>ΠΩΛΗΣΗΣ</a:t>
            </a:r>
            <a:endParaRPr sz="1600" dirty="0">
              <a:latin typeface="Times New Roman"/>
              <a:cs typeface="Times New Roman"/>
            </a:endParaRPr>
          </a:p>
          <a:p>
            <a:pPr marL="11132" marR="175878">
              <a:spcBef>
                <a:spcPts val="1034"/>
              </a:spcBef>
            </a:pPr>
            <a:r>
              <a:rPr sz="1600" spc="-18" dirty="0">
                <a:latin typeface="Times New Roman"/>
                <a:cs typeface="Times New Roman"/>
              </a:rPr>
              <a:t>Τιμή </a:t>
            </a:r>
            <a:r>
              <a:rPr sz="1600" spc="-4" dirty="0">
                <a:latin typeface="Times New Roman"/>
                <a:cs typeface="Times New Roman"/>
              </a:rPr>
              <a:t>πώλησης είναι το </a:t>
            </a:r>
            <a:r>
              <a:rPr sz="1600" spc="-9" dirty="0">
                <a:latin typeface="Times New Roman"/>
                <a:cs typeface="Times New Roman"/>
              </a:rPr>
              <a:t>χρηματικό </a:t>
            </a:r>
            <a:r>
              <a:rPr sz="1600" spc="-4" dirty="0">
                <a:latin typeface="Times New Roman"/>
                <a:cs typeface="Times New Roman"/>
              </a:rPr>
              <a:t>ποσό πουν εισπράττει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και πληρώνει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αγοραστής  για κάθε μονάδα ενός αγαθού </a:t>
            </a:r>
            <a:r>
              <a:rPr sz="1600" spc="-13" dirty="0">
                <a:latin typeface="Times New Roman"/>
                <a:cs typeface="Times New Roman"/>
              </a:rPr>
              <a:t>υλικού </a:t>
            </a:r>
            <a:r>
              <a:rPr sz="1600" spc="-4" dirty="0">
                <a:latin typeface="Times New Roman"/>
                <a:cs typeface="Times New Roman"/>
              </a:rPr>
              <a:t>ή</a:t>
            </a:r>
            <a:r>
              <a:rPr sz="1600" spc="-3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υπηρεσίας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870487">
              <a:spcBef>
                <a:spcPts val="380"/>
              </a:spcBef>
            </a:pPr>
            <a:r>
              <a:rPr sz="1600" spc="-22" dirty="0">
                <a:latin typeface="Times New Roman"/>
                <a:cs typeface="Times New Roman"/>
              </a:rPr>
              <a:t>Για </a:t>
            </a:r>
            <a:r>
              <a:rPr sz="1600" spc="-4" dirty="0">
                <a:latin typeface="Times New Roman"/>
                <a:cs typeface="Times New Roman"/>
              </a:rPr>
              <a:t>τον προσδιορισμό της </a:t>
            </a:r>
            <a:r>
              <a:rPr sz="1600" spc="-9" dirty="0">
                <a:latin typeface="Times New Roman"/>
                <a:cs typeface="Times New Roman"/>
              </a:rPr>
              <a:t>τιμής </a:t>
            </a:r>
            <a:r>
              <a:rPr sz="1600" spc="-4" dirty="0">
                <a:latin typeface="Times New Roman"/>
                <a:cs typeface="Times New Roman"/>
              </a:rPr>
              <a:t>πώλησης πρέπει να λάβουμε υπόψη τους </a:t>
            </a:r>
            <a:r>
              <a:rPr sz="1600" spc="-9" dirty="0">
                <a:latin typeface="Times New Roman"/>
                <a:cs typeface="Times New Roman"/>
              </a:rPr>
              <a:t>ακόλουθους  </a:t>
            </a:r>
            <a:r>
              <a:rPr sz="1600" spc="-4" dirty="0">
                <a:latin typeface="Times New Roman"/>
                <a:cs typeface="Times New Roman"/>
              </a:rPr>
              <a:t>παράγοντές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11132" marR="2052101">
              <a:lnSpc>
                <a:spcPct val="120000"/>
              </a:lnSpc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Τιμή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αγοράς</a:t>
            </a:r>
            <a:r>
              <a:rPr sz="1600" spc="-4" dirty="0">
                <a:latin typeface="Times New Roman"/>
                <a:cs typeface="Times New Roman"/>
              </a:rPr>
              <a:t> είναι το ποσό που καταβάλλεται στον πωλητή από τον  αγοραστή για την απόκτηση του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εμπορεύματος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98693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Ειδικά </a:t>
            </a: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έξοδα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είναι εκείνα τα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που καταβάλλονται ειδικά για την απόκτηση και τη  διάθεση του κάθε</a:t>
            </a:r>
            <a:r>
              <a:rPr sz="1600" spc="-3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εμπορεύματος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Γενικά </a:t>
            </a: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έξοδα</a:t>
            </a:r>
            <a:r>
              <a:rPr sz="1600" spc="-18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ονομάζονται </a:t>
            </a:r>
            <a:r>
              <a:rPr sz="1600" spc="-4" dirty="0">
                <a:latin typeface="Times New Roman"/>
                <a:cs typeface="Times New Roman"/>
              </a:rPr>
              <a:t>εκείνα τα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που καταβάλλονται για την λειτουργία </a:t>
            </a:r>
            <a:r>
              <a:rPr sz="1600" spc="-13" dirty="0">
                <a:latin typeface="Times New Roman"/>
                <a:cs typeface="Times New Roman"/>
              </a:rPr>
              <a:t>γενικά </a:t>
            </a:r>
            <a:r>
              <a:rPr sz="1600" spc="-4" dirty="0">
                <a:latin typeface="Times New Roman"/>
                <a:cs typeface="Times New Roman"/>
              </a:rPr>
              <a:t>της  επιχείρησης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Ο συντελεστής </a:t>
            </a:r>
            <a:r>
              <a:rPr sz="1600" spc="-9" dirty="0">
                <a:latin typeface="Times New Roman"/>
                <a:cs typeface="Times New Roman"/>
              </a:rPr>
              <a:t>γενικών </a:t>
            </a:r>
            <a:r>
              <a:rPr sz="1600" spc="-4" dirty="0">
                <a:latin typeface="Times New Roman"/>
                <a:cs typeface="Times New Roman"/>
              </a:rPr>
              <a:t>λετουργικών </a:t>
            </a:r>
            <a:r>
              <a:rPr sz="1600" spc="-13" dirty="0">
                <a:latin typeface="Times New Roman"/>
                <a:cs typeface="Times New Roman"/>
              </a:rPr>
              <a:t>εξόδων </a:t>
            </a:r>
            <a:r>
              <a:rPr sz="1600" spc="-4" dirty="0">
                <a:latin typeface="Times New Roman"/>
                <a:cs typeface="Times New Roman"/>
              </a:rPr>
              <a:t>υπολογίζεται με τη μέθοδο των</a:t>
            </a:r>
            <a:r>
              <a:rPr sz="1600" spc="4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τριών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311683" indent="-300552">
              <a:buFont typeface="Wingdings"/>
              <a:buChar char="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τιμή αγοράς προσαυξημένη με τα ειδικά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μας δίνουν την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τιμή</a:t>
            </a:r>
            <a:r>
              <a:rPr sz="1600" u="sng" spc="4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κτήσεως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138927">
              <a:spcBef>
                <a:spcPts val="377"/>
              </a:spcBef>
            </a:pPr>
            <a:r>
              <a:rPr sz="1600" spc="-18" dirty="0">
                <a:latin typeface="Times New Roman"/>
                <a:cs typeface="Times New Roman"/>
              </a:rPr>
              <a:t>Τιμή </a:t>
            </a:r>
            <a:r>
              <a:rPr sz="1600" spc="-4" dirty="0">
                <a:latin typeface="Times New Roman"/>
                <a:cs typeface="Times New Roman"/>
              </a:rPr>
              <a:t>αγοράς + Ειδικά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= </a:t>
            </a:r>
            <a:r>
              <a:rPr sz="1600" spc="-18" dirty="0">
                <a:latin typeface="Times New Roman"/>
                <a:cs typeface="Times New Roman"/>
              </a:rPr>
              <a:t>Τιμή </a:t>
            </a:r>
            <a:r>
              <a:rPr sz="1600" spc="-4" dirty="0">
                <a:latin typeface="Times New Roman"/>
                <a:cs typeface="Times New Roman"/>
              </a:rPr>
              <a:t>κτήσεως</a:t>
            </a:r>
            <a:endParaRPr sz="1600" dirty="0">
              <a:latin typeface="Times New Roman"/>
              <a:cs typeface="Times New Roman"/>
            </a:endParaRPr>
          </a:p>
          <a:p>
            <a:pPr marL="311683" marR="392943" indent="-300552">
              <a:spcBef>
                <a:spcPts val="380"/>
              </a:spcBef>
              <a:buFont typeface="Wingdings"/>
              <a:buChar char="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τιμή κτήσης προσαυξημένη με την αναλογία των </a:t>
            </a:r>
            <a:r>
              <a:rPr sz="1600" spc="-9" dirty="0">
                <a:latin typeface="Times New Roman"/>
                <a:cs typeface="Times New Roman"/>
              </a:rPr>
              <a:t>γενικών </a:t>
            </a:r>
            <a:r>
              <a:rPr sz="1600" spc="-13" dirty="0">
                <a:latin typeface="Times New Roman"/>
                <a:cs typeface="Times New Roman"/>
              </a:rPr>
              <a:t>εξόδων </a:t>
            </a:r>
            <a:r>
              <a:rPr sz="1600" spc="-4" dirty="0">
                <a:latin typeface="Times New Roman"/>
                <a:cs typeface="Times New Roman"/>
              </a:rPr>
              <a:t>μας δίνουν την τιμή  </a:t>
            </a:r>
            <a:r>
              <a:rPr sz="1600" spc="-9" dirty="0">
                <a:latin typeface="Times New Roman"/>
                <a:cs typeface="Times New Roman"/>
              </a:rPr>
              <a:t>κόστους</a:t>
            </a:r>
            <a:r>
              <a:rPr sz="1600" spc="-9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086609">
              <a:spcBef>
                <a:spcPts val="377"/>
              </a:spcBef>
            </a:pPr>
            <a:r>
              <a:rPr sz="1600" spc="-18" dirty="0">
                <a:latin typeface="Times New Roman"/>
                <a:cs typeface="Times New Roman"/>
              </a:rPr>
              <a:t>Τιμή </a:t>
            </a:r>
            <a:r>
              <a:rPr sz="1600" spc="-4" dirty="0">
                <a:latin typeface="Times New Roman"/>
                <a:cs typeface="Times New Roman"/>
              </a:rPr>
              <a:t>κτήσεως + Γενικά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= </a:t>
            </a:r>
            <a:r>
              <a:rPr sz="1600" spc="-18" dirty="0">
                <a:latin typeface="Times New Roman"/>
                <a:cs typeface="Times New Roman"/>
              </a:rPr>
              <a:t>Τιμή </a:t>
            </a:r>
            <a:r>
              <a:rPr sz="1600" spc="-9" dirty="0">
                <a:latin typeface="Times New Roman"/>
                <a:cs typeface="Times New Roman"/>
              </a:rPr>
              <a:t>κόστους</a:t>
            </a:r>
            <a:endParaRPr sz="1600" dirty="0">
              <a:latin typeface="Times New Roman"/>
              <a:cs typeface="Times New Roman"/>
            </a:endParaRPr>
          </a:p>
          <a:p>
            <a:pPr marL="311683" indent="-300552">
              <a:spcBef>
                <a:spcPts val="377"/>
              </a:spcBef>
              <a:buFont typeface="Wingdings"/>
              <a:buChar char="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τιμή κτήσης προσαυξημένη με το επιθυμητό κέρδος μας δίνουν την τιμή</a:t>
            </a:r>
            <a:r>
              <a:rPr sz="1600" spc="5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πώλησης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84368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32511" y="5854865"/>
            <a:ext cx="3472982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2">
              <a:lnSpc>
                <a:spcPts val="1810"/>
              </a:lnSpc>
            </a:pPr>
            <a:r>
              <a:rPr sz="1600" spc="-18" dirty="0">
                <a:latin typeface="Times New Roman"/>
                <a:cs typeface="Times New Roman"/>
              </a:rPr>
              <a:t>Τιμή </a:t>
            </a:r>
            <a:r>
              <a:rPr sz="1600" spc="-9" dirty="0">
                <a:latin typeface="Times New Roman"/>
                <a:cs typeface="Times New Roman"/>
              </a:rPr>
              <a:t>κόστους </a:t>
            </a:r>
            <a:r>
              <a:rPr sz="1600" spc="-4" dirty="0">
                <a:latin typeface="Times New Roman"/>
                <a:cs typeface="Times New Roman"/>
              </a:rPr>
              <a:t>+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κέρδος = </a:t>
            </a:r>
            <a:r>
              <a:rPr sz="1600" spc="-18" dirty="0">
                <a:latin typeface="Times New Roman"/>
                <a:cs typeface="Times New Roman"/>
              </a:rPr>
              <a:t>Τιμή</a:t>
            </a:r>
            <a:r>
              <a:rPr sz="1600" spc="-4" dirty="0">
                <a:latin typeface="Times New Roman"/>
                <a:cs typeface="Times New Roman"/>
              </a:rPr>
              <a:t> πώλησης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485" y="323149"/>
            <a:ext cx="7390676" cy="583591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51573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ΠΡΟΣΔΙΟΡΙΣΜΟΣ ΤΙΜΗΣ</a:t>
            </a:r>
            <a:r>
              <a:rPr sz="1600" b="1" spc="-57" dirty="0">
                <a:latin typeface="Times New Roman"/>
                <a:cs typeface="Times New Roman"/>
              </a:rPr>
              <a:t> </a:t>
            </a:r>
            <a:r>
              <a:rPr sz="1600" b="1" spc="-4" dirty="0">
                <a:latin typeface="Times New Roman"/>
                <a:cs typeface="Times New Roman"/>
              </a:rPr>
              <a:t>ΠΩΛΗΣΗΣ</a:t>
            </a:r>
            <a:endParaRPr sz="1600" dirty="0">
              <a:latin typeface="Times New Roman"/>
              <a:cs typeface="Times New Roman"/>
            </a:endParaRPr>
          </a:p>
          <a:p>
            <a:pPr marL="311127" marR="107419" indent="-300552">
              <a:spcBef>
                <a:spcPts val="1529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Oρισμένες τιμές: Όλες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εξελιγμένες επιχειρήσεις </a:t>
            </a:r>
            <a:r>
              <a:rPr sz="1600" spc="-9" dirty="0">
                <a:latin typeface="Times New Roman"/>
                <a:cs typeface="Times New Roman"/>
              </a:rPr>
              <a:t>ακολουθούν </a:t>
            </a:r>
            <a:r>
              <a:rPr sz="1600" spc="-4" dirty="0">
                <a:latin typeface="Times New Roman"/>
                <a:cs typeface="Times New Roman"/>
              </a:rPr>
              <a:t>σήμερα τη μέθοδο των  ορισμένων τιμών (prix fix). Έτσι αποφεύγουν τα ενοχλητικά </a:t>
            </a:r>
            <a:r>
              <a:rPr sz="1600" spc="-9" dirty="0">
                <a:latin typeface="Times New Roman"/>
                <a:cs typeface="Times New Roman"/>
              </a:rPr>
              <a:t>παζαρέματα </a:t>
            </a:r>
            <a:r>
              <a:rPr sz="1600" spc="-4" dirty="0">
                <a:latin typeface="Times New Roman"/>
                <a:cs typeface="Times New Roman"/>
              </a:rPr>
              <a:t>και την  εγκληματική διάκριση των πελατών και το σπουδαιότερο </a:t>
            </a:r>
            <a:r>
              <a:rPr sz="1600" spc="-9" dirty="0">
                <a:latin typeface="Times New Roman"/>
                <a:cs typeface="Times New Roman"/>
              </a:rPr>
              <a:t>αποκαλύπτουν </a:t>
            </a:r>
            <a:r>
              <a:rPr sz="1600" spc="-4" dirty="0">
                <a:latin typeface="Times New Roman"/>
                <a:cs typeface="Times New Roman"/>
              </a:rPr>
              <a:t>την πραγματική  ποιότητα του εμπορεύματος κι αποκτούν την εμπιστοσύνη των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πελατών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  <a:buFont typeface="Wingdings"/>
              <a:buChar char=""/>
            </a:pPr>
            <a:endParaRPr sz="2300" dirty="0">
              <a:latin typeface="Times New Roman"/>
              <a:cs typeface="Times New Roman"/>
            </a:endParaRPr>
          </a:p>
          <a:p>
            <a:pPr marL="311127" marR="168086" indent="-300552"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9" dirty="0">
                <a:latin typeface="Times New Roman"/>
                <a:cs typeface="Times New Roman"/>
              </a:rPr>
              <a:t>Τιμοκατάλογος </a:t>
            </a:r>
            <a:r>
              <a:rPr sz="1600" spc="-4" dirty="0">
                <a:latin typeface="Times New Roman"/>
                <a:cs typeface="Times New Roman"/>
              </a:rPr>
              <a:t>(price current): </a:t>
            </a:r>
            <a:r>
              <a:rPr sz="1600" spc="-13" dirty="0">
                <a:latin typeface="Times New Roman"/>
                <a:cs typeface="Times New Roman"/>
              </a:rPr>
              <a:t>Καλείται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πίνακας, που περιέχει τα είδη των  εμπορευμάτων, τις τιμές και τους όρους πώλησης. </a:t>
            </a:r>
            <a:r>
              <a:rPr sz="1600" spc="-31" dirty="0">
                <a:latin typeface="Times New Roman"/>
                <a:cs typeface="Times New Roman"/>
              </a:rPr>
              <a:t>Τους </a:t>
            </a:r>
            <a:r>
              <a:rPr sz="1600" spc="-4" dirty="0">
                <a:latin typeface="Times New Roman"/>
                <a:cs typeface="Times New Roman"/>
              </a:rPr>
              <a:t>τιμοκαταλόγους διακρίνουμε σε  </a:t>
            </a:r>
            <a:r>
              <a:rPr sz="1600" spc="-13" dirty="0">
                <a:latin typeface="Times New Roman"/>
                <a:cs typeface="Times New Roman"/>
              </a:rPr>
              <a:t>γενικούς, </a:t>
            </a:r>
            <a:r>
              <a:rPr sz="1600" spc="-4" dirty="0">
                <a:latin typeface="Times New Roman"/>
                <a:cs typeface="Times New Roman"/>
              </a:rPr>
              <a:t>εφόσον </a:t>
            </a:r>
            <a:r>
              <a:rPr sz="1600" spc="-9" dirty="0">
                <a:latin typeface="Times New Roman"/>
                <a:cs typeface="Times New Roman"/>
              </a:rPr>
              <a:t>περιέχουν </a:t>
            </a:r>
            <a:r>
              <a:rPr sz="1600" spc="-4" dirty="0">
                <a:latin typeface="Times New Roman"/>
                <a:cs typeface="Times New Roman"/>
              </a:rPr>
              <a:t>όλα τα είδη </a:t>
            </a:r>
            <a:r>
              <a:rPr sz="1600" spc="-9" dirty="0">
                <a:latin typeface="Times New Roman"/>
                <a:cs typeface="Times New Roman"/>
              </a:rPr>
              <a:t>ανεξαιρέτως </a:t>
            </a:r>
            <a:r>
              <a:rPr sz="1600" spc="-4" dirty="0">
                <a:latin typeface="Times New Roman"/>
                <a:cs typeface="Times New Roman"/>
              </a:rPr>
              <a:t>της επιχείρησης, και σε </a:t>
            </a:r>
            <a:r>
              <a:rPr sz="1600" spc="-9" dirty="0">
                <a:latin typeface="Times New Roman"/>
                <a:cs typeface="Times New Roman"/>
              </a:rPr>
              <a:t>ειδικούς,  </a:t>
            </a:r>
            <a:r>
              <a:rPr sz="1600" spc="-4" dirty="0">
                <a:latin typeface="Times New Roman"/>
                <a:cs typeface="Times New Roman"/>
              </a:rPr>
              <a:t>εφόσον </a:t>
            </a:r>
            <a:r>
              <a:rPr sz="1600" spc="-9" dirty="0">
                <a:latin typeface="Times New Roman"/>
                <a:cs typeface="Times New Roman"/>
              </a:rPr>
              <a:t>περιέχουν </a:t>
            </a:r>
            <a:r>
              <a:rPr sz="1600" spc="-4" dirty="0">
                <a:latin typeface="Times New Roman"/>
                <a:cs typeface="Times New Roman"/>
              </a:rPr>
              <a:t>ορισμένα μόνο είδη. Όταν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τιμοκατάλογοι φέρουν τις </a:t>
            </a:r>
            <a:r>
              <a:rPr sz="1600" spc="-9" dirty="0">
                <a:latin typeface="Times New Roman"/>
                <a:cs typeface="Times New Roman"/>
              </a:rPr>
              <a:t>εικόνες </a:t>
            </a:r>
            <a:r>
              <a:rPr sz="1600" spc="-4" dirty="0">
                <a:latin typeface="Times New Roman"/>
                <a:cs typeface="Times New Roman"/>
              </a:rPr>
              <a:t>των  εμπορευμάτων λέγονται εικονογραφημένοι. Οι έμποροι και κυρίως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χονδρέμποροι  συντάσσουν με την έναρξη της νέας περιόδου ή την άφιξη νέων εμπορευμάτων </a:t>
            </a:r>
            <a:r>
              <a:rPr sz="1600" dirty="0">
                <a:latin typeface="Times New Roman"/>
                <a:cs typeface="Times New Roman"/>
              </a:rPr>
              <a:t>κ.λπ,  </a:t>
            </a:r>
            <a:r>
              <a:rPr sz="1600" spc="-4" dirty="0">
                <a:latin typeface="Times New Roman"/>
                <a:cs typeface="Times New Roman"/>
              </a:rPr>
              <a:t>τιμοκαταλόγους, τους οποίους αποστέλλουν ταχυδρομικώς στους πελάτες τους για  ενημέρωση ή με </a:t>
            </a:r>
            <a:r>
              <a:rPr sz="1600" spc="-9" dirty="0">
                <a:latin typeface="Times New Roman"/>
                <a:cs typeface="Times New Roman"/>
              </a:rPr>
              <a:t>ειδικό </a:t>
            </a:r>
            <a:r>
              <a:rPr sz="1600" spc="-4" dirty="0">
                <a:latin typeface="Times New Roman"/>
                <a:cs typeface="Times New Roman"/>
              </a:rPr>
              <a:t>υπάλληλο τους </a:t>
            </a:r>
            <a:r>
              <a:rPr sz="1600" spc="-13" dirty="0">
                <a:latin typeface="Times New Roman"/>
                <a:cs typeface="Times New Roman"/>
              </a:rPr>
              <a:t>μοιράζουν </a:t>
            </a:r>
            <a:r>
              <a:rPr sz="1600" spc="-4" dirty="0">
                <a:latin typeface="Times New Roman"/>
                <a:cs typeface="Times New Roman"/>
              </a:rPr>
              <a:t>στους κεντρικότερους δρόμους ή από  πόρτα σε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πόρτα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  <a:buFont typeface="Wingdings"/>
              <a:buChar char=""/>
            </a:pPr>
            <a:endParaRPr sz="2300" dirty="0">
              <a:latin typeface="Times New Roman"/>
              <a:cs typeface="Times New Roman"/>
            </a:endParaRPr>
          </a:p>
          <a:p>
            <a:pPr marL="311127" marR="4453" indent="-300552"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Έκπτωση (discount) καλείται η μείωση, η οποία γίνεται από μια ορισμένη τιμή ή από μια  οποιαδήποτε απαίτηση. Η έκπτωση </a:t>
            </a:r>
            <a:r>
              <a:rPr sz="1600" spc="-9" dirty="0">
                <a:latin typeface="Times New Roman"/>
                <a:cs typeface="Times New Roman"/>
              </a:rPr>
              <a:t>χορηγείται </a:t>
            </a:r>
            <a:r>
              <a:rPr sz="1600" spc="-4" dirty="0">
                <a:latin typeface="Times New Roman"/>
                <a:cs typeface="Times New Roman"/>
              </a:rPr>
              <a:t>στις εξής </a:t>
            </a:r>
            <a:r>
              <a:rPr sz="1600" dirty="0">
                <a:latin typeface="Times New Roman"/>
                <a:cs typeface="Times New Roman"/>
              </a:rPr>
              <a:t>περιπτώσεις: </a:t>
            </a:r>
            <a:r>
              <a:rPr sz="1600" spc="-4" dirty="0">
                <a:latin typeface="Times New Roman"/>
                <a:cs typeface="Times New Roman"/>
              </a:rPr>
              <a:t>α) Όταν η πληρωμή  γίνεται μετρητοίς, β) Σε </a:t>
            </a:r>
            <a:r>
              <a:rPr sz="1600" spc="-9" dirty="0">
                <a:latin typeface="Times New Roman"/>
                <a:cs typeface="Times New Roman"/>
              </a:rPr>
              <a:t>παλιό </a:t>
            </a:r>
            <a:r>
              <a:rPr sz="1600" spc="-4" dirty="0">
                <a:latin typeface="Times New Roman"/>
                <a:cs typeface="Times New Roman"/>
              </a:rPr>
              <a:t>πελάτη, γ) Σε νέο πελάτη, για να τον προσελκύσει, δ) Όταν  το εμπόρευμα είναι </a:t>
            </a:r>
            <a:r>
              <a:rPr sz="1600" spc="-9" dirty="0">
                <a:latin typeface="Times New Roman"/>
                <a:cs typeface="Times New Roman"/>
              </a:rPr>
              <a:t>ελαττωματικό </a:t>
            </a:r>
            <a:r>
              <a:rPr sz="1600" spc="-4" dirty="0">
                <a:latin typeface="Times New Roman"/>
                <a:cs typeface="Times New Roman"/>
              </a:rPr>
              <a:t>ή παρελθούσης εποχής και ε) Όταν είναι τέλος εποχής.  Οι εκπτώσεις της τελευταίας περίπτωσης γίνονται δύο φορές το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χρόνο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56376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485" y="254742"/>
            <a:ext cx="7491673" cy="6052062"/>
          </a:xfrm>
          <a:prstGeom prst="rect">
            <a:avLst/>
          </a:prstGeom>
        </p:spPr>
        <p:txBody>
          <a:bodyPr vert="horz" wrap="square" lIns="0" tIns="141371" rIns="0" bIns="0" rtlCol="0">
            <a:spAutoFit/>
          </a:bodyPr>
          <a:lstStyle/>
          <a:p>
            <a:pPr marL="24489" algn="ctr">
              <a:spcBef>
                <a:spcPts val="1113"/>
              </a:spcBef>
            </a:pPr>
            <a:r>
              <a:rPr sz="1600" b="1" spc="-4" dirty="0">
                <a:latin typeface="Times New Roman"/>
                <a:cs typeface="Times New Roman"/>
              </a:rPr>
              <a:t>ΑΙΤΙΑ </a:t>
            </a:r>
            <a:r>
              <a:rPr sz="1600" b="1" spc="-18" dirty="0">
                <a:latin typeface="Times New Roman"/>
                <a:cs typeface="Times New Roman"/>
              </a:rPr>
              <a:t>ΠΟΥ </a:t>
            </a:r>
            <a:r>
              <a:rPr sz="1600" b="1" spc="-9" dirty="0">
                <a:latin typeface="Times New Roman"/>
                <a:cs typeface="Times New Roman"/>
              </a:rPr>
              <a:t>ΕΠΗΡΕΑΖΟΥΝ </a:t>
            </a:r>
            <a:r>
              <a:rPr sz="1600" b="1" spc="-4" dirty="0">
                <a:latin typeface="Times New Roman"/>
                <a:cs typeface="Times New Roman"/>
              </a:rPr>
              <a:t>ΤΙΣ</a:t>
            </a:r>
            <a:r>
              <a:rPr sz="1600" b="1" spc="-105" dirty="0">
                <a:latin typeface="Times New Roman"/>
                <a:cs typeface="Times New Roman"/>
              </a:rPr>
              <a:t> </a:t>
            </a:r>
            <a:r>
              <a:rPr sz="1600" b="1" spc="-4" dirty="0">
                <a:latin typeface="Times New Roman"/>
                <a:cs typeface="Times New Roman"/>
              </a:rPr>
              <a:t>ΤΙΜΕΣ</a:t>
            </a:r>
            <a:endParaRPr sz="1600" dirty="0">
              <a:latin typeface="Times New Roman"/>
              <a:cs typeface="Times New Roman"/>
            </a:endParaRPr>
          </a:p>
          <a:p>
            <a:pPr marL="11132" marR="61224">
              <a:spcBef>
                <a:spcPts val="1021"/>
              </a:spcBef>
            </a:pPr>
            <a:r>
              <a:rPr sz="1600" spc="-4" dirty="0">
                <a:latin typeface="Times New Roman"/>
                <a:cs typeface="Times New Roman"/>
              </a:rPr>
              <a:t>Εκτός από τους παραπάνω παράγοντες,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οποίοι </a:t>
            </a:r>
            <a:r>
              <a:rPr sz="1600" spc="-9" dirty="0">
                <a:latin typeface="Times New Roman"/>
                <a:cs typeface="Times New Roman"/>
              </a:rPr>
              <a:t>προσδιορίζουν </a:t>
            </a:r>
            <a:r>
              <a:rPr sz="1600" spc="-4" dirty="0">
                <a:latin typeface="Times New Roman"/>
                <a:cs typeface="Times New Roman"/>
              </a:rPr>
              <a:t>τις τιμές των αγαθών, δηλαδή  την τιμή αγοράς, τα ειδικά </a:t>
            </a:r>
            <a:r>
              <a:rPr sz="1600" spc="-13" dirty="0">
                <a:latin typeface="Times New Roman"/>
                <a:cs typeface="Times New Roman"/>
              </a:rPr>
              <a:t>έξοδα, </a:t>
            </a:r>
            <a:r>
              <a:rPr sz="1600" spc="-4" dirty="0">
                <a:latin typeface="Times New Roman"/>
                <a:cs typeface="Times New Roman"/>
              </a:rPr>
              <a:t>τα </a:t>
            </a:r>
            <a:r>
              <a:rPr sz="1600" spc="-13" dirty="0">
                <a:latin typeface="Times New Roman"/>
                <a:cs typeface="Times New Roman"/>
              </a:rPr>
              <a:t>γενικά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και το ανάλογο κέρδος του επιχειρηματία,  άλλα αίτια, τα οποία </a:t>
            </a:r>
            <a:r>
              <a:rPr sz="1600" spc="-9" dirty="0">
                <a:latin typeface="Times New Roman"/>
                <a:cs typeface="Times New Roman"/>
              </a:rPr>
              <a:t>επηρεάζουν </a:t>
            </a:r>
            <a:r>
              <a:rPr sz="1600" spc="-4" dirty="0">
                <a:latin typeface="Times New Roman"/>
                <a:cs typeface="Times New Roman"/>
              </a:rPr>
              <a:t>τις τιμές </a:t>
            </a:r>
            <a:r>
              <a:rPr sz="1600" spc="-9" dirty="0">
                <a:latin typeface="Times New Roman"/>
                <a:cs typeface="Times New Roman"/>
              </a:rPr>
              <a:t>κατά γενικότερο </a:t>
            </a:r>
            <a:r>
              <a:rPr sz="1600" spc="-4" dirty="0">
                <a:latin typeface="Times New Roman"/>
                <a:cs typeface="Times New Roman"/>
              </a:rPr>
              <a:t>τρόπο,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4" dirty="0">
                <a:latin typeface="Times New Roman"/>
                <a:cs typeface="Times New Roman"/>
              </a:rPr>
              <a:t>είναι</a:t>
            </a:r>
            <a:r>
              <a:rPr sz="1600" spc="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127" marR="28942" indent="-300552">
              <a:spcBef>
                <a:spcPts val="380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O νόμος της προσφοράς και της </a:t>
            </a:r>
            <a:r>
              <a:rPr sz="1600" spc="-13" dirty="0">
                <a:latin typeface="Times New Roman"/>
                <a:cs typeface="Times New Roman"/>
              </a:rPr>
              <a:t>ζήτησης </a:t>
            </a:r>
            <a:r>
              <a:rPr sz="1600" dirty="0">
                <a:latin typeface="Times New Roman"/>
                <a:cs typeface="Times New Roman"/>
              </a:rPr>
              <a:t>(Law of </a:t>
            </a:r>
            <a:r>
              <a:rPr sz="1600" spc="-4" dirty="0">
                <a:latin typeface="Times New Roman"/>
                <a:cs typeface="Times New Roman"/>
              </a:rPr>
              <a:t>supply and demand): Από την μεταβολή  της μορφής και των συνθηκών αγοράς η αύξηση της προσφοράς, όταν δεν </a:t>
            </a:r>
            <a:r>
              <a:rPr sz="1600" spc="-13" dirty="0">
                <a:latin typeface="Times New Roman"/>
                <a:cs typeface="Times New Roman"/>
              </a:rPr>
              <a:t>αυξάνει </a:t>
            </a:r>
            <a:r>
              <a:rPr sz="1600" spc="-4" dirty="0">
                <a:latin typeface="Times New Roman"/>
                <a:cs typeface="Times New Roman"/>
              </a:rPr>
              <a:t>η  </a:t>
            </a:r>
            <a:r>
              <a:rPr sz="1600" spc="-18" dirty="0">
                <a:latin typeface="Times New Roman"/>
                <a:cs typeface="Times New Roman"/>
              </a:rPr>
              <a:t>ζήτηση </a:t>
            </a:r>
            <a:r>
              <a:rPr sz="1600" spc="-4" dirty="0">
                <a:latin typeface="Times New Roman"/>
                <a:cs typeface="Times New Roman"/>
              </a:rPr>
              <a:t>έχει ως συνέπεια την μείωση της </a:t>
            </a:r>
            <a:r>
              <a:rPr sz="1600" spc="-9" dirty="0">
                <a:latin typeface="Times New Roman"/>
                <a:cs typeface="Times New Roman"/>
              </a:rPr>
              <a:t>τιμής </a:t>
            </a:r>
            <a:r>
              <a:rPr sz="1600" spc="-4" dirty="0">
                <a:latin typeface="Times New Roman"/>
                <a:cs typeface="Times New Roman"/>
              </a:rPr>
              <a:t>και η αύξηση της </a:t>
            </a:r>
            <a:r>
              <a:rPr sz="1600" spc="-13" dirty="0">
                <a:latin typeface="Times New Roman"/>
                <a:cs typeface="Times New Roman"/>
              </a:rPr>
              <a:t>ζήτησης </a:t>
            </a:r>
            <a:r>
              <a:rPr sz="1600" spc="-4" dirty="0">
                <a:latin typeface="Times New Roman"/>
                <a:cs typeface="Times New Roman"/>
              </a:rPr>
              <a:t>όταν η προσφορά  παραμένει σταθερή έχει ως αποτέλεσμα την αύξηση της</a:t>
            </a:r>
            <a:r>
              <a:rPr sz="1600" spc="-4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τιμής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4453" indent="-300552">
              <a:spcBef>
                <a:spcPts val="377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τρόπος πληρωμής: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Εάν η πληρωμή γίνει τοις μετρητοίς,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πωλητής μπορεί να ελαττώσει  την τιμή πώλησης, διότι θα έχει τα εξής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πλεονεκτήματα: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α) Μπορεί να χρησιμοποιήσει τα  χρήματα, τα οποία λαμβάνει, και να επιτύχει </a:t>
            </a:r>
            <a:r>
              <a:rPr sz="1600" spc="-9" dirty="0">
                <a:latin typeface="Times New Roman"/>
                <a:cs typeface="Times New Roman"/>
              </a:rPr>
              <a:t>καλύτερες </a:t>
            </a:r>
            <a:r>
              <a:rPr sz="1600" spc="-4" dirty="0">
                <a:latin typeface="Times New Roman"/>
                <a:cs typeface="Times New Roman"/>
              </a:rPr>
              <a:t>τιμές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την προμήθεια νέων  εμπορευμάτων β </a:t>
            </a:r>
            <a:r>
              <a:rPr sz="1600" spc="-9" dirty="0">
                <a:latin typeface="Times New Roman"/>
                <a:cs typeface="Times New Roman"/>
              </a:rPr>
              <a:t>)Αποφεύγει </a:t>
            </a:r>
            <a:r>
              <a:rPr sz="1600" spc="-4" dirty="0">
                <a:latin typeface="Times New Roman"/>
                <a:cs typeface="Times New Roman"/>
              </a:rPr>
              <a:t>τους κίνδυνους να </a:t>
            </a:r>
            <a:r>
              <a:rPr sz="1600" spc="-9" dirty="0">
                <a:latin typeface="Times New Roman"/>
                <a:cs typeface="Times New Roman"/>
              </a:rPr>
              <a:t>χάσει </a:t>
            </a:r>
            <a:r>
              <a:rPr sz="1600" spc="-4" dirty="0">
                <a:latin typeface="Times New Roman"/>
                <a:cs typeface="Times New Roman"/>
              </a:rPr>
              <a:t>την απαίτησή του, εάν πτωχεύσει ή  </a:t>
            </a:r>
            <a:r>
              <a:rPr sz="1600" spc="-9" dirty="0">
                <a:latin typeface="Times New Roman"/>
                <a:cs typeface="Times New Roman"/>
              </a:rPr>
              <a:t>εξαφανιστεί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οφειλέτης και γ) Δεν καταβάλλει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για την είσπραξη των απαιτήσεών  του, ήτοι μισθούς υπαλλήλων,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κίνησής τους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Οι τιμές συνεπώς των πωλήσεων  με πίστωση πρέπει να είναι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μεγαλύτερες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από τις τιμές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μετρητοίς: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α) </a:t>
            </a:r>
            <a:r>
              <a:rPr sz="1600" spc="-22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τον </a:t>
            </a:r>
            <a:r>
              <a:rPr sz="1600" spc="-13" dirty="0">
                <a:latin typeface="Times New Roman"/>
                <a:cs typeface="Times New Roman"/>
              </a:rPr>
              <a:t>τόκο </a:t>
            </a:r>
            <a:r>
              <a:rPr sz="1600" spc="-4" dirty="0">
                <a:latin typeface="Times New Roman"/>
                <a:cs typeface="Times New Roman"/>
              </a:rPr>
              <a:t>του  χρησιμοποιούμενου ξένου κεφαλαίου, διότι αγοράζει μετρητοίς και πωλεί με πίστωση, β)  </a:t>
            </a:r>
            <a:r>
              <a:rPr sz="1600" spc="-22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 ποσοστό, το οποίο καθορίζεται από την πιθανότητα να </a:t>
            </a:r>
            <a:r>
              <a:rPr sz="1600" spc="-9" dirty="0">
                <a:latin typeface="Times New Roman"/>
                <a:cs typeface="Times New Roman"/>
              </a:rPr>
              <a:t>χάσει </a:t>
            </a:r>
            <a:r>
              <a:rPr sz="1600" spc="-4" dirty="0">
                <a:latin typeface="Times New Roman"/>
                <a:cs typeface="Times New Roman"/>
              </a:rPr>
              <a:t>την απαίτησή του και  γ) </a:t>
            </a:r>
            <a:r>
              <a:rPr sz="1600" spc="-22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 ποσοστό των </a:t>
            </a:r>
            <a:r>
              <a:rPr sz="1600" spc="-13" dirty="0">
                <a:latin typeface="Times New Roman"/>
                <a:cs typeface="Times New Roman"/>
              </a:rPr>
              <a:t>εξόδων, </a:t>
            </a:r>
            <a:r>
              <a:rPr sz="1600" spc="-4" dirty="0">
                <a:latin typeface="Times New Roman"/>
                <a:cs typeface="Times New Roman"/>
              </a:rPr>
              <a:t>τα οποία καταβάλλονται για την είσπραξη</a:t>
            </a:r>
            <a:r>
              <a:rPr sz="1600" spc="8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απαιτήσεων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59554" indent="-300552">
              <a:spcBef>
                <a:spcPts val="380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ευπάθεια των </a:t>
            </a:r>
            <a:r>
              <a:rPr sz="1600" dirty="0">
                <a:latin typeface="Times New Roman"/>
                <a:cs typeface="Times New Roman"/>
              </a:rPr>
              <a:t>προϊόντων: </a:t>
            </a:r>
            <a:r>
              <a:rPr sz="1600" spc="-4" dirty="0">
                <a:latin typeface="Times New Roman"/>
                <a:cs typeface="Times New Roman"/>
              </a:rPr>
              <a:t>Πολλά προϊόντα, τα οποία δεν μπορούν να διατηρηθούν, όπως  τα φρούτα, τα </a:t>
            </a:r>
            <a:r>
              <a:rPr sz="1600" spc="-9" dirty="0">
                <a:latin typeface="Times New Roman"/>
                <a:cs typeface="Times New Roman"/>
              </a:rPr>
              <a:t>λαχανικά, </a:t>
            </a:r>
            <a:r>
              <a:rPr sz="1600" spc="-4" dirty="0">
                <a:latin typeface="Times New Roman"/>
                <a:cs typeface="Times New Roman"/>
              </a:rPr>
              <a:t>τα ψάρια, το κρέας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Πωλούνται πολλές φορές σε τιμή  </a:t>
            </a:r>
            <a:r>
              <a:rPr sz="1600" spc="-9" dirty="0">
                <a:latin typeface="Times New Roman"/>
                <a:cs typeface="Times New Roman"/>
              </a:rPr>
              <a:t>κόστους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spc="-9" dirty="0">
                <a:latin typeface="Times New Roman"/>
                <a:cs typeface="Times New Roman"/>
              </a:rPr>
              <a:t>κάτω </a:t>
            </a:r>
            <a:r>
              <a:rPr sz="1600" spc="-4" dirty="0">
                <a:latin typeface="Times New Roman"/>
                <a:cs typeface="Times New Roman"/>
              </a:rPr>
              <a:t>του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κόστους</a:t>
            </a:r>
            <a:r>
              <a:rPr sz="1600" spc="-9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12360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6958" y="323149"/>
            <a:ext cx="7623077" cy="5920551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29310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ΑΙΤΙΑ </a:t>
            </a:r>
            <a:r>
              <a:rPr sz="1600" b="1" spc="-18" dirty="0">
                <a:latin typeface="Times New Roman"/>
                <a:cs typeface="Times New Roman"/>
              </a:rPr>
              <a:t>ΠΟΥ </a:t>
            </a:r>
            <a:r>
              <a:rPr sz="1600" b="1" spc="-9" dirty="0">
                <a:latin typeface="Times New Roman"/>
                <a:cs typeface="Times New Roman"/>
              </a:rPr>
              <a:t>ΕΠΗΡΕΑΖΟΥΝ </a:t>
            </a:r>
            <a:r>
              <a:rPr sz="1600" b="1" spc="-4" dirty="0">
                <a:latin typeface="Times New Roman"/>
                <a:cs typeface="Times New Roman"/>
              </a:rPr>
              <a:t>ΤΙΣ</a:t>
            </a:r>
            <a:r>
              <a:rPr sz="1600" b="1" spc="-105" dirty="0">
                <a:latin typeface="Times New Roman"/>
                <a:cs typeface="Times New Roman"/>
              </a:rPr>
              <a:t> </a:t>
            </a:r>
            <a:r>
              <a:rPr sz="1600" b="1" spc="-4" dirty="0">
                <a:latin typeface="Times New Roman"/>
                <a:cs typeface="Times New Roman"/>
              </a:rPr>
              <a:t>ΤΙΜΕΣ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9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 τόπος παράδοσης. Εάν η παράδοση του εμπορεύματος γίνει στο κατάστημα του αγοραστή,  η τιμή του θα είναι </a:t>
            </a:r>
            <a:r>
              <a:rPr sz="1600" spc="-9" dirty="0">
                <a:latin typeface="Times New Roman"/>
                <a:cs typeface="Times New Roman"/>
              </a:rPr>
              <a:t>μεγαλύτερη κατά </a:t>
            </a:r>
            <a:r>
              <a:rPr sz="1600" spc="-4" dirty="0">
                <a:latin typeface="Times New Roman"/>
                <a:cs typeface="Times New Roman"/>
              </a:rPr>
              <a:t>το ποσό των </a:t>
            </a:r>
            <a:r>
              <a:rPr sz="1600" spc="-13" dirty="0">
                <a:latin typeface="Times New Roman"/>
                <a:cs typeface="Times New Roman"/>
              </a:rPr>
              <a:t>εξόδων </a:t>
            </a:r>
            <a:r>
              <a:rPr sz="1600" spc="-4" dirty="0">
                <a:latin typeface="Times New Roman"/>
                <a:cs typeface="Times New Roman"/>
              </a:rPr>
              <a:t>και των ασφαλίστρων, τα οποία  απαιτούνται για τη μεταφορά των εμπορευμάτων από το κατάστημα του πωλητή μέχρι το  κατάστημα του αγοραστή. Επομένως η επιβάρυνση της </a:t>
            </a:r>
            <a:r>
              <a:rPr sz="1600" spc="-9" dirty="0">
                <a:latin typeface="Times New Roman"/>
                <a:cs typeface="Times New Roman"/>
              </a:rPr>
              <a:t>τιμής </a:t>
            </a:r>
            <a:r>
              <a:rPr sz="1600" spc="-4" dirty="0">
                <a:latin typeface="Times New Roman"/>
                <a:cs typeface="Times New Roman"/>
              </a:rPr>
              <a:t>γίνεται </a:t>
            </a:r>
            <a:r>
              <a:rPr sz="1600" spc="-9" dirty="0">
                <a:latin typeface="Times New Roman"/>
                <a:cs typeface="Times New Roman"/>
              </a:rPr>
              <a:t>μεγαλύτερη, </a:t>
            </a:r>
            <a:r>
              <a:rPr sz="1600" dirty="0">
                <a:latin typeface="Times New Roman"/>
                <a:cs typeface="Times New Roman"/>
              </a:rPr>
              <a:t>όσο  </a:t>
            </a:r>
            <a:r>
              <a:rPr sz="1600" spc="-4" dirty="0">
                <a:latin typeface="Times New Roman"/>
                <a:cs typeface="Times New Roman"/>
              </a:rPr>
              <a:t>περισσότερα είναι τα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μεταφοράς και τα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ασφάλιστρα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147493" indent="-300552">
              <a:spcBef>
                <a:spcPts val="377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ποσότητα του </a:t>
            </a:r>
            <a:r>
              <a:rPr sz="1600" spc="-9" dirty="0">
                <a:latin typeface="Times New Roman"/>
                <a:cs typeface="Times New Roman"/>
              </a:rPr>
              <a:t>αγοραζόμενου </a:t>
            </a:r>
            <a:r>
              <a:rPr sz="1600" spc="-4" dirty="0">
                <a:latin typeface="Times New Roman"/>
                <a:cs typeface="Times New Roman"/>
              </a:rPr>
              <a:t>εμπορεύματος. Ένα η ποσότητα του </a:t>
            </a:r>
            <a:r>
              <a:rPr sz="1600" spc="-9" dirty="0">
                <a:latin typeface="Times New Roman"/>
                <a:cs typeface="Times New Roman"/>
              </a:rPr>
              <a:t>αγοραζόμενου  </a:t>
            </a:r>
            <a:r>
              <a:rPr sz="1600" spc="-4" dirty="0">
                <a:latin typeface="Times New Roman"/>
                <a:cs typeface="Times New Roman"/>
              </a:rPr>
              <a:t>εμπορεύματος είναι μεγάλη,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συμπιέζει το περιθώριο κέρδους του, διότι γνωρίζει  ότι το κέρδος </a:t>
            </a:r>
            <a:r>
              <a:rPr sz="1600" spc="-13" dirty="0">
                <a:latin typeface="Times New Roman"/>
                <a:cs typeface="Times New Roman"/>
              </a:rPr>
              <a:t>εξαρτάται </a:t>
            </a:r>
            <a:r>
              <a:rPr sz="1600" spc="-4" dirty="0">
                <a:latin typeface="Times New Roman"/>
                <a:cs typeface="Times New Roman"/>
              </a:rPr>
              <a:t>από την κατανάλωση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15028" indent="-300552">
              <a:spcBef>
                <a:spcPts val="377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τέλος εποχής. </a:t>
            </a:r>
            <a:r>
              <a:rPr sz="1600" spc="-18" dirty="0">
                <a:latin typeface="Times New Roman"/>
                <a:cs typeface="Times New Roman"/>
              </a:rPr>
              <a:t>Στο </a:t>
            </a:r>
            <a:r>
              <a:rPr sz="1600" spc="-4" dirty="0">
                <a:latin typeface="Times New Roman"/>
                <a:cs typeface="Times New Roman"/>
              </a:rPr>
              <a:t>τέλος εποχής πωλούνται τα εμπορεύματα σε μικρότερη τιμή για τους  εξής κυρίως λόγους: α) Αποσυμφορούνται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αποθήκες β) Ρευστοποιούνται τα εμπορεύματα,  τα οποία θα έμεναν για κάποιους μήνες νεκρό κεφάλαιο, περιμένοντας την νέα εποχή. γ)  Χρησιμοποιούνται τα χρήματα, που εισπράττονται, για την αγορά νέων εμπορευμάτων της  </a:t>
            </a:r>
            <a:r>
              <a:rPr sz="1600" spc="-9" dirty="0">
                <a:latin typeface="Times New Roman"/>
                <a:cs typeface="Times New Roman"/>
              </a:rPr>
              <a:t>τρέχουσας </a:t>
            </a:r>
            <a:r>
              <a:rPr sz="1600" spc="-4" dirty="0">
                <a:latin typeface="Times New Roman"/>
                <a:cs typeface="Times New Roman"/>
              </a:rPr>
              <a:t>εποχής κι έτσι </a:t>
            </a:r>
            <a:r>
              <a:rPr sz="1600" spc="-9" dirty="0">
                <a:latin typeface="Times New Roman"/>
                <a:cs typeface="Times New Roman"/>
              </a:rPr>
              <a:t>επιτυγχάνεται </a:t>
            </a:r>
            <a:r>
              <a:rPr sz="1600" spc="-4" dirty="0">
                <a:latin typeface="Times New Roman"/>
                <a:cs typeface="Times New Roman"/>
              </a:rPr>
              <a:t>ταχύτερη αλλαγή του κυκλώματος </a:t>
            </a:r>
            <a:r>
              <a:rPr sz="1600" spc="4" dirty="0">
                <a:latin typeface="Times New Roman"/>
                <a:cs typeface="Times New Roman"/>
              </a:rPr>
              <a:t>πράγμα- </a:t>
            </a:r>
            <a:r>
              <a:rPr sz="1600" spc="-4" dirty="0">
                <a:latin typeface="Times New Roman"/>
                <a:cs typeface="Times New Roman"/>
              </a:rPr>
              <a:t>χρήμα-  πράγμα και πραγματοποιούνται περισσότερα κέρδη και δ) </a:t>
            </a:r>
            <a:r>
              <a:rPr sz="1600" spc="-9" dirty="0">
                <a:latin typeface="Times New Roman"/>
                <a:cs typeface="Times New Roman"/>
              </a:rPr>
              <a:t>Αποφεύγεται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κίνδυνος να γίνουν  τα εμπορεύματα περασμένης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εποχής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134135" indent="-300552">
              <a:spcBef>
                <a:spcPts val="380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Οι ληξιπρόθεσμες υποχρεώσεις. Πολλές επιχειρήσεις, που </a:t>
            </a:r>
            <a:r>
              <a:rPr sz="1600" spc="-13" dirty="0">
                <a:latin typeface="Times New Roman"/>
                <a:cs typeface="Times New Roman"/>
              </a:rPr>
              <a:t>αγοράζουν </a:t>
            </a:r>
            <a:r>
              <a:rPr sz="1600" spc="-4" dirty="0">
                <a:latin typeface="Times New Roman"/>
                <a:cs typeface="Times New Roman"/>
              </a:rPr>
              <a:t>με πίστωση και  </a:t>
            </a:r>
            <a:r>
              <a:rPr sz="1600" spc="-9" dirty="0">
                <a:latin typeface="Times New Roman"/>
                <a:cs typeface="Times New Roman"/>
              </a:rPr>
              <a:t>μάλιστα </a:t>
            </a:r>
            <a:r>
              <a:rPr sz="1600" spc="-4" dirty="0">
                <a:latin typeface="Times New Roman"/>
                <a:cs typeface="Times New Roman"/>
              </a:rPr>
              <a:t>με αποδοχή συναλλαγματικών, </a:t>
            </a:r>
            <a:r>
              <a:rPr sz="1600" spc="-9" dirty="0">
                <a:latin typeface="Times New Roman"/>
                <a:cs typeface="Times New Roman"/>
              </a:rPr>
              <a:t>έκδοση </a:t>
            </a:r>
            <a:r>
              <a:rPr sz="1600" spc="-4" dirty="0">
                <a:latin typeface="Times New Roman"/>
                <a:cs typeface="Times New Roman"/>
              </a:rPr>
              <a:t>επιταγών </a:t>
            </a: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4" dirty="0">
                <a:latin typeface="Times New Roman"/>
                <a:cs typeface="Times New Roman"/>
              </a:rPr>
              <a:t>γραμματίων, </a:t>
            </a:r>
            <a:r>
              <a:rPr sz="1600" spc="-9" dirty="0">
                <a:latin typeface="Times New Roman"/>
                <a:cs typeface="Times New Roman"/>
              </a:rPr>
              <a:t>αναγκάζονται  </a:t>
            </a:r>
            <a:r>
              <a:rPr sz="1600" spc="-4" dirty="0">
                <a:latin typeface="Times New Roman"/>
                <a:cs typeface="Times New Roman"/>
              </a:rPr>
              <a:t>πολλές φορές να πωλούν τα εμπορεύματα σε τιμή </a:t>
            </a:r>
            <a:r>
              <a:rPr sz="1600" spc="-9" dirty="0">
                <a:latin typeface="Times New Roman"/>
                <a:cs typeface="Times New Roman"/>
              </a:rPr>
              <a:t>κόστους, </a:t>
            </a:r>
            <a:r>
              <a:rPr sz="1600" spc="-4" dirty="0">
                <a:latin typeface="Times New Roman"/>
                <a:cs typeface="Times New Roman"/>
              </a:rPr>
              <a:t>για να αποκτήσουν μετρητά και  να </a:t>
            </a:r>
            <a:r>
              <a:rPr sz="1600" spc="-13" dirty="0">
                <a:latin typeface="Times New Roman"/>
                <a:cs typeface="Times New Roman"/>
              </a:rPr>
              <a:t>εξοφλήσουν </a:t>
            </a:r>
            <a:r>
              <a:rPr sz="1600" spc="-4" dirty="0">
                <a:latin typeface="Times New Roman"/>
                <a:cs typeface="Times New Roman"/>
              </a:rPr>
              <a:t>τις υποχρεώσεις τους, που </a:t>
            </a:r>
            <a:r>
              <a:rPr sz="1600" spc="-9" dirty="0">
                <a:latin typeface="Times New Roman"/>
                <a:cs typeface="Times New Roman"/>
              </a:rPr>
              <a:t>λήγουν </a:t>
            </a:r>
            <a:r>
              <a:rPr sz="1600" spc="-4" dirty="0">
                <a:latin typeface="Times New Roman"/>
                <a:cs typeface="Times New Roman"/>
              </a:rPr>
              <a:t>ή </a:t>
            </a:r>
            <a:r>
              <a:rPr sz="1600" spc="-13" dirty="0">
                <a:latin typeface="Times New Roman"/>
                <a:cs typeface="Times New Roman"/>
              </a:rPr>
              <a:t>έληξαν. </a:t>
            </a:r>
            <a:r>
              <a:rPr sz="1600" spc="-4" dirty="0">
                <a:latin typeface="Times New Roman"/>
                <a:cs typeface="Times New Roman"/>
              </a:rPr>
              <a:t>Έτσι </a:t>
            </a:r>
            <a:r>
              <a:rPr sz="1600" spc="-9" dirty="0">
                <a:latin typeface="Times New Roman"/>
                <a:cs typeface="Times New Roman"/>
              </a:rPr>
              <a:t>επιτυγχάνουν </a:t>
            </a:r>
            <a:r>
              <a:rPr sz="1600" spc="-4" dirty="0">
                <a:latin typeface="Times New Roman"/>
                <a:cs typeface="Times New Roman"/>
              </a:rPr>
              <a:t>να  αποφύγουν τα </a:t>
            </a:r>
            <a:r>
              <a:rPr sz="1600" spc="-18" dirty="0">
                <a:latin typeface="Times New Roman"/>
                <a:cs typeface="Times New Roman"/>
              </a:rPr>
              <a:t>έξοδα </a:t>
            </a:r>
            <a:r>
              <a:rPr sz="1600" spc="-4" dirty="0">
                <a:latin typeface="Times New Roman"/>
                <a:cs typeface="Times New Roman"/>
              </a:rPr>
              <a:t>διαμαρτύρησης των συναλλαγματικών ή σφράγισης των επιταγών και  να διατηρήσουν την πίστη τους στην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αγορά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84368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64176" y="3244334"/>
            <a:ext cx="68156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0869" algn="ctr">
              <a:spcBef>
                <a:spcPts val="1122"/>
              </a:spcBef>
            </a:pPr>
            <a:r>
              <a:rPr lang="el-GR" sz="3600" b="1" spc="-4" dirty="0" smtClean="0">
                <a:latin typeface="Times New Roman"/>
                <a:cs typeface="Times New Roman"/>
              </a:rPr>
              <a:t>ΔΙΑΚΡΙΣΗ</a:t>
            </a:r>
            <a:r>
              <a:rPr lang="el-GR" sz="3600" b="1" spc="-92" dirty="0" smtClean="0">
                <a:latin typeface="Times New Roman"/>
                <a:cs typeface="Times New Roman"/>
              </a:rPr>
              <a:t> </a:t>
            </a:r>
            <a:r>
              <a:rPr lang="el-GR" sz="3600" b="1" spc="-22" dirty="0" smtClean="0">
                <a:latin typeface="Times New Roman"/>
                <a:cs typeface="Times New Roman"/>
              </a:rPr>
              <a:t>ΑΓΟΡΑΠΩΛΗΣΙΩΝ</a:t>
            </a:r>
            <a:endParaRPr lang="el-GR" sz="360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16632"/>
            <a:ext cx="3032760" cy="2216150"/>
            <a:chOff x="772668" y="350520"/>
            <a:chExt cx="3032760" cy="2216150"/>
          </a:xfrm>
        </p:grpSpPr>
        <p:sp>
          <p:nvSpPr>
            <p:cNvPr id="4" name="object 4"/>
            <p:cNvSpPr/>
            <p:nvPr/>
          </p:nvSpPr>
          <p:spPr>
            <a:xfrm>
              <a:off x="772668" y="350520"/>
              <a:ext cx="3026664" cy="22113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2668" y="350520"/>
              <a:ext cx="3032760" cy="22158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2668" y="350520"/>
              <a:ext cx="3032760" cy="2216150"/>
            </a:xfrm>
            <a:custGeom>
              <a:avLst/>
              <a:gdLst/>
              <a:ahLst/>
              <a:cxnLst/>
              <a:rect l="l" t="t" r="r" b="b"/>
              <a:pathLst>
                <a:path w="3032760" h="2216150">
                  <a:moveTo>
                    <a:pt x="3023616" y="2205228"/>
                  </a:moveTo>
                  <a:lnTo>
                    <a:pt x="0" y="2205228"/>
                  </a:lnTo>
                  <a:lnTo>
                    <a:pt x="0" y="2215896"/>
                  </a:lnTo>
                  <a:lnTo>
                    <a:pt x="3031235" y="2215896"/>
                  </a:lnTo>
                  <a:lnTo>
                    <a:pt x="3032760" y="2212848"/>
                  </a:lnTo>
                  <a:lnTo>
                    <a:pt x="3032760" y="2209800"/>
                  </a:lnTo>
                  <a:lnTo>
                    <a:pt x="3023616" y="2209800"/>
                  </a:lnTo>
                  <a:lnTo>
                    <a:pt x="3023616" y="2205228"/>
                  </a:lnTo>
                  <a:close/>
                </a:path>
                <a:path w="3032760" h="2216150">
                  <a:moveTo>
                    <a:pt x="3032760" y="0"/>
                  </a:moveTo>
                  <a:lnTo>
                    <a:pt x="3023616" y="0"/>
                  </a:lnTo>
                  <a:lnTo>
                    <a:pt x="3023616" y="2209800"/>
                  </a:lnTo>
                  <a:lnTo>
                    <a:pt x="3028187" y="2205228"/>
                  </a:lnTo>
                  <a:lnTo>
                    <a:pt x="3032760" y="2205228"/>
                  </a:lnTo>
                  <a:lnTo>
                    <a:pt x="3032760" y="0"/>
                  </a:lnTo>
                  <a:close/>
                </a:path>
                <a:path w="3032760" h="2216150">
                  <a:moveTo>
                    <a:pt x="3032760" y="2205228"/>
                  </a:moveTo>
                  <a:lnTo>
                    <a:pt x="3028187" y="2205228"/>
                  </a:lnTo>
                  <a:lnTo>
                    <a:pt x="3023616" y="2209800"/>
                  </a:lnTo>
                  <a:lnTo>
                    <a:pt x="3032760" y="2209800"/>
                  </a:lnTo>
                  <a:lnTo>
                    <a:pt x="3032760" y="2205228"/>
                  </a:lnTo>
                  <a:close/>
                </a:path>
              </a:pathLst>
            </a:custGeom>
            <a:solidFill>
              <a:srgbClr val="5B7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6726936" y="5314188"/>
            <a:ext cx="2417064" cy="15438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318081"/>
            <a:ext cx="7657829" cy="5842871"/>
          </a:xfrm>
          <a:prstGeom prst="rect">
            <a:avLst/>
          </a:prstGeom>
        </p:spPr>
        <p:txBody>
          <a:bodyPr vert="horz" wrap="square" lIns="0" tIns="142484" rIns="0" bIns="0" rtlCol="0">
            <a:spAutoFit/>
          </a:bodyPr>
          <a:lstStyle/>
          <a:p>
            <a:pPr marL="170869" algn="ctr">
              <a:spcBef>
                <a:spcPts val="1122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ΔΙΑΚΡΙΣΗ</a:t>
            </a:r>
            <a:r>
              <a:rPr sz="1600" b="1" spc="-92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ΑΓΟΡΑΠΩΛΗΣΙΩΝ</a:t>
            </a:r>
            <a:endParaRPr sz="1600" dirty="0">
              <a:latin typeface="Times New Roman"/>
              <a:cs typeface="Times New Roman"/>
            </a:endParaRPr>
          </a:p>
          <a:p>
            <a:pPr marL="11132" marR="606669">
              <a:spcBef>
                <a:spcPts val="1034"/>
              </a:spcBef>
            </a:pPr>
            <a:r>
              <a:rPr sz="1600" spc="-22" dirty="0">
                <a:latin typeface="Times New Roman"/>
                <a:cs typeface="Times New Roman"/>
              </a:rPr>
              <a:t>Τις </a:t>
            </a:r>
            <a:r>
              <a:rPr sz="1600" spc="-4" dirty="0">
                <a:latin typeface="Times New Roman"/>
                <a:cs typeface="Times New Roman"/>
              </a:rPr>
              <a:t>αγοραπωλησίες ανάλογα με τον τρόπο, που διενεργούνται, τις διακρίνουμε σε άμεσες,  έμμεσες και αγοραπωλησίες σε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δημοπρασία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1187" indent="-300552">
              <a:spcBef>
                <a:spcPts val="380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Άμεση Aγοραπωλησία:</a:t>
            </a:r>
            <a:r>
              <a:rPr sz="1600" spc="-4" dirty="0">
                <a:latin typeface="Times New Roman"/>
                <a:cs typeface="Times New Roman"/>
              </a:rPr>
              <a:t> Kαλείται εκείνη, η οποία γίνεται απευθείας μεταξύ του αγοραστή και  του πωλητή, ή του αγοραστή και προσώπου το οποίο βρίσκεται σε </a:t>
            </a:r>
            <a:r>
              <a:rPr sz="1600" spc="-9" dirty="0">
                <a:latin typeface="Times New Roman"/>
                <a:cs typeface="Times New Roman"/>
              </a:rPr>
              <a:t>υπαλληλική </a:t>
            </a:r>
            <a:r>
              <a:rPr sz="1600" spc="-4" dirty="0">
                <a:latin typeface="Times New Roman"/>
                <a:cs typeface="Times New Roman"/>
              </a:rPr>
              <a:t>σχέση με τον  πωλητή </a:t>
            </a:r>
            <a:r>
              <a:rPr sz="1600" spc="-13" dirty="0">
                <a:latin typeface="Times New Roman"/>
                <a:cs typeface="Times New Roman"/>
              </a:rPr>
              <a:t>(εξάρτηση </a:t>
            </a:r>
            <a:r>
              <a:rPr sz="1600" spc="-4" dirty="0">
                <a:latin typeface="Times New Roman"/>
                <a:cs typeface="Times New Roman"/>
              </a:rPr>
              <a:t>εργασίας) </a:t>
            </a:r>
            <a:r>
              <a:rPr sz="1600" dirty="0">
                <a:latin typeface="Times New Roman"/>
                <a:cs typeface="Times New Roman"/>
              </a:rPr>
              <a:t>π.χ. </a:t>
            </a:r>
            <a:r>
              <a:rPr sz="1600" spc="-4" dirty="0">
                <a:latin typeface="Times New Roman"/>
                <a:cs typeface="Times New Roman"/>
              </a:rPr>
              <a:t>με τον διευθυντή της επιχείρησης, το λογιστή, τον πωλητή,  τον αποθηκάριο, τον περιοδεύοντα υπάλληλο κλπ. όχι όμως με τον αντιπρόσωπο, τον  </a:t>
            </a:r>
            <a:r>
              <a:rPr sz="1600" spc="-9" dirty="0">
                <a:latin typeface="Times New Roman"/>
                <a:cs typeface="Times New Roman"/>
              </a:rPr>
              <a:t>παραγγελιοδόχο </a:t>
            </a:r>
            <a:r>
              <a:rPr sz="1600" spc="-4" dirty="0">
                <a:latin typeface="Times New Roman"/>
                <a:cs typeface="Times New Roman"/>
              </a:rPr>
              <a:t>και το μεσίτη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77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Έμμεση αγοραπωλησία:</a:t>
            </a:r>
            <a:r>
              <a:rPr sz="1600" spc="-4" dirty="0">
                <a:latin typeface="Times New Roman"/>
                <a:cs typeface="Times New Roman"/>
              </a:rPr>
              <a:t> Kαλείται εκείνη, η οποία γίνεται όχι απευθείας μεταξύ αγοραστή και  πωλητή, αλλά από τρίτα πρόσωπα που δεν προσφέρουν </a:t>
            </a:r>
            <a:r>
              <a:rPr sz="1600" spc="-13" dirty="0">
                <a:latin typeface="Times New Roman"/>
                <a:cs typeface="Times New Roman"/>
              </a:rPr>
              <a:t>εξαρτημένη </a:t>
            </a:r>
            <a:r>
              <a:rPr sz="1600" spc="-4" dirty="0">
                <a:latin typeface="Times New Roman"/>
                <a:cs typeface="Times New Roman"/>
              </a:rPr>
              <a:t>εργασία στην  επιχείρηση, που έχει τα εμπορεύματα, αλλά ενεργούν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εντολή και για λογαριασμό τους.  Tα πρόσωπα αυτά είναι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εμπορικοί </a:t>
            </a:r>
            <a:r>
              <a:rPr sz="1600" spc="-4" dirty="0">
                <a:latin typeface="Times New Roman"/>
                <a:cs typeface="Times New Roman"/>
              </a:rPr>
              <a:t>αντιπρόσωποι,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παραγγελιοδόχοι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dirty="0">
                <a:latin typeface="Times New Roman"/>
                <a:cs typeface="Times New Roman"/>
              </a:rPr>
              <a:t>οι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μεσίτες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85156" indent="-300552">
              <a:spcBef>
                <a:spcPts val="380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Aγοραπωλησία με διαγωνισμό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Δημοπρασία:</a:t>
            </a:r>
            <a:r>
              <a:rPr sz="1600" spc="-4" dirty="0">
                <a:latin typeface="Times New Roman"/>
                <a:cs typeface="Times New Roman"/>
              </a:rPr>
              <a:t> Πολλές φορές η αγορά ή πώληση αγαθών σε  μεγάλες ποσότητες, γίνεται δημόσια δηλαδή μπροστά σε πολλούς πωλητές ή αγοραστές,  ώστε μέσω του συναγωνισμού να επιτευχθούν </a:t>
            </a:r>
            <a:r>
              <a:rPr sz="1600" spc="-9" dirty="0">
                <a:latin typeface="Times New Roman"/>
                <a:cs typeface="Times New Roman"/>
              </a:rPr>
              <a:t>καλύτερες </a:t>
            </a:r>
            <a:r>
              <a:rPr sz="1600" dirty="0">
                <a:latin typeface="Times New Roman"/>
                <a:cs typeface="Times New Roman"/>
              </a:rPr>
              <a:t>τιμές. </a:t>
            </a:r>
            <a:r>
              <a:rPr sz="1600" spc="-4" dirty="0">
                <a:latin typeface="Times New Roman"/>
                <a:cs typeface="Times New Roman"/>
              </a:rPr>
              <a:t>Έτσι το </a:t>
            </a:r>
            <a:r>
              <a:rPr sz="1600" spc="-9" dirty="0">
                <a:latin typeface="Times New Roman"/>
                <a:cs typeface="Times New Roman"/>
              </a:rPr>
              <a:t>Yπουργείο </a:t>
            </a:r>
            <a:r>
              <a:rPr sz="1600" spc="-4" dirty="0">
                <a:latin typeface="Times New Roman"/>
                <a:cs typeface="Times New Roman"/>
              </a:rPr>
              <a:t>Παιδείας  ή η Nομαρχία ή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Δήμος προκειμένου να προμηθευτούν γραφική </a:t>
            </a:r>
            <a:r>
              <a:rPr sz="1600" spc="-9" dirty="0">
                <a:latin typeface="Times New Roman"/>
                <a:cs typeface="Times New Roman"/>
              </a:rPr>
              <a:t>ύλη </a:t>
            </a:r>
            <a:r>
              <a:rPr sz="1600" spc="-4" dirty="0">
                <a:latin typeface="Times New Roman"/>
                <a:cs typeface="Times New Roman"/>
              </a:rPr>
              <a:t>ή φωτοτυπικά  </a:t>
            </a:r>
            <a:r>
              <a:rPr sz="1600" spc="-9" dirty="0">
                <a:latin typeface="Times New Roman"/>
                <a:cs typeface="Times New Roman"/>
              </a:rPr>
              <a:t>μηχανήματα </a:t>
            </a:r>
            <a:r>
              <a:rPr sz="1600" spc="-4" dirty="0">
                <a:latin typeface="Times New Roman"/>
                <a:cs typeface="Times New Roman"/>
              </a:rPr>
              <a:t>καλεί πολλούς πωλητές να προσφέρουν τιμές, για τα είδη που θέλει με τις  προδιαγραφές και τους όρους τους οποίους θέτει το Yπουργείο. Oι </a:t>
            </a:r>
            <a:r>
              <a:rPr sz="1600" spc="-9" dirty="0">
                <a:latin typeface="Times New Roman"/>
                <a:cs typeface="Times New Roman"/>
              </a:rPr>
              <a:t>κάτοχοι </a:t>
            </a:r>
            <a:r>
              <a:rPr sz="1600" spc="-4" dirty="0">
                <a:latin typeface="Times New Roman"/>
                <a:cs typeface="Times New Roman"/>
              </a:rPr>
              <a:t>των ειδών αυτών  προκειμένου να αποκτήσουν πελάτη, το </a:t>
            </a:r>
            <a:r>
              <a:rPr sz="1600" spc="-9" dirty="0">
                <a:latin typeface="Times New Roman"/>
                <a:cs typeface="Times New Roman"/>
              </a:rPr>
              <a:t>υπουργείο, </a:t>
            </a:r>
            <a:r>
              <a:rPr sz="1600" spc="-4" dirty="0">
                <a:latin typeface="Times New Roman"/>
                <a:cs typeface="Times New Roman"/>
              </a:rPr>
              <a:t>την Nομαρχία ή το </a:t>
            </a:r>
            <a:r>
              <a:rPr sz="1600" spc="-9" dirty="0">
                <a:latin typeface="Times New Roman"/>
                <a:cs typeface="Times New Roman"/>
              </a:rPr>
              <a:t>Δήμο </a:t>
            </a:r>
            <a:r>
              <a:rPr sz="1600" spc="-4" dirty="0">
                <a:latin typeface="Times New Roman"/>
                <a:cs typeface="Times New Roman"/>
              </a:rPr>
              <a:t>προσφέρουν  την </a:t>
            </a:r>
            <a:r>
              <a:rPr sz="1600" spc="-9" dirty="0">
                <a:latin typeface="Times New Roman"/>
                <a:cs typeface="Times New Roman"/>
              </a:rPr>
              <a:t>καλύτερη </a:t>
            </a:r>
            <a:r>
              <a:rPr sz="1600" spc="-4" dirty="0">
                <a:latin typeface="Times New Roman"/>
                <a:cs typeface="Times New Roman"/>
              </a:rPr>
              <a:t>τιμή και τους </a:t>
            </a:r>
            <a:r>
              <a:rPr sz="1600" spc="-9" dirty="0">
                <a:latin typeface="Times New Roman"/>
                <a:cs typeface="Times New Roman"/>
              </a:rPr>
              <a:t>καλύτερους </a:t>
            </a:r>
            <a:r>
              <a:rPr sz="1600" spc="-4" dirty="0">
                <a:latin typeface="Times New Roman"/>
                <a:cs typeface="Times New Roman"/>
              </a:rPr>
              <a:t>δυνατούς όρους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84368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187083"/>
            <a:ext cx="7585610" cy="6111663"/>
          </a:xfrm>
          <a:prstGeom prst="rect">
            <a:avLst/>
          </a:prstGeom>
        </p:spPr>
        <p:txBody>
          <a:bodyPr vert="horz" wrap="square" lIns="0" tIns="142484" rIns="0" bIns="0" rtlCol="0">
            <a:spAutoFit/>
          </a:bodyPr>
          <a:lstStyle/>
          <a:p>
            <a:pPr marL="244894" algn="ctr">
              <a:spcBef>
                <a:spcPts val="1122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ΔΙΑΚΡΙΣΗ</a:t>
            </a:r>
            <a:r>
              <a:rPr sz="1600" b="1" spc="-92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ΑΓΟΡΑΠΩΛΗΣΙΩΝ</a:t>
            </a:r>
            <a:endParaRPr sz="1600" dirty="0">
              <a:latin typeface="Times New Roman"/>
              <a:cs typeface="Times New Roman"/>
            </a:endParaRPr>
          </a:p>
          <a:p>
            <a:pPr marL="11132" marR="18367">
              <a:spcBef>
                <a:spcPts val="1034"/>
              </a:spcBef>
            </a:pPr>
            <a:r>
              <a:rPr sz="1600" spc="-4" dirty="0">
                <a:latin typeface="Times New Roman"/>
                <a:cs typeface="Times New Roman"/>
              </a:rPr>
              <a:t>Aγοραπωλησία με διαγωνισμό ενεργούν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Kρατικές υπηρεσίες, τα Nομικά Πρόσωπα Δημοσίου  Δικαίου,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Δήμοι και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Kοινότητες, τα ευαγή ιδρύματα,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τράπεζες και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μεγάλες</a:t>
            </a:r>
            <a:r>
              <a:rPr sz="1600" spc="-6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εταιρείες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874939">
              <a:lnSpc>
                <a:spcPct val="120000"/>
              </a:lnSpc>
            </a:pPr>
            <a:r>
              <a:rPr sz="1600" spc="-22" dirty="0">
                <a:latin typeface="Times New Roman"/>
                <a:cs typeface="Times New Roman"/>
              </a:rPr>
              <a:t>Για </a:t>
            </a:r>
            <a:r>
              <a:rPr sz="1600" spc="-4" dirty="0">
                <a:latin typeface="Times New Roman"/>
                <a:cs typeface="Times New Roman"/>
              </a:rPr>
              <a:t>να επιτευχθεί η </a:t>
            </a:r>
            <a:r>
              <a:rPr sz="1600" spc="-9" dirty="0">
                <a:latin typeface="Times New Roman"/>
                <a:cs typeface="Times New Roman"/>
              </a:rPr>
              <a:t>ευνοϊκότερη </a:t>
            </a:r>
            <a:r>
              <a:rPr sz="1600" spc="-4" dirty="0">
                <a:latin typeface="Times New Roman"/>
                <a:cs typeface="Times New Roman"/>
              </a:rPr>
              <a:t>τιμή,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διαγωνισμός επιβάλλεται να διακρίνεται από:  α) Aμεροληψία και</a:t>
            </a:r>
            <a:r>
              <a:rPr sz="1600" spc="-110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αντικειμενικότητα</a:t>
            </a:r>
            <a:endParaRPr sz="1600" dirty="0">
              <a:latin typeface="Times New Roman"/>
              <a:cs typeface="Times New Roman"/>
            </a:endParaRPr>
          </a:p>
          <a:p>
            <a:pPr marL="11132" marR="1540607">
              <a:lnSpc>
                <a:spcPct val="120000"/>
              </a:lnSpc>
            </a:pPr>
            <a:r>
              <a:rPr sz="1600" spc="-4" dirty="0">
                <a:latin typeface="Times New Roman"/>
                <a:cs typeface="Times New Roman"/>
              </a:rPr>
              <a:t>β) Eλεύθερη και απρόσκοπτη συμμετοχή όλων όσων </a:t>
            </a:r>
            <a:r>
              <a:rPr sz="1600" spc="-9" dirty="0">
                <a:latin typeface="Times New Roman"/>
                <a:cs typeface="Times New Roman"/>
              </a:rPr>
              <a:t>έχουν </a:t>
            </a:r>
            <a:r>
              <a:rPr sz="1600" spc="-4" dirty="0">
                <a:latin typeface="Times New Roman"/>
                <a:cs typeface="Times New Roman"/>
              </a:rPr>
              <a:t>τις προϋποθέσεις.  γ) </a:t>
            </a:r>
            <a:r>
              <a:rPr sz="1600" spc="-9" dirty="0">
                <a:latin typeface="Times New Roman"/>
                <a:cs typeface="Times New Roman"/>
              </a:rPr>
              <a:t>Aπόλυτη</a:t>
            </a:r>
            <a:r>
              <a:rPr sz="1600" spc="-7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δημοσιότητα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1132"/>
            <a:r>
              <a:rPr sz="1600" spc="-4" dirty="0">
                <a:latin typeface="Times New Roman"/>
                <a:cs typeface="Times New Roman"/>
              </a:rPr>
              <a:t>Οι διαγωνισμοί διακρίνονται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σε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11132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i) </a:t>
            </a:r>
            <a:r>
              <a:rPr sz="1600" spc="-9" dirty="0">
                <a:latin typeface="Times New Roman"/>
                <a:cs typeface="Times New Roman"/>
              </a:rPr>
              <a:t>Mειοδοτικούς </a:t>
            </a:r>
            <a:r>
              <a:rPr sz="1600" spc="-4" dirty="0">
                <a:latin typeface="Times New Roman"/>
                <a:cs typeface="Times New Roman"/>
              </a:rPr>
              <a:t>διαγωνισμούς και ii) </a:t>
            </a:r>
            <a:r>
              <a:rPr sz="1600" spc="-9" dirty="0">
                <a:latin typeface="Times New Roman"/>
                <a:cs typeface="Times New Roman"/>
              </a:rPr>
              <a:t>Πλειοδοτικούς</a:t>
            </a:r>
            <a:r>
              <a:rPr sz="1600" spc="4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διαγωνισμούς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77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spc="-9" dirty="0">
                <a:latin typeface="Times New Roman"/>
                <a:cs typeface="Times New Roman"/>
              </a:rPr>
              <a:t>Mειοδοτικοί </a:t>
            </a:r>
            <a:r>
              <a:rPr sz="1600" spc="-4" dirty="0">
                <a:latin typeface="Times New Roman"/>
                <a:cs typeface="Times New Roman"/>
              </a:rPr>
              <a:t>καλούνται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διαγωνισμοί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τους οποίους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αγοραστής για να προμηθευτεί  τα εμπορεύματα που θέλει καλεί τους πωλητές να δώσουν τιμές και </a:t>
            </a:r>
            <a:r>
              <a:rPr sz="1600" spc="-9" dirty="0">
                <a:latin typeface="Times New Roman"/>
                <a:cs typeface="Times New Roman"/>
              </a:rPr>
              <a:t>εκλέγει </a:t>
            </a:r>
            <a:r>
              <a:rPr sz="1600" spc="-4" dirty="0">
                <a:latin typeface="Times New Roman"/>
                <a:cs typeface="Times New Roman"/>
              </a:rPr>
              <a:t>εκείνον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οποίος  θα προσφέρει αυτά στην </a:t>
            </a:r>
            <a:r>
              <a:rPr sz="1600" spc="-9" dirty="0">
                <a:latin typeface="Times New Roman"/>
                <a:cs typeface="Times New Roman"/>
              </a:rPr>
              <a:t>καλύτερη </a:t>
            </a:r>
            <a:r>
              <a:rPr sz="1600" spc="-4" dirty="0">
                <a:latin typeface="Times New Roman"/>
                <a:cs typeface="Times New Roman"/>
              </a:rPr>
              <a:t>τιμή με τους ευνοϊκότερους όρους. Π.χ. Tο </a:t>
            </a:r>
            <a:r>
              <a:rPr sz="1600" spc="-9" dirty="0">
                <a:latin typeface="Times New Roman"/>
                <a:cs typeface="Times New Roman"/>
              </a:rPr>
              <a:t>Nοσοκομείο  Eυαγγελισμού </a:t>
            </a:r>
            <a:r>
              <a:rPr sz="1600" spc="-4" dirty="0">
                <a:latin typeface="Times New Roman"/>
                <a:cs typeface="Times New Roman"/>
              </a:rPr>
              <a:t>προκειμένου να προμηθευτεί καρδιογράφους προκυρήσει </a:t>
            </a:r>
            <a:r>
              <a:rPr sz="1600" spc="-9" dirty="0">
                <a:latin typeface="Times New Roman"/>
                <a:cs typeface="Times New Roman"/>
              </a:rPr>
              <a:t>μειοδοτικό  </a:t>
            </a:r>
            <a:r>
              <a:rPr sz="1600" spc="-4" dirty="0">
                <a:latin typeface="Times New Roman"/>
                <a:cs typeface="Times New Roman"/>
              </a:rPr>
              <a:t>διαγωνισμό. Ο διαγωνισμός κατακυρώνεται υπέρ εκείνου,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οποίος θα προσφέρει την  </a:t>
            </a:r>
            <a:r>
              <a:rPr sz="1600" spc="-9" dirty="0">
                <a:latin typeface="Times New Roman"/>
                <a:cs typeface="Times New Roman"/>
              </a:rPr>
              <a:t>χαμηλότερη </a:t>
            </a:r>
            <a:r>
              <a:rPr sz="1600" spc="-4" dirty="0">
                <a:latin typeface="Times New Roman"/>
                <a:cs typeface="Times New Roman"/>
              </a:rPr>
              <a:t>τιμή δηλαδή στον τελευταίο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μειοδότη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125787" indent="-300552">
              <a:spcBef>
                <a:spcPts val="377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spc="-9" dirty="0">
                <a:latin typeface="Times New Roman"/>
                <a:cs typeface="Times New Roman"/>
              </a:rPr>
              <a:t>Πλειοδοτικοί </a:t>
            </a:r>
            <a:r>
              <a:rPr sz="1600" spc="-4" dirty="0">
                <a:latin typeface="Times New Roman"/>
                <a:cs typeface="Times New Roman"/>
              </a:rPr>
              <a:t>διαγωνισμοί </a:t>
            </a:r>
            <a:r>
              <a:rPr sz="1600" spc="-9" dirty="0">
                <a:latin typeface="Times New Roman"/>
                <a:cs typeface="Times New Roman"/>
              </a:rPr>
              <a:t>ονομάζονται </a:t>
            </a:r>
            <a:r>
              <a:rPr sz="1600" spc="-4" dirty="0">
                <a:latin typeface="Times New Roman"/>
                <a:cs typeface="Times New Roman"/>
              </a:rPr>
              <a:t>εκείνοι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τους οποίους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πωλητής </a:t>
            </a:r>
            <a:r>
              <a:rPr sz="1600" spc="-9" dirty="0">
                <a:latin typeface="Times New Roman"/>
                <a:cs typeface="Times New Roman"/>
              </a:rPr>
              <a:t>έχοντας </a:t>
            </a:r>
            <a:r>
              <a:rPr sz="1600" spc="-4" dirty="0">
                <a:latin typeface="Times New Roman"/>
                <a:cs typeface="Times New Roman"/>
              </a:rPr>
              <a:t>το  εμπόρευμα καλεί πολλούς αγοραστές να προσφέρουν τιμές και όρους και </a:t>
            </a:r>
            <a:r>
              <a:rPr sz="1600" spc="-9" dirty="0">
                <a:latin typeface="Times New Roman"/>
                <a:cs typeface="Times New Roman"/>
              </a:rPr>
              <a:t>εκλέγει </a:t>
            </a:r>
            <a:r>
              <a:rPr sz="1600" spc="-4" dirty="0">
                <a:latin typeface="Times New Roman"/>
                <a:cs typeface="Times New Roman"/>
              </a:rPr>
              <a:t>εκείνον </a:t>
            </a:r>
            <a:r>
              <a:rPr sz="1600" dirty="0">
                <a:latin typeface="Times New Roman"/>
                <a:cs typeface="Times New Roman"/>
              </a:rPr>
              <a:t>ο  </a:t>
            </a:r>
            <a:r>
              <a:rPr sz="1600" spc="-4" dirty="0">
                <a:latin typeface="Times New Roman"/>
                <a:cs typeface="Times New Roman"/>
              </a:rPr>
              <a:t>όποιος θα του δώσει τη δυνατότητα να πουλήσει στην </a:t>
            </a:r>
            <a:r>
              <a:rPr sz="1600" spc="-9" dirty="0">
                <a:latin typeface="Times New Roman"/>
                <a:cs typeface="Times New Roman"/>
              </a:rPr>
              <a:t>καλύτερη </a:t>
            </a:r>
            <a:r>
              <a:rPr sz="1600" spc="-4" dirty="0">
                <a:latin typeface="Times New Roman"/>
                <a:cs typeface="Times New Roman"/>
              </a:rPr>
              <a:t>δυνατή τιμή,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οποίος  </a:t>
            </a:r>
            <a:r>
              <a:rPr sz="1600" spc="-9" dirty="0">
                <a:latin typeface="Times New Roman"/>
                <a:cs typeface="Times New Roman"/>
              </a:rPr>
              <a:t>λέγεται </a:t>
            </a:r>
            <a:r>
              <a:rPr sz="1600" spc="-4" dirty="0">
                <a:latin typeface="Times New Roman"/>
                <a:cs typeface="Times New Roman"/>
              </a:rPr>
              <a:t>και πλειοδότης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59419" y="5860912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572" y="254741"/>
            <a:ext cx="7371128" cy="5779166"/>
          </a:xfrm>
          <a:prstGeom prst="rect">
            <a:avLst/>
          </a:prstGeom>
        </p:spPr>
        <p:txBody>
          <a:bodyPr vert="horz" wrap="square" lIns="0" tIns="141371" rIns="0" bIns="0" rtlCol="0">
            <a:spAutoFit/>
          </a:bodyPr>
          <a:lstStyle/>
          <a:p>
            <a:pPr marL="150276" algn="ctr">
              <a:spcBef>
                <a:spcPts val="1113"/>
              </a:spcBef>
            </a:pPr>
            <a:r>
              <a:rPr sz="1600" b="1" spc="-4" dirty="0">
                <a:latin typeface="Times New Roman"/>
                <a:cs typeface="Times New Roman"/>
              </a:rPr>
              <a:t>ΔΙΑΚΡΙΣΗ</a:t>
            </a:r>
            <a:r>
              <a:rPr sz="1600" b="1" spc="-92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ΑΓΟΡΑΠΩΛΗΣΙΩΝ</a:t>
            </a:r>
            <a:endParaRPr sz="1600" dirty="0">
              <a:latin typeface="Times New Roman"/>
              <a:cs typeface="Times New Roman"/>
            </a:endParaRPr>
          </a:p>
          <a:p>
            <a:pPr marL="11132">
              <a:spcBef>
                <a:spcPts val="1021"/>
              </a:spcBef>
            </a:pPr>
            <a:r>
              <a:rPr sz="1600" spc="-4" dirty="0">
                <a:latin typeface="Times New Roman"/>
                <a:cs typeface="Times New Roman"/>
              </a:rPr>
              <a:t>Διαδικασία και προϋποθέσεις συμμετοχής στο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διαγωνισμό</a:t>
            </a:r>
            <a:r>
              <a:rPr sz="1600" dirty="0">
                <a:latin typeface="Times New Roman"/>
                <a:cs typeface="Times New Roman"/>
              </a:rPr>
              <a:t>:</a:t>
            </a:r>
          </a:p>
          <a:p>
            <a:pPr marL="11132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H όλη διαδικασία </a:t>
            </a:r>
            <a:r>
              <a:rPr sz="1600" spc="-13" dirty="0">
                <a:latin typeface="Times New Roman"/>
                <a:cs typeface="Times New Roman"/>
              </a:rPr>
              <a:t>διεξαγωγής </a:t>
            </a:r>
            <a:r>
              <a:rPr sz="1600" spc="-4" dirty="0">
                <a:latin typeface="Times New Roman"/>
                <a:cs typeface="Times New Roman"/>
              </a:rPr>
              <a:t>ενός διαγωνισμού περιλαμβάνει τα παρακάτω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4" dirty="0">
                <a:latin typeface="Times New Roman"/>
                <a:cs typeface="Times New Roman"/>
              </a:rPr>
              <a:t>στάδια</a:t>
            </a:r>
            <a:r>
              <a:rPr sz="1600" spc="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37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Πρώτο στάδιο:</a:t>
            </a:r>
            <a:r>
              <a:rPr sz="1600" spc="-4" dirty="0">
                <a:latin typeface="Times New Roman"/>
                <a:cs typeface="Times New Roman"/>
              </a:rPr>
              <a:t> Δημοσίευση της διακήρυξής του διαγωνισμού. H δημοσίευση πρέπει να γίνει  σε διάφορες, μεγάλης κυκλοφορίας πολιτικές και </a:t>
            </a:r>
            <a:r>
              <a:rPr sz="1600" spc="-9" dirty="0">
                <a:latin typeface="Times New Roman"/>
                <a:cs typeface="Times New Roman"/>
              </a:rPr>
              <a:t>οικονομικές </a:t>
            </a:r>
            <a:r>
              <a:rPr sz="1600" spc="-4" dirty="0">
                <a:latin typeface="Times New Roman"/>
                <a:cs typeface="Times New Roman"/>
              </a:rPr>
              <a:t>εφημερίδες, ώστε να λάβουν  γνώση </a:t>
            </a:r>
            <a:r>
              <a:rPr sz="1600" dirty="0">
                <a:latin typeface="Times New Roman"/>
                <a:cs typeface="Times New Roman"/>
              </a:rPr>
              <a:t>όσο </a:t>
            </a:r>
            <a:r>
              <a:rPr sz="1600" spc="-4" dirty="0">
                <a:latin typeface="Times New Roman"/>
                <a:cs typeface="Times New Roman"/>
              </a:rPr>
              <a:t>το δυνατόν περισσότεροι ενδιαφερόμενοι. H διακήρυξη πρέπει να είναι σαφής και  να αναφέρει όλα τα στοιχεία της αγοράς ή πώλησης (ποσότητα, ποιότητα, τεχνικά  </a:t>
            </a:r>
            <a:r>
              <a:rPr sz="1600" spc="-9" dirty="0">
                <a:latin typeface="Times New Roman"/>
                <a:cs typeface="Times New Roman"/>
              </a:rPr>
              <a:t>χαρακτηριστικά </a:t>
            </a:r>
            <a:r>
              <a:rPr sz="1600" dirty="0">
                <a:latin typeface="Times New Roman"/>
                <a:cs typeface="Times New Roman"/>
              </a:rPr>
              <a:t>κλπ.) </a:t>
            </a:r>
            <a:r>
              <a:rPr sz="1600" spc="-4" dirty="0">
                <a:latin typeface="Times New Roman"/>
                <a:cs typeface="Times New Roman"/>
              </a:rPr>
              <a:t>καθώς και τα στοιχεία </a:t>
            </a:r>
            <a:r>
              <a:rPr sz="1600" spc="-9" dirty="0">
                <a:latin typeface="Times New Roman"/>
                <a:cs typeface="Times New Roman"/>
              </a:rPr>
              <a:t>διενέργειας </a:t>
            </a:r>
            <a:r>
              <a:rPr sz="1600" spc="-4" dirty="0">
                <a:latin typeface="Times New Roman"/>
                <a:cs typeface="Times New Roman"/>
              </a:rPr>
              <a:t>του διαγωνισμού (ημερομηνία και  ώρας </a:t>
            </a:r>
            <a:r>
              <a:rPr sz="1600" spc="-13" dirty="0">
                <a:latin typeface="Times New Roman"/>
                <a:cs typeface="Times New Roman"/>
              </a:rPr>
              <a:t>διεξαγωγής, </a:t>
            </a:r>
            <a:r>
              <a:rPr sz="1600" spc="-4" dirty="0">
                <a:latin typeface="Times New Roman"/>
                <a:cs typeface="Times New Roman"/>
              </a:rPr>
              <a:t>τόπο </a:t>
            </a:r>
            <a:r>
              <a:rPr sz="1600" spc="-13" dirty="0">
                <a:latin typeface="Times New Roman"/>
                <a:cs typeface="Times New Roman"/>
              </a:rPr>
              <a:t>διεξαγωγής, </a:t>
            </a:r>
            <a:r>
              <a:rPr sz="1600" spc="-4" dirty="0">
                <a:latin typeface="Times New Roman"/>
                <a:cs typeface="Times New Roman"/>
              </a:rPr>
              <a:t>μορφή του διαγωνισμού </a:t>
            </a: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9" dirty="0">
                <a:latin typeface="Times New Roman"/>
                <a:cs typeface="Times New Roman"/>
              </a:rPr>
              <a:t>μυστικός </a:t>
            </a:r>
            <a:r>
              <a:rPr sz="1600" spc="-4" dirty="0">
                <a:latin typeface="Times New Roman"/>
                <a:cs typeface="Times New Roman"/>
              </a:rPr>
              <a:t>ή φανερός </a:t>
            </a:r>
            <a:r>
              <a:rPr sz="1600" dirty="0">
                <a:latin typeface="Times New Roman"/>
                <a:cs typeface="Times New Roman"/>
              </a:rPr>
              <a:t>κ.ά.). </a:t>
            </a:r>
            <a:r>
              <a:rPr sz="1600" spc="-4" dirty="0">
                <a:latin typeface="Times New Roman"/>
                <a:cs typeface="Times New Roman"/>
              </a:rPr>
              <a:t>Oι  ενδιαφερόμενοι μπορούν από την αρμόδια υπηρεσία ή τον οργανισμό να </a:t>
            </a:r>
            <a:r>
              <a:rPr sz="1600" spc="-13" dirty="0">
                <a:latin typeface="Times New Roman"/>
                <a:cs typeface="Times New Roman"/>
              </a:rPr>
              <a:t>ζητήσουν  </a:t>
            </a:r>
            <a:r>
              <a:rPr sz="1600" spc="-4" dirty="0">
                <a:latin typeface="Times New Roman"/>
                <a:cs typeface="Times New Roman"/>
              </a:rPr>
              <a:t>περισσότερες πληροφορίες και να μελετήσουν και ολόκληρη τη διακήρυξη. Πιθανόν μεταξύ  των όρων συμμετοχής στο διαγωνισμό να περιλαμβάνεται και η κατάθεση εγγυητικής  επιστολής </a:t>
            </a:r>
            <a:r>
              <a:rPr sz="1600" spc="-9" dirty="0">
                <a:latin typeface="Times New Roman"/>
                <a:cs typeface="Times New Roman"/>
              </a:rPr>
              <a:t>τράπεζας</a:t>
            </a:r>
            <a:r>
              <a:rPr sz="1600" spc="-9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91278">
              <a:lnSpc>
                <a:spcPct val="120000"/>
              </a:lnSpc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Δεύτερο στάδιο: </a:t>
            </a:r>
            <a:r>
              <a:rPr sz="1600" spc="-4" dirty="0">
                <a:latin typeface="Times New Roman"/>
                <a:cs typeface="Times New Roman"/>
              </a:rPr>
              <a:t>Kαθορισμός των προσώπων παρουσία των οποίων θα γίνει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διαγωνισμός. 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Tρίτο στάδιο: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Διενέργεια </a:t>
            </a:r>
            <a:r>
              <a:rPr sz="1600" spc="-4" dirty="0">
                <a:latin typeface="Times New Roman"/>
                <a:cs typeface="Times New Roman"/>
              </a:rPr>
              <a:t>του διαγωνισμού. Oι αρμόδιοι για τη διαδικασία αυτή, </a:t>
            </a:r>
            <a:r>
              <a:rPr sz="1600" spc="-9" dirty="0">
                <a:latin typeface="Times New Roman"/>
                <a:cs typeface="Times New Roman"/>
              </a:rPr>
              <a:t>ελέγχουν</a:t>
            </a:r>
            <a:r>
              <a:rPr sz="1600" spc="4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τα</a:t>
            </a:r>
            <a:endParaRPr sz="1600" dirty="0">
              <a:latin typeface="Times New Roman"/>
              <a:cs typeface="Times New Roman"/>
            </a:endParaRPr>
          </a:p>
          <a:p>
            <a:pPr marL="11132" marR="87939"/>
            <a:r>
              <a:rPr sz="1600" spc="-9" dirty="0">
                <a:latin typeface="Times New Roman"/>
                <a:cs typeface="Times New Roman"/>
              </a:rPr>
              <a:t>τυπικά </a:t>
            </a:r>
            <a:r>
              <a:rPr sz="1600" spc="-4" dirty="0">
                <a:latin typeface="Times New Roman"/>
                <a:cs typeface="Times New Roman"/>
              </a:rPr>
              <a:t>στοιχεία και προχωρούν α) στη μεν περίπτωση </a:t>
            </a:r>
            <a:r>
              <a:rPr sz="1600" spc="-9" dirty="0">
                <a:latin typeface="Times New Roman"/>
                <a:cs typeface="Times New Roman"/>
              </a:rPr>
              <a:t>μυστικού </a:t>
            </a:r>
            <a:r>
              <a:rPr sz="1600" spc="-4" dirty="0">
                <a:latin typeface="Times New Roman"/>
                <a:cs typeface="Times New Roman"/>
              </a:rPr>
              <a:t>διαγωνισμού στο άνοιγμα  των ενσφράγιστων προσφορών με την παρουσία των ενδιαφερομένων, στο δε β) φανερό  (προφορικό) διαγωνισμό στην παρακολούθηση των προσφορών. Πολλές φορές προβλέπεται  από τη διακήρυξη η συνέχιση του </a:t>
            </a:r>
            <a:r>
              <a:rPr sz="1600" spc="-9" dirty="0">
                <a:latin typeface="Times New Roman"/>
                <a:cs typeface="Times New Roman"/>
              </a:rPr>
              <a:t>μυστικού </a:t>
            </a:r>
            <a:r>
              <a:rPr sz="1600" spc="-4" dirty="0">
                <a:latin typeface="Times New Roman"/>
                <a:cs typeface="Times New Roman"/>
              </a:rPr>
              <a:t>διαγωνισμού και προφορικά, ώστε να επιτευχθεί  η </a:t>
            </a:r>
            <a:r>
              <a:rPr sz="1600" spc="-9" dirty="0">
                <a:latin typeface="Times New Roman"/>
                <a:cs typeface="Times New Roman"/>
              </a:rPr>
              <a:t>καλύτερη</a:t>
            </a:r>
            <a:r>
              <a:rPr sz="1600" spc="-22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τιμή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12360" y="6021288"/>
            <a:ext cx="1021695" cy="677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1919</Words>
  <Application>Microsoft Office PowerPoint</Application>
  <PresentationFormat>Προβολή στην οθόνη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ΠΡΟΣΔΙΟΡΙΣΜΟΣ ΤΙΜΗΣ  ΔΙΑΚΡΙΣΗ ΑΓΟΡΑΠΩΛΗΣΙΩΝ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ΠΡΟΣΔΙΟΡΙΣΜΟΣ ΤΙΜΗΣ  ΔΙΑΚΡΙΣΗ ΑΓΟΡΟΠΩΛΗΣΙΩΝ  </dc:title>
  <dc:creator>Riggas</dc:creator>
  <cp:lastModifiedBy>Riggas</cp:lastModifiedBy>
  <cp:revision>3</cp:revision>
  <dcterms:created xsi:type="dcterms:W3CDTF">2020-12-08T10:50:33Z</dcterms:created>
  <dcterms:modified xsi:type="dcterms:W3CDTF">2020-12-08T11:01:18Z</dcterms:modified>
</cp:coreProperties>
</file>