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marL="11132">
              <a:lnSpc>
                <a:spcPct val="100000"/>
              </a:lnSpc>
              <a:spcBef>
                <a:spcPts val="92"/>
              </a:spcBef>
              <a:defRPr sz="1100" b="0" i="0">
                <a:solidFill>
                  <a:srgbClr val="595959"/>
                </a:solidFill>
                <a:latin typeface="Verdana"/>
                <a:cs typeface="Verdana"/>
              </a:defRPr>
            </a:lvl1pPr>
          </a:lstStyle>
          <a:p>
            <a:r>
              <a:rPr lang="el-GR" spc="-131" dirty="0" smtClean="0"/>
              <a:t>ΙΕΚ</a:t>
            </a:r>
            <a:r>
              <a:rPr lang="el-GR" spc="-100" dirty="0" smtClean="0"/>
              <a:t> </a:t>
            </a:r>
            <a:r>
              <a:rPr lang="el-GR" spc="-79" dirty="0" smtClean="0"/>
              <a:t>ΙΕΡΑΠΕΤΡΑΣ</a:t>
            </a:r>
          </a:p>
          <a:p>
            <a:pPr marR="4453"/>
            <a:r>
              <a:rPr lang="el-GR" spc="-96" dirty="0" smtClean="0"/>
              <a:t>ΕΙΔΙΚΟΣ </a:t>
            </a:r>
            <a:r>
              <a:rPr lang="el-GR" spc="-4" dirty="0" smtClean="0"/>
              <a:t>ΜΗΧΑΝΟΓΡΑΦΗΜΕΝΟΥ</a:t>
            </a:r>
            <a:r>
              <a:rPr lang="el-GR" spc="-105" dirty="0" smtClean="0"/>
              <a:t> </a:t>
            </a:r>
            <a:r>
              <a:rPr lang="el-GR" spc="-79" dirty="0" smtClean="0"/>
              <a:t>ΛΟΓΙΣΤΗΡΙΟΥ  </a:t>
            </a:r>
            <a:r>
              <a:rPr lang="el-GR" spc="-136" dirty="0" smtClean="0"/>
              <a:t>ΕΙΣΗΓΗΤΗΣ </a:t>
            </a:r>
            <a:r>
              <a:rPr lang="el-GR" spc="-75" dirty="0" smtClean="0"/>
              <a:t>ΛΥΡΑΤΖΑΚΗΣ</a:t>
            </a:r>
            <a:r>
              <a:rPr lang="el-GR" spc="-4" dirty="0" smtClean="0"/>
              <a:t> </a:t>
            </a:r>
            <a:r>
              <a:rPr lang="el-GR" spc="9" dirty="0" smtClean="0"/>
              <a:t>ΕΜΜΑΝΟΥΗΛ</a:t>
            </a:r>
            <a:endParaRPr lang="el-GR" spc="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5EFA-5019-4112-B1C3-7309D9582C8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3AF8B-7D7A-4AA1-A4AE-431C1106AFD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7297" y="3683512"/>
            <a:ext cx="7029043" cy="780120"/>
          </a:xfrm>
          <a:prstGeom prst="rect">
            <a:avLst/>
          </a:prstGeom>
        </p:spPr>
        <p:txBody>
          <a:bodyPr vert="horz" wrap="square" lIns="0" tIns="10575" rIns="0" bIns="0" rtlCol="0">
            <a:spAutoFit/>
          </a:bodyPr>
          <a:lstStyle/>
          <a:p>
            <a:pPr marL="11132">
              <a:spcBef>
                <a:spcPts val="83"/>
              </a:spcBef>
            </a:pPr>
            <a:r>
              <a:rPr sz="2500" b="1" spc="-31" dirty="0">
                <a:latin typeface="Times New Roman"/>
                <a:cs typeface="Times New Roman"/>
              </a:rPr>
              <a:t>3.ΣΥΜΠΛΗΡΩΜΑΤΙΚΟΙ </a:t>
            </a:r>
            <a:r>
              <a:rPr sz="2500" b="1" spc="-9" dirty="0">
                <a:latin typeface="Times New Roman"/>
                <a:cs typeface="Times New Roman"/>
              </a:rPr>
              <a:t>ΟΡΟΙ</a:t>
            </a:r>
            <a:r>
              <a:rPr sz="2500" b="1" spc="-75" dirty="0">
                <a:latin typeface="Times New Roman"/>
                <a:cs typeface="Times New Roman"/>
              </a:rPr>
              <a:t> </a:t>
            </a:r>
            <a:r>
              <a:rPr sz="2500" b="1" spc="-35" dirty="0">
                <a:latin typeface="Times New Roman"/>
                <a:cs typeface="Times New Roman"/>
              </a:rPr>
              <a:t>ΑΓΟΡΑΠΩΛΗΣΙΑΣ</a:t>
            </a:r>
            <a:endParaRPr sz="250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2593334" cy="2009607"/>
            <a:chOff x="772668" y="350520"/>
            <a:chExt cx="3032760" cy="2216150"/>
          </a:xfrm>
        </p:grpSpPr>
        <p:sp>
          <p:nvSpPr>
            <p:cNvPr id="4" name="object 4"/>
            <p:cNvSpPr/>
            <p:nvPr/>
          </p:nvSpPr>
          <p:spPr>
            <a:xfrm>
              <a:off x="772668" y="350520"/>
              <a:ext cx="3026664" cy="22113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2668" y="350520"/>
              <a:ext cx="3032760" cy="22158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2668" y="350520"/>
              <a:ext cx="3032760" cy="2216150"/>
            </a:xfrm>
            <a:custGeom>
              <a:avLst/>
              <a:gdLst/>
              <a:ahLst/>
              <a:cxnLst/>
              <a:rect l="l" t="t" r="r" b="b"/>
              <a:pathLst>
                <a:path w="3032760" h="2216150">
                  <a:moveTo>
                    <a:pt x="3023616" y="2205228"/>
                  </a:moveTo>
                  <a:lnTo>
                    <a:pt x="0" y="2205228"/>
                  </a:lnTo>
                  <a:lnTo>
                    <a:pt x="0" y="2215896"/>
                  </a:lnTo>
                  <a:lnTo>
                    <a:pt x="3031235" y="2215896"/>
                  </a:lnTo>
                  <a:lnTo>
                    <a:pt x="3032760" y="2212848"/>
                  </a:lnTo>
                  <a:lnTo>
                    <a:pt x="3032760" y="2209800"/>
                  </a:lnTo>
                  <a:lnTo>
                    <a:pt x="3023616" y="2209800"/>
                  </a:lnTo>
                  <a:lnTo>
                    <a:pt x="3023616" y="2205228"/>
                  </a:lnTo>
                  <a:close/>
                </a:path>
                <a:path w="3032760" h="2216150">
                  <a:moveTo>
                    <a:pt x="3032760" y="0"/>
                  </a:moveTo>
                  <a:lnTo>
                    <a:pt x="3023616" y="0"/>
                  </a:lnTo>
                  <a:lnTo>
                    <a:pt x="3023616" y="2209800"/>
                  </a:lnTo>
                  <a:lnTo>
                    <a:pt x="3028187" y="2205228"/>
                  </a:lnTo>
                  <a:lnTo>
                    <a:pt x="3032760" y="2205228"/>
                  </a:lnTo>
                  <a:lnTo>
                    <a:pt x="3032760" y="0"/>
                  </a:lnTo>
                  <a:close/>
                </a:path>
                <a:path w="3032760" h="2216150">
                  <a:moveTo>
                    <a:pt x="3032760" y="2205228"/>
                  </a:moveTo>
                  <a:lnTo>
                    <a:pt x="3028187" y="2205228"/>
                  </a:lnTo>
                  <a:lnTo>
                    <a:pt x="3023616" y="2209800"/>
                  </a:lnTo>
                  <a:lnTo>
                    <a:pt x="3032760" y="2209800"/>
                  </a:lnTo>
                  <a:lnTo>
                    <a:pt x="3032760" y="2205228"/>
                  </a:lnTo>
                  <a:close/>
                </a:path>
              </a:pathLst>
            </a:custGeom>
            <a:solidFill>
              <a:srgbClr val="5B7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077152" y="5458070"/>
            <a:ext cx="2066848" cy="13999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258370"/>
            <a:ext cx="7669231" cy="6241151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56955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ΤΡΟΠΟΣ </a:t>
            </a:r>
            <a:r>
              <a:rPr sz="1600" b="1" spc="-9" dirty="0">
                <a:latin typeface="Times New Roman"/>
                <a:cs typeface="Times New Roman"/>
              </a:rPr>
              <a:t>ΦΟΡΤΩΣΗΣ </a:t>
            </a:r>
            <a:r>
              <a:rPr sz="1600" b="1" spc="-4" dirty="0">
                <a:latin typeface="Times New Roman"/>
                <a:cs typeface="Times New Roman"/>
              </a:rPr>
              <a:t>ΚΑΙ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ΑΠΟΣΤΟΛΗΣ</a:t>
            </a:r>
            <a:endParaRPr sz="1600" dirty="0">
              <a:latin typeface="Times New Roman"/>
              <a:cs typeface="Times New Roman"/>
            </a:endParaRPr>
          </a:p>
          <a:p>
            <a:pPr marL="11132" marR="369011">
              <a:spcBef>
                <a:spcPts val="1529"/>
              </a:spcBef>
            </a:pPr>
            <a:r>
              <a:rPr sz="1600" spc="-22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 σύναψη της αγοραπωλησίας πρέπει να καθοριστεί 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τρόπος της φόρτωσης και  αποστολής του εμπορεύματος. </a:t>
            </a:r>
            <a:r>
              <a:rPr sz="1600" spc="-18" dirty="0">
                <a:latin typeface="Times New Roman"/>
                <a:cs typeface="Times New Roman"/>
              </a:rPr>
              <a:t>Στο </a:t>
            </a:r>
            <a:r>
              <a:rPr sz="1600" spc="-9" dirty="0">
                <a:latin typeface="Times New Roman"/>
                <a:cs typeface="Times New Roman"/>
              </a:rPr>
              <a:t>χονδρικό </a:t>
            </a:r>
            <a:r>
              <a:rPr sz="1600" spc="-4" dirty="0">
                <a:latin typeface="Times New Roman"/>
                <a:cs typeface="Times New Roman"/>
              </a:rPr>
              <a:t>όμως εμπόριο και ιδίως στο </a:t>
            </a:r>
            <a:r>
              <a:rPr sz="1600" spc="-9" dirty="0">
                <a:latin typeface="Times New Roman"/>
                <a:cs typeface="Times New Roman"/>
              </a:rPr>
              <a:t>εξωτερικό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τρόπος  φόρτωσης 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τρόπος αποστολής του εμπορεύματος απαιτούν ορισμένες διατυπώσεις και  </a:t>
            </a:r>
            <a:r>
              <a:rPr sz="1600" spc="-9" dirty="0">
                <a:latin typeface="Times New Roman"/>
                <a:cs typeface="Times New Roman"/>
              </a:rPr>
              <a:t>μάλιστα </a:t>
            </a:r>
            <a:r>
              <a:rPr sz="1600" spc="-4" dirty="0">
                <a:latin typeface="Times New Roman"/>
                <a:cs typeface="Times New Roman"/>
              </a:rPr>
              <a:t>όσον αφορά την </a:t>
            </a:r>
            <a:r>
              <a:rPr sz="1600" spc="-9" dirty="0">
                <a:latin typeface="Times New Roman"/>
                <a:cs typeface="Times New Roman"/>
              </a:rPr>
              <a:t>έκδοση </a:t>
            </a:r>
            <a:r>
              <a:rPr sz="1600" spc="-4" dirty="0">
                <a:latin typeface="Times New Roman"/>
                <a:cs typeface="Times New Roman"/>
              </a:rPr>
              <a:t>ορισμένων εγγράφων, τα οποία πρέπει να συνοδεύουν τα  εμπορεύματα.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έγγραφα αυτά καλούνται φορτωτικά έγγραφα.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κυριότερα φορτωτικά  έγγραφα τα οποία πρέπει να απαραιτήτως να συνοδεύουν τα εμπορεύματα, είναι τα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9" dirty="0">
                <a:latin typeface="Times New Roman"/>
                <a:cs typeface="Times New Roman"/>
              </a:rPr>
              <a:t>εξής</a:t>
            </a:r>
            <a:r>
              <a:rPr sz="1600" spc="9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marR="385152" indent="-300552">
              <a:spcBef>
                <a:spcPts val="377"/>
              </a:spcBef>
              <a:buFont typeface="Times New Roman"/>
              <a:buAutoNum type="arabicPeriod"/>
              <a:tabLst>
                <a:tab pos="360662" algn="l"/>
                <a:tab pos="361219" algn="l"/>
              </a:tabLst>
            </a:pPr>
            <a:r>
              <a:rPr dirty="0"/>
              <a:t>	</a:t>
            </a:r>
            <a:r>
              <a:rPr sz="1600" spc="-4" dirty="0">
                <a:latin typeface="Times New Roman"/>
                <a:cs typeface="Times New Roman"/>
              </a:rPr>
              <a:t>Η φορτωτική, την οποία </a:t>
            </a:r>
            <a:r>
              <a:rPr sz="1600" spc="-9" dirty="0">
                <a:latin typeface="Times New Roman"/>
                <a:cs typeface="Times New Roman"/>
              </a:rPr>
              <a:t>εκδίδει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μεταφορέας και περιέχει τα στοιχεία του </a:t>
            </a:r>
            <a:r>
              <a:rPr sz="1600" spc="-9" dirty="0">
                <a:latin typeface="Times New Roman"/>
                <a:cs typeface="Times New Roman"/>
              </a:rPr>
              <a:t>μεταφορικού  </a:t>
            </a:r>
            <a:r>
              <a:rPr sz="1600" spc="-4" dirty="0">
                <a:latin typeface="Times New Roman"/>
                <a:cs typeface="Times New Roman"/>
              </a:rPr>
              <a:t>μέσου, του μεταφορέα, του μεταφερόμενου εμπορεύματος, του αποστολέα και του  παραλήπτη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279402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τιμολόγιο (invoice) που </a:t>
            </a:r>
            <a:r>
              <a:rPr sz="1600" spc="-9" dirty="0">
                <a:latin typeface="Times New Roman"/>
                <a:cs typeface="Times New Roman"/>
              </a:rPr>
              <a:t>εκδίδεται </a:t>
            </a:r>
            <a:r>
              <a:rPr sz="1600" spc="-4" dirty="0">
                <a:latin typeface="Times New Roman"/>
                <a:cs typeface="Times New Roman"/>
              </a:rPr>
              <a:t>από τον πωλητή και περιέχει </a:t>
            </a:r>
            <a:r>
              <a:rPr sz="1600" spc="-9" dirty="0">
                <a:latin typeface="Times New Roman"/>
                <a:cs typeface="Times New Roman"/>
              </a:rPr>
              <a:t>αναλυτικά </a:t>
            </a:r>
            <a:r>
              <a:rPr sz="1600" spc="-4" dirty="0">
                <a:latin typeface="Times New Roman"/>
                <a:cs typeface="Times New Roman"/>
              </a:rPr>
              <a:t>το είδος, την  ποσότητα, την ποιότητα και την αξία των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εμπορευμάτων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ασφαλιστήριο συμβόλαιο (insurance </a:t>
            </a:r>
            <a:r>
              <a:rPr sz="1600" dirty="0">
                <a:latin typeface="Times New Roman"/>
                <a:cs typeface="Times New Roman"/>
              </a:rPr>
              <a:t>policy), </a:t>
            </a:r>
            <a:r>
              <a:rPr sz="1600" spc="-4" dirty="0">
                <a:latin typeface="Times New Roman"/>
                <a:cs typeface="Times New Roman"/>
              </a:rPr>
              <a:t>που </a:t>
            </a:r>
            <a:r>
              <a:rPr sz="1600" spc="-9" dirty="0">
                <a:latin typeface="Times New Roman"/>
                <a:cs typeface="Times New Roman"/>
              </a:rPr>
              <a:t>εκδίδεται </a:t>
            </a:r>
            <a:r>
              <a:rPr sz="1600" spc="-4" dirty="0">
                <a:latin typeface="Times New Roman"/>
                <a:cs typeface="Times New Roman"/>
              </a:rPr>
              <a:t>από την ασφαλιστική εταιρεία,  η οποία ανέλαβε να </a:t>
            </a:r>
            <a:r>
              <a:rPr sz="1600" spc="-9" dirty="0">
                <a:latin typeface="Times New Roman"/>
                <a:cs typeface="Times New Roman"/>
              </a:rPr>
              <a:t>καλύψει </a:t>
            </a:r>
            <a:r>
              <a:rPr sz="1600" spc="-4" dirty="0">
                <a:latin typeface="Times New Roman"/>
                <a:cs typeface="Times New Roman"/>
              </a:rPr>
              <a:t>τους κινδύνους των εμπορευμάτων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την μεταφορά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τους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95731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πιστοποιητικό </a:t>
            </a:r>
            <a:r>
              <a:rPr sz="1600" spc="-4" dirty="0">
                <a:latin typeface="Times New Roman"/>
                <a:cs typeface="Times New Roman"/>
              </a:rPr>
              <a:t>προέλευσης </a:t>
            </a:r>
            <a:r>
              <a:rPr sz="1600" dirty="0">
                <a:latin typeface="Times New Roman"/>
                <a:cs typeface="Times New Roman"/>
              </a:rPr>
              <a:t>(certificate of </a:t>
            </a:r>
            <a:r>
              <a:rPr sz="1600" spc="-4" dirty="0">
                <a:latin typeface="Times New Roman"/>
                <a:cs typeface="Times New Roman"/>
              </a:rPr>
              <a:t>origin), με το οποίο αποδεικνύεται η προέλευση  των εμπορευμάτων και το οποίο </a:t>
            </a:r>
            <a:r>
              <a:rPr sz="1600" spc="-9" dirty="0">
                <a:latin typeface="Times New Roman"/>
                <a:cs typeface="Times New Roman"/>
              </a:rPr>
              <a:t>εκδίδεται </a:t>
            </a:r>
            <a:r>
              <a:rPr sz="1600" spc="-4" dirty="0">
                <a:latin typeface="Times New Roman"/>
                <a:cs typeface="Times New Roman"/>
              </a:rPr>
              <a:t>από το </a:t>
            </a:r>
            <a:r>
              <a:rPr sz="1600" spc="-9" dirty="0">
                <a:latin typeface="Times New Roman"/>
                <a:cs typeface="Times New Roman"/>
              </a:rPr>
              <a:t>Εμπορικό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spc="-9" dirty="0">
                <a:latin typeface="Times New Roman"/>
                <a:cs typeface="Times New Roman"/>
              </a:rPr>
              <a:t>Βιομηχανικό </a:t>
            </a:r>
            <a:r>
              <a:rPr sz="1600" spc="-4" dirty="0">
                <a:latin typeface="Times New Roman"/>
                <a:cs typeface="Times New Roman"/>
              </a:rPr>
              <a:t>Επιμελητήριο  του τόπου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προέλευσης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11132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πιστοποιητικό </a:t>
            </a:r>
            <a:r>
              <a:rPr sz="1600" spc="-4" dirty="0">
                <a:latin typeface="Times New Roman"/>
                <a:cs typeface="Times New Roman"/>
              </a:rPr>
              <a:t>επίβλεψης (surveillance certificate), το οποίο </a:t>
            </a:r>
            <a:r>
              <a:rPr sz="1600" spc="-9" dirty="0">
                <a:latin typeface="Times New Roman"/>
                <a:cs typeface="Times New Roman"/>
              </a:rPr>
              <a:t>εκδίδεται </a:t>
            </a:r>
            <a:r>
              <a:rPr sz="1600" spc="-4" dirty="0">
                <a:latin typeface="Times New Roman"/>
                <a:cs typeface="Times New Roman"/>
              </a:rPr>
              <a:t>από αναγνωρισμένη  εταιρεία, που ανέλαβε την επίβλεψη των εμπορευμάτων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 φόρτωση, ήτοι τη μέτρηση,  την </a:t>
            </a:r>
            <a:r>
              <a:rPr sz="1600" spc="-9" dirty="0">
                <a:latin typeface="Times New Roman"/>
                <a:cs typeface="Times New Roman"/>
              </a:rPr>
              <a:t>εξακρίβωση </a:t>
            </a:r>
            <a:r>
              <a:rPr sz="1600" spc="-4" dirty="0">
                <a:latin typeface="Times New Roman"/>
                <a:cs typeface="Times New Roman"/>
              </a:rPr>
              <a:t>της ποιότητας, τη συσκευασία και τη στοιβασία των εμπορευμάτων στο  </a:t>
            </a:r>
            <a:r>
              <a:rPr sz="1600" spc="-9" dirty="0">
                <a:latin typeface="Times New Roman"/>
                <a:cs typeface="Times New Roman"/>
              </a:rPr>
              <a:t>μεταφορικό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μέσο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389368"/>
            <a:ext cx="7608416" cy="5015175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19292" algn="ctr">
              <a:spcBef>
                <a:spcPts val="88"/>
              </a:spcBef>
            </a:pPr>
            <a:r>
              <a:rPr sz="1600" b="1" spc="-9" dirty="0">
                <a:latin typeface="Times New Roman"/>
                <a:cs typeface="Times New Roman"/>
              </a:rPr>
              <a:t>ΤΟΠΟΣ</a:t>
            </a:r>
            <a:r>
              <a:rPr sz="1600" b="1" spc="-13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ΠΑΡΑΔΟΣΗΣ</a:t>
            </a:r>
            <a:endParaRPr sz="1600" dirty="0">
              <a:latin typeface="Times New Roman"/>
              <a:cs typeface="Times New Roman"/>
            </a:endParaRPr>
          </a:p>
          <a:p>
            <a:pPr marL="11132" marR="121334">
              <a:spcBef>
                <a:spcPts val="1529"/>
              </a:spcBef>
            </a:pPr>
            <a:r>
              <a:rPr sz="1600" spc="-4" dirty="0">
                <a:latin typeface="Times New Roman"/>
                <a:cs typeface="Times New Roman"/>
              </a:rPr>
              <a:t>Ο προσδιορισμός του τόπου παράδοσης του εμπορεύματος έχει τεράστια σημασία τόσο για τον  αγοραστή </a:t>
            </a:r>
            <a:r>
              <a:rPr sz="1600" dirty="0">
                <a:latin typeface="Times New Roman"/>
                <a:cs typeface="Times New Roman"/>
              </a:rPr>
              <a:t>όσο </a:t>
            </a:r>
            <a:r>
              <a:rPr sz="1600" spc="-4" dirty="0">
                <a:latin typeface="Times New Roman"/>
                <a:cs typeface="Times New Roman"/>
              </a:rPr>
              <a:t>και τον πωλητή, γιατί από αυτόν </a:t>
            </a:r>
            <a:r>
              <a:rPr sz="1600" spc="-13" dirty="0">
                <a:latin typeface="Times New Roman"/>
                <a:cs typeface="Times New Roman"/>
              </a:rPr>
              <a:t>εξαρτάται </a:t>
            </a:r>
            <a:r>
              <a:rPr sz="1600" spc="-4" dirty="0">
                <a:latin typeface="Times New Roman"/>
                <a:cs typeface="Times New Roman"/>
              </a:rPr>
              <a:t>ποιος θα επιβαρυνθεί με τα </a:t>
            </a:r>
            <a:r>
              <a:rPr sz="1600" spc="-18" dirty="0">
                <a:latin typeface="Times New Roman"/>
                <a:cs typeface="Times New Roman"/>
              </a:rPr>
              <a:t>έξοδα  </a:t>
            </a:r>
            <a:r>
              <a:rPr sz="1600" spc="-4" dirty="0">
                <a:latin typeface="Times New Roman"/>
                <a:cs typeface="Times New Roman"/>
              </a:rPr>
              <a:t>αποστολής και με τα ασφάλιστρα των εμπορευμάτων και μέχρι ποιο σημείο. </a:t>
            </a:r>
            <a:r>
              <a:rPr sz="1600" spc="-22" dirty="0">
                <a:latin typeface="Times New Roman"/>
                <a:cs typeface="Times New Roman"/>
              </a:rPr>
              <a:t>Για </a:t>
            </a:r>
            <a:r>
              <a:rPr sz="1600" spc="-4" dirty="0">
                <a:latin typeface="Times New Roman"/>
                <a:cs typeface="Times New Roman"/>
              </a:rPr>
              <a:t>τον  προσδιορισμό του τόπου παράδοσης </a:t>
            </a:r>
            <a:r>
              <a:rPr sz="1600" spc="-9" dirty="0">
                <a:latin typeface="Times New Roman"/>
                <a:cs typeface="Times New Roman"/>
              </a:rPr>
              <a:t>έχουν </a:t>
            </a:r>
            <a:r>
              <a:rPr sz="1600" spc="-4" dirty="0">
                <a:latin typeface="Times New Roman"/>
                <a:cs typeface="Times New Roman"/>
              </a:rPr>
              <a:t>θεσπιστεί </a:t>
            </a:r>
            <a:r>
              <a:rPr sz="1600" spc="-9" dirty="0">
                <a:latin typeface="Times New Roman"/>
                <a:cs typeface="Times New Roman"/>
              </a:rPr>
              <a:t>ειδικοί </a:t>
            </a:r>
            <a:r>
              <a:rPr sz="1600" spc="-4" dirty="0">
                <a:latin typeface="Times New Roman"/>
                <a:cs typeface="Times New Roman"/>
              </a:rPr>
              <a:t>διεθνείς </a:t>
            </a:r>
            <a:r>
              <a:rPr sz="1600" spc="-9" dirty="0">
                <a:latin typeface="Times New Roman"/>
                <a:cs typeface="Times New Roman"/>
              </a:rPr>
              <a:t>εμπορικοί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όροι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1132" marR="4453"/>
            <a:r>
              <a:rPr sz="1600" spc="-4" dirty="0">
                <a:latin typeface="Times New Roman"/>
                <a:cs typeface="Times New Roman"/>
              </a:rPr>
              <a:t>Οι </a:t>
            </a:r>
            <a:r>
              <a:rPr sz="1600" b="1" spc="-4" dirty="0">
                <a:latin typeface="Times New Roman"/>
                <a:cs typeface="Times New Roman"/>
              </a:rPr>
              <a:t>Διεθνείς </a:t>
            </a:r>
            <a:r>
              <a:rPr sz="1600" b="1" spc="-9" dirty="0">
                <a:latin typeface="Times New Roman"/>
                <a:cs typeface="Times New Roman"/>
              </a:rPr>
              <a:t>Εμπορικοί </a:t>
            </a:r>
            <a:r>
              <a:rPr sz="1600" b="1" spc="-4" dirty="0">
                <a:latin typeface="Times New Roman"/>
                <a:cs typeface="Times New Roman"/>
              </a:rPr>
              <a:t>Όροι </a:t>
            </a:r>
            <a:r>
              <a:rPr sz="1600" spc="-4" dirty="0">
                <a:latin typeface="Times New Roman"/>
                <a:cs typeface="Times New Roman"/>
              </a:rPr>
              <a:t>(πιο γνωστοι ως </a:t>
            </a:r>
            <a:r>
              <a:rPr sz="1600" b="1" spc="-4" dirty="0">
                <a:latin typeface="Times New Roman"/>
                <a:cs typeface="Times New Roman"/>
              </a:rPr>
              <a:t>Incoterms </a:t>
            </a:r>
            <a:r>
              <a:rPr sz="1600" spc="-4" dirty="0">
                <a:latin typeface="Times New Roman"/>
                <a:cs typeface="Times New Roman"/>
              </a:rPr>
              <a:t>από την </a:t>
            </a:r>
            <a:r>
              <a:rPr sz="1600" u="sng" spc="-9" dirty="0">
                <a:solidFill>
                  <a:srgbClr val="3399FF"/>
                </a:solidFill>
                <a:uFill>
                  <a:solidFill>
                    <a:srgbClr val="3399FF"/>
                  </a:solidFill>
                </a:uFill>
                <a:latin typeface="Times New Roman"/>
                <a:cs typeface="Times New Roman"/>
              </a:rPr>
              <a:t>αγγλική</a:t>
            </a:r>
            <a:r>
              <a:rPr sz="1600" spc="-9" dirty="0">
                <a:solidFill>
                  <a:srgbClr val="3399FF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συντομογραφία του  </a:t>
            </a:r>
            <a:r>
              <a:rPr sz="1600" b="1" i="1" spc="-4" dirty="0">
                <a:latin typeface="Times New Roman"/>
                <a:cs typeface="Times New Roman"/>
              </a:rPr>
              <a:t>In</a:t>
            </a:r>
            <a:r>
              <a:rPr sz="1600" i="1" spc="-4" dirty="0">
                <a:latin typeface="Times New Roman"/>
                <a:cs typeface="Times New Roman"/>
              </a:rPr>
              <a:t>ternational </a:t>
            </a:r>
            <a:r>
              <a:rPr sz="1600" b="1" i="1" spc="-9" dirty="0">
                <a:latin typeface="Times New Roman"/>
                <a:cs typeface="Times New Roman"/>
              </a:rPr>
              <a:t>Co</a:t>
            </a:r>
            <a:r>
              <a:rPr sz="1600" i="1" spc="-9" dirty="0">
                <a:latin typeface="Times New Roman"/>
                <a:cs typeface="Times New Roman"/>
              </a:rPr>
              <a:t>mmercial </a:t>
            </a:r>
            <a:r>
              <a:rPr sz="1600" b="1" i="1" spc="-4" dirty="0">
                <a:latin typeface="Times New Roman"/>
                <a:cs typeface="Times New Roman"/>
              </a:rPr>
              <a:t>terms</a:t>
            </a:r>
            <a:r>
              <a:rPr sz="1600" spc="-4" dirty="0">
                <a:latin typeface="Times New Roman"/>
                <a:cs typeface="Times New Roman"/>
              </a:rPr>
              <a:t>) είναι κωδικοποιημένοι </a:t>
            </a:r>
            <a:r>
              <a:rPr sz="1600" spc="-9" dirty="0">
                <a:latin typeface="Times New Roman"/>
                <a:cs typeface="Times New Roman"/>
              </a:rPr>
              <a:t>εμπορικοί </a:t>
            </a:r>
            <a:r>
              <a:rPr sz="1600" dirty="0">
                <a:latin typeface="Times New Roman"/>
                <a:cs typeface="Times New Roman"/>
              </a:rPr>
              <a:t>όροι </a:t>
            </a:r>
            <a:r>
              <a:rPr sz="1600" spc="-4" dirty="0">
                <a:latin typeface="Times New Roman"/>
                <a:cs typeface="Times New Roman"/>
              </a:rPr>
              <a:t>που έχει θεσπίσει το  </a:t>
            </a:r>
            <a:r>
              <a:rPr sz="1600" u="sng" spc="-4" dirty="0">
                <a:solidFill>
                  <a:srgbClr val="3399FF"/>
                </a:solidFill>
                <a:uFill>
                  <a:solidFill>
                    <a:srgbClr val="3399FF"/>
                  </a:solidFill>
                </a:uFill>
                <a:latin typeface="Times New Roman"/>
                <a:cs typeface="Times New Roman"/>
              </a:rPr>
              <a:t>Διεθνές </a:t>
            </a:r>
            <a:r>
              <a:rPr sz="1600" u="sng" spc="-9" dirty="0">
                <a:solidFill>
                  <a:srgbClr val="3399FF"/>
                </a:solidFill>
                <a:uFill>
                  <a:solidFill>
                    <a:srgbClr val="3399FF"/>
                  </a:solidFill>
                </a:uFill>
                <a:latin typeface="Times New Roman"/>
                <a:cs typeface="Times New Roman"/>
              </a:rPr>
              <a:t>Εμπορικό </a:t>
            </a:r>
            <a:r>
              <a:rPr sz="1600" u="sng" spc="-4" dirty="0">
                <a:solidFill>
                  <a:srgbClr val="3399FF"/>
                </a:solidFill>
                <a:uFill>
                  <a:solidFill>
                    <a:srgbClr val="3399FF"/>
                  </a:solidFill>
                </a:uFill>
                <a:latin typeface="Times New Roman"/>
                <a:cs typeface="Times New Roman"/>
              </a:rPr>
              <a:t>Επιμελητήριο</a:t>
            </a:r>
            <a:r>
              <a:rPr sz="1600" spc="-4" dirty="0">
                <a:solidFill>
                  <a:srgbClr val="3399FF"/>
                </a:solidFill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(International Chamber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4" dirty="0">
                <a:latin typeface="Times New Roman"/>
                <a:cs typeface="Times New Roman"/>
              </a:rPr>
              <a:t>Commerce ή </a:t>
            </a:r>
            <a:r>
              <a:rPr sz="1600" u="sng" spc="-4" dirty="0">
                <a:solidFill>
                  <a:srgbClr val="3399FF"/>
                </a:solidFill>
                <a:uFill>
                  <a:solidFill>
                    <a:srgbClr val="3399FF"/>
                  </a:solidFill>
                </a:uFill>
                <a:latin typeface="Times New Roman"/>
                <a:cs typeface="Times New Roman"/>
              </a:rPr>
              <a:t>ICC</a:t>
            </a:r>
            <a:r>
              <a:rPr sz="1600" spc="-4" dirty="0">
                <a:latin typeface="Times New Roman"/>
                <a:cs typeface="Times New Roman"/>
              </a:rPr>
              <a:t>) και αφορούν την  διακίνηση εμπορευμάτων. Οι </a:t>
            </a:r>
            <a:r>
              <a:rPr sz="1600" spc="-9" dirty="0">
                <a:latin typeface="Times New Roman"/>
                <a:cs typeface="Times New Roman"/>
              </a:rPr>
              <a:t>εμπορικοί </a:t>
            </a:r>
            <a:r>
              <a:rPr sz="1600" spc="-4" dirty="0">
                <a:latin typeface="Times New Roman"/>
                <a:cs typeface="Times New Roman"/>
              </a:rPr>
              <a:t>αυτοί </a:t>
            </a:r>
            <a:r>
              <a:rPr sz="1600" dirty="0">
                <a:latin typeface="Times New Roman"/>
                <a:cs typeface="Times New Roman"/>
              </a:rPr>
              <a:t>όροι </a:t>
            </a:r>
            <a:r>
              <a:rPr sz="1600" spc="-9" dirty="0">
                <a:latin typeface="Times New Roman"/>
                <a:cs typeface="Times New Roman"/>
              </a:rPr>
              <a:t>έχουν </a:t>
            </a:r>
            <a:r>
              <a:rPr sz="1600" spc="-4" dirty="0">
                <a:latin typeface="Times New Roman"/>
                <a:cs typeface="Times New Roman"/>
              </a:rPr>
              <a:t>ομαδοποιηθεί με τέτοιο τρόπο ώστε η  κάθε ομάδα να προσδιορίζει με σαφήνεια ποιος </a:t>
            </a:r>
            <a:r>
              <a:rPr sz="1600" dirty="0">
                <a:latin typeface="Times New Roman"/>
                <a:cs typeface="Times New Roman"/>
              </a:rPr>
              <a:t>(ο </a:t>
            </a:r>
            <a:r>
              <a:rPr sz="1600" spc="-4" dirty="0">
                <a:latin typeface="Times New Roman"/>
                <a:cs typeface="Times New Roman"/>
              </a:rPr>
              <a:t>αγοραστής ή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πωλητής) είναι υπεύθυνος για  την διακίνηση εμπορευμάτων από τον αποστολέα έως τον παραλήπτη καθώς επίσης και ποιος  οφείλει να καταβάλει τις δαπάνες που θα προκύψουν. Η κάθε ομάδα όρων περιγράφεται με τρεις  </a:t>
            </a:r>
            <a:r>
              <a:rPr sz="1600" spc="-9" dirty="0">
                <a:latin typeface="Times New Roman"/>
                <a:cs typeface="Times New Roman"/>
              </a:rPr>
              <a:t>λατινικούς χαρακτήρες </a:t>
            </a:r>
            <a:r>
              <a:rPr sz="1600" dirty="0">
                <a:latin typeface="Times New Roman"/>
                <a:cs typeface="Times New Roman"/>
              </a:rPr>
              <a:t>(π.χ. </a:t>
            </a:r>
            <a:r>
              <a:rPr sz="1600" spc="-44" dirty="0">
                <a:latin typeface="Times New Roman"/>
                <a:cs typeface="Times New Roman"/>
              </a:rPr>
              <a:t>EXW, </a:t>
            </a:r>
            <a:r>
              <a:rPr sz="1600" spc="-4" dirty="0">
                <a:latin typeface="Times New Roman"/>
                <a:cs typeface="Times New Roman"/>
              </a:rPr>
              <a:t>CIF). Γίνονται ευρέως αποδεκτοί από κυβερνήσεις,  τελωνιακές και δικαστικές αρχές αλλά και από τους συναλλασσόμενους. Ερμηνεύονται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τον  ίδιο τρόπο από όλους </a:t>
            </a:r>
            <a:r>
              <a:rPr sz="1600" spc="-9" dirty="0">
                <a:latin typeface="Times New Roman"/>
                <a:cs typeface="Times New Roman"/>
              </a:rPr>
              <a:t>περιορίζοντας </a:t>
            </a:r>
            <a:r>
              <a:rPr sz="1600" spc="-4" dirty="0">
                <a:latin typeface="Times New Roman"/>
                <a:cs typeface="Times New Roman"/>
              </a:rPr>
              <a:t>τις παρερμηνείες καθώς επίσης </a:t>
            </a:r>
            <a:r>
              <a:rPr sz="1600" spc="-9" dirty="0">
                <a:latin typeface="Times New Roman"/>
                <a:cs typeface="Times New Roman"/>
              </a:rPr>
              <a:t>περιορίζουν </a:t>
            </a:r>
            <a:r>
              <a:rPr sz="1600" spc="-4" dirty="0">
                <a:latin typeface="Times New Roman"/>
                <a:cs typeface="Times New Roman"/>
              </a:rPr>
              <a:t>σημαντικά την  ανάγκη σύνταξης ειδικής συμφωνίας για κάθε συναλλαγή. Η επιλογή του κατάλληλου Incoterm  για κάθε αγοροπωλησία είναι αντικείμενο διαπραγμάτευσης μεταξύ του αγοραστή και του  πωλητή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7" y="254741"/>
            <a:ext cx="7603529" cy="5569878"/>
          </a:xfrm>
          <a:prstGeom prst="rect">
            <a:avLst/>
          </a:prstGeom>
        </p:spPr>
        <p:txBody>
          <a:bodyPr vert="horz" wrap="square" lIns="0" tIns="141371" rIns="0" bIns="0" rtlCol="0">
            <a:spAutoFit/>
          </a:bodyPr>
          <a:lstStyle/>
          <a:p>
            <a:pPr marL="224300" algn="ctr">
              <a:spcBef>
                <a:spcPts val="1113"/>
              </a:spcBef>
            </a:pPr>
            <a:r>
              <a:rPr sz="1600" b="1" spc="-9" dirty="0">
                <a:latin typeface="Times New Roman"/>
                <a:cs typeface="Times New Roman"/>
              </a:rPr>
              <a:t>ΤΟΠΟΣ</a:t>
            </a:r>
            <a:r>
              <a:rPr sz="1600" b="1" spc="-13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ΠΑΡΑΔΟΣΗΣ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1021"/>
              </a:spcBef>
            </a:pPr>
            <a:r>
              <a:rPr sz="1600" spc="-4" dirty="0">
                <a:latin typeface="Times New Roman"/>
                <a:cs typeface="Times New Roman"/>
              </a:rPr>
              <a:t>Οι </a:t>
            </a:r>
            <a:r>
              <a:rPr sz="1600" dirty="0">
                <a:latin typeface="Times New Roman"/>
                <a:cs typeface="Times New Roman"/>
              </a:rPr>
              <a:t>όροι </a:t>
            </a:r>
            <a:r>
              <a:rPr sz="1600" spc="-4" dirty="0">
                <a:latin typeface="Times New Roman"/>
                <a:cs typeface="Times New Roman"/>
              </a:rPr>
              <a:t>ομαδοποιούνται σε τέσσερις βασικές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κατηγορίες</a:t>
            </a:r>
            <a:r>
              <a:rPr sz="1600" spc="-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11132" marR="492571">
              <a:spcBef>
                <a:spcPts val="380"/>
              </a:spcBef>
            </a:pPr>
            <a:r>
              <a:rPr sz="1600" u="sng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Κατηγορία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Ε: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Όροι όπου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πωλητής θέτει τα εμπορεύματα στη διάθεση του αγοραστή στις 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εγκαταστάσεις του</a:t>
            </a: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πωλητή</a:t>
            </a:r>
            <a:endParaRPr sz="1600" dirty="0">
              <a:latin typeface="Times New Roman"/>
              <a:cs typeface="Times New Roman"/>
            </a:endParaRPr>
          </a:p>
          <a:p>
            <a:pPr marL="311683" marR="239885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EXW= Ex </a:t>
            </a:r>
            <a:r>
              <a:rPr sz="1600" spc="-31" dirty="0">
                <a:latin typeface="Times New Roman"/>
                <a:cs typeface="Times New Roman"/>
              </a:rPr>
              <a:t>Works </a:t>
            </a:r>
            <a:r>
              <a:rPr sz="1600" spc="-4" dirty="0">
                <a:latin typeface="Times New Roman"/>
                <a:cs typeface="Times New Roman"/>
              </a:rPr>
              <a:t>=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έχει το προϊόν έτοιμο (συσκευασμένο προς μεταφορά) έξω  από τις εγκαταστάσεις (εργοστάσιο, αποθήκη) του πωλητή τη</a:t>
            </a:r>
            <a:r>
              <a:rPr sz="1600" spc="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συμφωνημένη</a:t>
            </a:r>
            <a:endParaRPr sz="1600" dirty="0">
              <a:latin typeface="Times New Roman"/>
              <a:cs typeface="Times New Roman"/>
            </a:endParaRPr>
          </a:p>
          <a:p>
            <a:pPr marL="11132" marR="265487">
              <a:spcBef>
                <a:spcPts val="380"/>
              </a:spcBef>
            </a:pPr>
            <a:r>
              <a:rPr sz="1600" u="sng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Κατηγορία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F: Όροι όπου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πωλητής καλείται να παραδώσει τα εμπορεύματα στον μεταφορέα 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που θα του υποδείξει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αγοραστής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FCA= Free Carrier = ελεύθερο στον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μεταφορέα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35" dirty="0">
                <a:latin typeface="Times New Roman"/>
                <a:cs typeface="Times New Roman"/>
              </a:rPr>
              <a:t>FAS= </a:t>
            </a:r>
            <a:r>
              <a:rPr sz="1600" spc="-4" dirty="0">
                <a:latin typeface="Times New Roman"/>
                <a:cs typeface="Times New Roman"/>
              </a:rPr>
              <a:t>Free Alongside Ship = ελεύθερο παράπλευρα του</a:t>
            </a:r>
            <a:r>
              <a:rPr sz="1600" spc="-8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πλοίου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FOB = Free On Board = ελεύθερο επί του πλοίου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453" algn="just">
              <a:spcBef>
                <a:spcPts val="377"/>
              </a:spcBef>
            </a:pPr>
            <a:r>
              <a:rPr sz="1600" u="sng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Κατηγορία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C: Όροι όπου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πωλητής υποχρεώνεται να συνάψει σύμβαση μεταφοράς, αλλά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χωρίς 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να αναλαμβάνει τον κίνδυνο της απώλειας ή της </a:t>
            </a: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ζημιάς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των εμπορευμάτων ή πρόσθετων </a:t>
            </a:r>
            <a:r>
              <a:rPr sz="1600" u="sng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εξόδων 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που ενδέχεται να ανακύψουν μετά την φόρτωση και αποστολή των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εμπορευμάτων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CFR= Cost And Freight = αξία και</a:t>
            </a:r>
            <a:r>
              <a:rPr sz="1600" spc="-9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ναύλος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CIF= Cost, Insurance and Freight = αξία, ασφάλεια και</a:t>
            </a:r>
            <a:r>
              <a:rPr sz="1600" spc="-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ναύλος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CPT= Carriage Paid </a:t>
            </a:r>
            <a:r>
              <a:rPr sz="1600" spc="-57" dirty="0">
                <a:latin typeface="Times New Roman"/>
                <a:cs typeface="Times New Roman"/>
              </a:rPr>
              <a:t>To </a:t>
            </a:r>
            <a:r>
              <a:rPr sz="1600" spc="-4" dirty="0">
                <a:latin typeface="Times New Roman"/>
                <a:cs typeface="Times New Roman"/>
              </a:rPr>
              <a:t>=μεταφορά πληρωμένη</a:t>
            </a:r>
            <a:r>
              <a:rPr sz="1600" spc="-22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μέχρι</a:t>
            </a:r>
            <a:r>
              <a:rPr sz="1600" spc="-4" dirty="0">
                <a:latin typeface="Times New Roman"/>
                <a:cs typeface="Times New Roman"/>
              </a:rPr>
              <a:t>...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CIP= Carriage And Insurance Paid </a:t>
            </a:r>
            <a:r>
              <a:rPr sz="1600" spc="-57" dirty="0">
                <a:latin typeface="Times New Roman"/>
                <a:cs typeface="Times New Roman"/>
              </a:rPr>
              <a:t>To </a:t>
            </a:r>
            <a:r>
              <a:rPr sz="1600" spc="-4" dirty="0">
                <a:latin typeface="Times New Roman"/>
                <a:cs typeface="Times New Roman"/>
              </a:rPr>
              <a:t>= μεταφορά και ασφάλεια πληρωμένη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μέχρι</a:t>
            </a:r>
            <a:r>
              <a:rPr sz="1600" spc="-4" dirty="0">
                <a:latin typeface="Times New Roman"/>
                <a:cs typeface="Times New Roman"/>
              </a:rPr>
              <a:t>...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389368"/>
            <a:ext cx="7557375" cy="6069309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72166" algn="ctr">
              <a:spcBef>
                <a:spcPts val="88"/>
              </a:spcBef>
            </a:pPr>
            <a:r>
              <a:rPr sz="1600" b="1" spc="-9" dirty="0">
                <a:latin typeface="Times New Roman"/>
                <a:cs typeface="Times New Roman"/>
              </a:rPr>
              <a:t>ΤΟΠΟΣ</a:t>
            </a:r>
            <a:r>
              <a:rPr sz="1600" b="1" spc="-13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ΠΑΡΑΔΟΣΗΣ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4"/>
              </a:spcBef>
            </a:pPr>
            <a:endParaRPr dirty="0">
              <a:latin typeface="Times New Roman"/>
              <a:cs typeface="Times New Roman"/>
            </a:endParaRPr>
          </a:p>
          <a:p>
            <a:pPr marL="11132" marR="4453"/>
            <a:r>
              <a:rPr sz="1600" u="sng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Κατηγορία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D: Όροι όπου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πωλητής αναλαμβάνει το απαιτούμενο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κόστος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και κινδύνους για την 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μεταφορά των εμπορευμάτων στη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χώρα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προορισμού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marR="164747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66" dirty="0">
                <a:latin typeface="Times New Roman"/>
                <a:cs typeface="Times New Roman"/>
              </a:rPr>
              <a:t>DAT </a:t>
            </a: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4" dirty="0">
                <a:latin typeface="Times New Roman"/>
                <a:cs typeface="Times New Roman"/>
              </a:rPr>
              <a:t>Delivered at </a:t>
            </a:r>
            <a:r>
              <a:rPr sz="1600" spc="-18" dirty="0">
                <a:latin typeface="Times New Roman"/>
                <a:cs typeface="Times New Roman"/>
              </a:rPr>
              <a:t>Terminal </a:t>
            </a:r>
            <a:r>
              <a:rPr sz="1600" spc="-4" dirty="0">
                <a:latin typeface="Times New Roman"/>
                <a:cs typeface="Times New Roman"/>
              </a:rPr>
              <a:t>(named terminal at port </a:t>
            </a:r>
            <a:r>
              <a:rPr sz="1600" dirty="0">
                <a:latin typeface="Times New Roman"/>
                <a:cs typeface="Times New Roman"/>
              </a:rPr>
              <a:t>or </a:t>
            </a:r>
            <a:r>
              <a:rPr sz="1600" spc="-4" dirty="0">
                <a:latin typeface="Times New Roman"/>
                <a:cs typeface="Times New Roman"/>
              </a:rPr>
              <a:t>place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4" dirty="0">
                <a:latin typeface="Times New Roman"/>
                <a:cs typeface="Times New Roman"/>
              </a:rPr>
              <a:t>destination) = παραδοτέο  στο </a:t>
            </a:r>
            <a:r>
              <a:rPr sz="1600" spc="-9" dirty="0">
                <a:latin typeface="Times New Roman"/>
                <a:cs typeface="Times New Roman"/>
              </a:rPr>
              <a:t>τερματικό </a:t>
            </a:r>
            <a:r>
              <a:rPr sz="1600" spc="-4" dirty="0">
                <a:latin typeface="Times New Roman"/>
                <a:cs typeface="Times New Roman"/>
              </a:rPr>
              <a:t>σταθμό (λιμάνι, αεροδρόμιο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κ.λ.π</a:t>
            </a:r>
            <a:r>
              <a:rPr sz="1600" dirty="0">
                <a:latin typeface="Times New Roman"/>
                <a:cs typeface="Times New Roman"/>
              </a:rPr>
              <a:t>)</a:t>
            </a:r>
          </a:p>
          <a:p>
            <a:pPr marL="31168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DAP </a:t>
            </a: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4" dirty="0">
                <a:latin typeface="Times New Roman"/>
                <a:cs typeface="Times New Roman"/>
              </a:rPr>
              <a:t>Delivered at Place (named place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4" dirty="0">
                <a:latin typeface="Times New Roman"/>
                <a:cs typeface="Times New Roman"/>
              </a:rPr>
              <a:t>destination) = μεταφορά στον τόπο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προορισμού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DDP </a:t>
            </a: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4" dirty="0">
                <a:latin typeface="Times New Roman"/>
                <a:cs typeface="Times New Roman"/>
              </a:rPr>
              <a:t>Delivered Duty Paid = μεταφορά στον τόπο προορισμού, δασμός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πληρωμένος</a:t>
            </a:r>
            <a:r>
              <a:rPr sz="1600" spc="-4" dirty="0">
                <a:latin typeface="Times New Roman"/>
                <a:cs typeface="Times New Roman"/>
              </a:rPr>
              <a:t>...</a:t>
            </a:r>
            <a:endParaRPr sz="1600" dirty="0">
              <a:latin typeface="Times New Roman"/>
              <a:cs typeface="Times New Roman"/>
            </a:endParaRPr>
          </a:p>
          <a:p>
            <a:pPr marL="11132" marR="38960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Εκτός από τους πιο πάνω συνηθισμένους όρους της θαλάσσιας μεταφοράς των εμπορευμάτων  είναι δυνατόν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συμβαλλόμενοι να καθορίσουν και άλλους όρους,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οποίοι </a:t>
            </a:r>
            <a:r>
              <a:rPr sz="1600" spc="-9" dirty="0">
                <a:latin typeface="Times New Roman"/>
                <a:cs typeface="Times New Roman"/>
              </a:rPr>
              <a:t>εφαρμόζονται </a:t>
            </a:r>
            <a:r>
              <a:rPr sz="1600" spc="-4" dirty="0">
                <a:latin typeface="Times New Roman"/>
                <a:cs typeface="Times New Roman"/>
              </a:rPr>
              <a:t>όχι  μόνο στη θαλάσσια αλλά και στη χερσαία μεταφορά </a:t>
            </a:r>
            <a:r>
              <a:rPr sz="1600" spc="4" dirty="0">
                <a:latin typeface="Times New Roman"/>
                <a:cs typeface="Times New Roman"/>
              </a:rPr>
              <a:t>όπως: </a:t>
            </a:r>
            <a:r>
              <a:rPr sz="1600" spc="-4" dirty="0">
                <a:latin typeface="Times New Roman"/>
                <a:cs typeface="Times New Roman"/>
              </a:rPr>
              <a:t>ελεύθερο στο εργοστάσιο, ελεύθερο  στο κατάστημα του αγοραστή, μεταφορικά πληρωμένα, παράδοση «επί αντικαταβολή»</a:t>
            </a:r>
            <a:r>
              <a:rPr sz="1600" spc="-4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κ.λπ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  <a:p>
            <a:pPr>
              <a:spcBef>
                <a:spcPts val="26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1132" marR="214839"/>
            <a:r>
              <a:rPr sz="1600" spc="-4" dirty="0">
                <a:latin typeface="Times New Roman"/>
                <a:cs typeface="Times New Roman"/>
              </a:rPr>
              <a:t>Ευρέως χρησιμοποιείται 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όρος En transit </a:t>
            </a:r>
            <a:r>
              <a:rPr sz="1600" spc="-13" dirty="0">
                <a:latin typeface="Times New Roman"/>
                <a:cs typeface="Times New Roman"/>
              </a:rPr>
              <a:t>(τράνζιτο) </a:t>
            </a:r>
            <a:r>
              <a:rPr sz="1600" spc="-4" dirty="0">
                <a:latin typeface="Times New Roman"/>
                <a:cs typeface="Times New Roman"/>
              </a:rPr>
              <a:t>που σημαίνει ότι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αγοραστής θα  παραλάβει τα εμπορεύματα από τις αποθήκες του τελωνείου του τόπου προορισμού  καταβάλλοντας μόνο τους </a:t>
            </a:r>
            <a:r>
              <a:rPr sz="1600" spc="-9" dirty="0">
                <a:latin typeface="Times New Roman"/>
                <a:cs typeface="Times New Roman"/>
              </a:rPr>
              <a:t>τελωνειακούς </a:t>
            </a:r>
            <a:r>
              <a:rPr sz="1600" spc="-4" dirty="0">
                <a:latin typeface="Times New Roman"/>
                <a:cs typeface="Times New Roman"/>
              </a:rPr>
              <a:t>δασμούς. Όλα τα άλλα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βαρύνουν τον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πωλητή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Εάν τα εμπορεύματα μεταφέρονται με αεροπλάνο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συνηθέστερες συμφωνίες μεταφοράς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spc="9" dirty="0">
                <a:latin typeface="Times New Roman"/>
                <a:cs typeface="Times New Roman"/>
              </a:rPr>
              <a:t>είναι</a:t>
            </a:r>
            <a:r>
              <a:rPr sz="1600" spc="9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11132" marR="325598"/>
            <a:r>
              <a:rPr sz="1600" spc="-18" dirty="0">
                <a:latin typeface="Times New Roman"/>
                <a:cs typeface="Times New Roman"/>
              </a:rPr>
              <a:t>«Στο </a:t>
            </a:r>
            <a:r>
              <a:rPr sz="1600" spc="-4" dirty="0">
                <a:latin typeface="Times New Roman"/>
                <a:cs typeface="Times New Roman"/>
              </a:rPr>
              <a:t>αεροπλάνο και στον αερολιμένα φόρτωσης»,«στο αεροπλάνο και στον αερολιμένα της  εκφόρτωσης», </a:t>
            </a:r>
            <a:r>
              <a:rPr sz="1600" spc="-9" dirty="0">
                <a:latin typeface="Times New Roman"/>
                <a:cs typeface="Times New Roman"/>
              </a:rPr>
              <a:t>«στις </a:t>
            </a:r>
            <a:r>
              <a:rPr sz="1600" spc="-4" dirty="0">
                <a:latin typeface="Times New Roman"/>
                <a:cs typeface="Times New Roman"/>
              </a:rPr>
              <a:t>αποθήκες του αερολιμένα της φόρτωσης ή </a:t>
            </a:r>
            <a:r>
              <a:rPr sz="1600" dirty="0">
                <a:latin typeface="Times New Roman"/>
                <a:cs typeface="Times New Roman"/>
              </a:rPr>
              <a:t>εκφόρτωσης»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κ.ο.κ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8122305" y="6180837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571" y="389368"/>
            <a:ext cx="7286964" cy="503056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34319" algn="ctr">
              <a:spcBef>
                <a:spcPts val="88"/>
              </a:spcBef>
            </a:pPr>
            <a:r>
              <a:rPr sz="1600" b="1" spc="-9" dirty="0">
                <a:latin typeface="Times New Roman"/>
                <a:cs typeface="Times New Roman"/>
              </a:rPr>
              <a:t>ΤΟΠΟΣ</a:t>
            </a:r>
            <a:r>
              <a:rPr sz="1600" b="1" spc="-13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ΠΑΡΑΔΟΣΗΣ</a:t>
            </a:r>
            <a:endParaRPr sz="1600" dirty="0">
              <a:latin typeface="Times New Roman"/>
              <a:cs typeface="Times New Roman"/>
            </a:endParaRPr>
          </a:p>
          <a:p>
            <a:pPr marL="11132" marR="725220">
              <a:spcBef>
                <a:spcPts val="1529"/>
              </a:spcBef>
            </a:pPr>
            <a:r>
              <a:rPr sz="1600" spc="-4" dirty="0">
                <a:latin typeface="Times New Roman"/>
                <a:cs typeface="Times New Roman"/>
              </a:rPr>
              <a:t>Οι πιο συνηθισμένοι </a:t>
            </a:r>
            <a:r>
              <a:rPr sz="1600" dirty="0">
                <a:latin typeface="Times New Roman"/>
                <a:cs typeface="Times New Roman"/>
              </a:rPr>
              <a:t>όροι </a:t>
            </a:r>
            <a:r>
              <a:rPr sz="1600" spc="-4" dirty="0">
                <a:latin typeface="Times New Roman"/>
                <a:cs typeface="Times New Roman"/>
              </a:rPr>
              <a:t>είναι </a:t>
            </a:r>
            <a:r>
              <a:rPr sz="1600" dirty="0">
                <a:latin typeface="Times New Roman"/>
                <a:cs typeface="Times New Roman"/>
              </a:rPr>
              <a:t>οι όροι </a:t>
            </a:r>
            <a:r>
              <a:rPr sz="1600" spc="-22" dirty="0">
                <a:latin typeface="Times New Roman"/>
                <a:cs typeface="Times New Roman"/>
              </a:rPr>
              <a:t>F.O.B. </a:t>
            </a:r>
            <a:r>
              <a:rPr sz="1600" spc="-26" dirty="0">
                <a:latin typeface="Times New Roman"/>
                <a:cs typeface="Times New Roman"/>
              </a:rPr>
              <a:t>Και </a:t>
            </a:r>
            <a:r>
              <a:rPr sz="1600" spc="-22" dirty="0">
                <a:latin typeface="Times New Roman"/>
                <a:cs typeface="Times New Roman"/>
              </a:rPr>
              <a:t>C.I.F. </a:t>
            </a:r>
            <a:r>
              <a:rPr sz="1600" spc="-31" dirty="0">
                <a:latin typeface="Times New Roman"/>
                <a:cs typeface="Times New Roman"/>
              </a:rPr>
              <a:t>Τους </a:t>
            </a:r>
            <a:r>
              <a:rPr sz="1600" spc="-4" dirty="0">
                <a:latin typeface="Times New Roman"/>
                <a:cs typeface="Times New Roman"/>
              </a:rPr>
              <a:t>οποίους θα δούμε πιο  </a:t>
            </a:r>
            <a:r>
              <a:rPr sz="1600" spc="-9" dirty="0">
                <a:latin typeface="Times New Roman"/>
                <a:cs typeface="Times New Roman"/>
              </a:rPr>
              <a:t>αναλυτικά</a:t>
            </a:r>
            <a:r>
              <a:rPr sz="1600" spc="-9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311127" marR="334503" indent="-300552"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22" dirty="0">
                <a:latin typeface="Times New Roman"/>
                <a:cs typeface="Times New Roman"/>
              </a:rPr>
              <a:t>F.O.B. </a:t>
            </a:r>
            <a:r>
              <a:rPr sz="1600" spc="-4" dirty="0">
                <a:latin typeface="Times New Roman"/>
                <a:cs typeface="Times New Roman"/>
              </a:rPr>
              <a:t>(φόμπ): Ο όρος αυτός σημαίνει ότι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υποχρεούται να παραδώσει το  εμπόρευμα στο κατάστρωμα του πλοίου, συσκευασμένο πλήρως, ελεύθερο από κάθε  </a:t>
            </a:r>
            <a:r>
              <a:rPr sz="1600" spc="-13" dirty="0">
                <a:latin typeface="Times New Roman"/>
                <a:cs typeface="Times New Roman"/>
              </a:rPr>
              <a:t>εξαγωγικό </a:t>
            </a:r>
            <a:r>
              <a:rPr sz="1600" spc="-4" dirty="0">
                <a:latin typeface="Times New Roman"/>
                <a:cs typeface="Times New Roman"/>
              </a:rPr>
              <a:t>δασμό και εφόσον το πλοίο βρίσκεται στο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λιμάνι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φόρτωσης</a:t>
            </a:r>
            <a:r>
              <a:rPr sz="1600" spc="-4" dirty="0">
                <a:latin typeface="Times New Roman"/>
                <a:cs typeface="Times New Roman"/>
              </a:rPr>
              <a:t>. Συνήθως  προστίθεται και το όνομα του </a:t>
            </a:r>
            <a:r>
              <a:rPr sz="1600" spc="-9" dirty="0">
                <a:latin typeface="Times New Roman"/>
                <a:cs typeface="Times New Roman"/>
              </a:rPr>
              <a:t>λιμένα </a:t>
            </a:r>
            <a:r>
              <a:rPr sz="1600" spc="-4" dirty="0">
                <a:latin typeface="Times New Roman"/>
                <a:cs typeface="Times New Roman"/>
              </a:rPr>
              <a:t>φόρτωσης </a:t>
            </a:r>
            <a:r>
              <a:rPr sz="1600" spc="-22" dirty="0">
                <a:latin typeface="Times New Roman"/>
                <a:cs typeface="Times New Roman"/>
              </a:rPr>
              <a:t>(F.O.B. </a:t>
            </a:r>
            <a:r>
              <a:rPr sz="1600" spc="-4" dirty="0">
                <a:latin typeface="Times New Roman"/>
                <a:cs typeface="Times New Roman"/>
              </a:rPr>
              <a:t>Πειραιά </a:t>
            </a:r>
            <a:r>
              <a:rPr sz="1600" dirty="0">
                <a:latin typeface="Times New Roman"/>
                <a:cs typeface="Times New Roman"/>
              </a:rPr>
              <a:t>κ.λπ.). </a:t>
            </a:r>
            <a:r>
              <a:rPr sz="1600" spc="-4" dirty="0">
                <a:latin typeface="Times New Roman"/>
                <a:cs typeface="Times New Roman"/>
              </a:rPr>
              <a:t>Ο όρος  προέρχεται από τα αρχικά γράμματα των </a:t>
            </a:r>
            <a:r>
              <a:rPr sz="1600" spc="-22" dirty="0">
                <a:latin typeface="Times New Roman"/>
                <a:cs typeface="Times New Roman"/>
              </a:rPr>
              <a:t>Αγγλικών </a:t>
            </a:r>
            <a:r>
              <a:rPr sz="1600" spc="-4" dirty="0">
                <a:latin typeface="Times New Roman"/>
                <a:cs typeface="Times New Roman"/>
              </a:rPr>
              <a:t>λέξεων Free </a:t>
            </a:r>
            <a:r>
              <a:rPr sz="1600" dirty="0">
                <a:latin typeface="Times New Roman"/>
                <a:cs typeface="Times New Roman"/>
              </a:rPr>
              <a:t>on </a:t>
            </a:r>
            <a:r>
              <a:rPr sz="1600" spc="-4" dirty="0">
                <a:latin typeface="Times New Roman"/>
                <a:cs typeface="Times New Roman"/>
              </a:rPr>
              <a:t>board,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οποίες  σημαίνουν «ελεύθερο πάνω στο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πλοίο</a:t>
            </a:r>
            <a:r>
              <a:rPr sz="1600" spc="-4" dirty="0">
                <a:latin typeface="Times New Roman"/>
                <a:cs typeface="Times New Roman"/>
              </a:rPr>
              <a:t>».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  <a:buFont typeface="Wingdings"/>
              <a:buChar char=""/>
            </a:pPr>
            <a:endParaRPr sz="2300" dirty="0">
              <a:latin typeface="Times New Roman"/>
              <a:cs typeface="Times New Roman"/>
            </a:endParaRPr>
          </a:p>
          <a:p>
            <a:pPr marL="311127" marR="4453" indent="-300552"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22" dirty="0">
                <a:latin typeface="Times New Roman"/>
                <a:cs typeface="Times New Roman"/>
              </a:rPr>
              <a:t>C.I.F. </a:t>
            </a:r>
            <a:r>
              <a:rPr sz="1600" spc="-4" dirty="0">
                <a:latin typeface="Times New Roman"/>
                <a:cs typeface="Times New Roman"/>
              </a:rPr>
              <a:t>(τσίφ): Ο όρος αυτός σημαίνει ότι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υποχρεούται να παραδώσει τα  εμπορεύματα στο κατάστρωμα του πλοίου και εφόσον το πλοίο βρίσκεται στο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λιμένα 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προορισμού (εκφόρτωσης)</a:t>
            </a:r>
            <a:r>
              <a:rPr sz="1600" spc="-4" dirty="0">
                <a:latin typeface="Times New Roman"/>
                <a:cs typeface="Times New Roman"/>
              </a:rPr>
              <a:t>. Συνεπώς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υποχρεούται να καταβάλει και τα ναύλα  και τα ασφάλιστρα των εμπορευμάτων μέχρι να φθάσει το πλοίο στο </a:t>
            </a:r>
            <a:r>
              <a:rPr sz="1600" spc="-9" dirty="0">
                <a:latin typeface="Times New Roman"/>
                <a:cs typeface="Times New Roman"/>
              </a:rPr>
              <a:t>λιμένα </a:t>
            </a:r>
            <a:r>
              <a:rPr sz="1600" spc="-4" dirty="0">
                <a:latin typeface="Times New Roman"/>
                <a:cs typeface="Times New Roman"/>
              </a:rPr>
              <a:t>του  προορισμού. Συνήθως προστίθεται και το όνομα του </a:t>
            </a:r>
            <a:r>
              <a:rPr sz="1600" spc="-9" dirty="0">
                <a:latin typeface="Times New Roman"/>
                <a:cs typeface="Times New Roman"/>
              </a:rPr>
              <a:t>λιμένα </a:t>
            </a:r>
            <a:r>
              <a:rPr sz="1600" spc="4" dirty="0">
                <a:latin typeface="Times New Roman"/>
                <a:cs typeface="Times New Roman"/>
              </a:rPr>
              <a:t>(cif </a:t>
            </a:r>
            <a:r>
              <a:rPr sz="1600" spc="-4" dirty="0">
                <a:latin typeface="Times New Roman"/>
                <a:cs typeface="Times New Roman"/>
              </a:rPr>
              <a:t>Βόλο </a:t>
            </a:r>
            <a:r>
              <a:rPr sz="1600" dirty="0">
                <a:latin typeface="Times New Roman"/>
                <a:cs typeface="Times New Roman"/>
              </a:rPr>
              <a:t>κ.λπ.). </a:t>
            </a:r>
            <a:r>
              <a:rPr sz="1600" spc="-4" dirty="0">
                <a:latin typeface="Times New Roman"/>
                <a:cs typeface="Times New Roman"/>
              </a:rPr>
              <a:t>Ο όρος  αυτός </a:t>
            </a:r>
            <a:r>
              <a:rPr sz="1600" spc="-9" dirty="0">
                <a:latin typeface="Times New Roman"/>
                <a:cs typeface="Times New Roman"/>
              </a:rPr>
              <a:t>παράγεται </a:t>
            </a:r>
            <a:r>
              <a:rPr sz="1600" spc="-4" dirty="0">
                <a:latin typeface="Times New Roman"/>
                <a:cs typeface="Times New Roman"/>
              </a:rPr>
              <a:t>από τα αρχικά γράμματα των </a:t>
            </a:r>
            <a:r>
              <a:rPr sz="1600" spc="-9" dirty="0">
                <a:latin typeface="Times New Roman"/>
                <a:cs typeface="Times New Roman"/>
              </a:rPr>
              <a:t>αγγλικών </a:t>
            </a:r>
            <a:r>
              <a:rPr sz="1600" spc="-4" dirty="0">
                <a:latin typeface="Times New Roman"/>
                <a:cs typeface="Times New Roman"/>
              </a:rPr>
              <a:t>λέξεων cost, insurance, freight </a:t>
            </a:r>
            <a:r>
              <a:rPr sz="1600" dirty="0">
                <a:latin typeface="Times New Roman"/>
                <a:cs typeface="Times New Roman"/>
              </a:rPr>
              <a:t>(  </a:t>
            </a:r>
            <a:r>
              <a:rPr sz="1600" spc="-9" dirty="0">
                <a:latin typeface="Times New Roman"/>
                <a:cs typeface="Times New Roman"/>
              </a:rPr>
              <a:t>κόστος, </a:t>
            </a:r>
            <a:r>
              <a:rPr sz="1600" spc="-4" dirty="0">
                <a:latin typeface="Times New Roman"/>
                <a:cs typeface="Times New Roman"/>
              </a:rPr>
              <a:t>ασφάλιση,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ναύλος</a:t>
            </a:r>
            <a:r>
              <a:rPr sz="1600" spc="-4" dirty="0">
                <a:latin typeface="Times New Roman"/>
                <a:cs typeface="Times New Roman"/>
              </a:rPr>
              <a:t>)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319521"/>
            <a:ext cx="7389047" cy="882027"/>
          </a:xfrm>
          <a:prstGeom prst="rect">
            <a:avLst/>
          </a:prstGeom>
        </p:spPr>
        <p:txBody>
          <a:bodyPr vert="horz" wrap="square" lIns="0" tIns="78477" rIns="0" bIns="0" rtlCol="0">
            <a:spAutoFit/>
          </a:bodyPr>
          <a:lstStyle/>
          <a:p>
            <a:pPr marL="444149" algn="ctr">
              <a:spcBef>
                <a:spcPts val="618"/>
              </a:spcBef>
            </a:pPr>
            <a:r>
              <a:rPr sz="1600" b="1" spc="-9" dirty="0">
                <a:latin typeface="Times New Roman"/>
                <a:cs typeface="Times New Roman"/>
              </a:rPr>
              <a:t>ΤΟΠΟΣ</a:t>
            </a:r>
            <a:r>
              <a:rPr sz="1600" b="1" spc="-13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ΠΑΡΑΔΟΣΗΣ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530"/>
              </a:spcBef>
            </a:pPr>
            <a:r>
              <a:rPr sz="1600" spc="-13" dirty="0">
                <a:latin typeface="Times New Roman"/>
                <a:cs typeface="Times New Roman"/>
              </a:rPr>
              <a:t>Στον </a:t>
            </a:r>
            <a:r>
              <a:rPr sz="1600" spc="-4" dirty="0">
                <a:latin typeface="Times New Roman"/>
                <a:cs typeface="Times New Roman"/>
              </a:rPr>
              <a:t>παρακάτω πίνακα απεικονίζεται η κατανομή των δαπανών μεταξύ αγοραστή και πωλητή  σύμφωνα με τους διεθνείς </a:t>
            </a:r>
            <a:r>
              <a:rPr sz="1600" spc="-9" dirty="0">
                <a:latin typeface="Times New Roman"/>
                <a:cs typeface="Times New Roman"/>
              </a:rPr>
              <a:t>εμπορικούς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όρους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4037" y="1854597"/>
            <a:ext cx="7497211" cy="32849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572" y="323148"/>
            <a:ext cx="7359182" cy="5971847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60294" algn="ctr">
              <a:spcBef>
                <a:spcPts val="88"/>
              </a:spcBef>
            </a:pPr>
            <a:r>
              <a:rPr sz="1600" b="1" dirty="0">
                <a:latin typeface="Times New Roman"/>
                <a:cs typeface="Times New Roman"/>
              </a:rPr>
              <a:t>ΧΡΟΝΟΣ </a:t>
            </a:r>
            <a:r>
              <a:rPr sz="1600" b="1" spc="-4" dirty="0">
                <a:latin typeface="Times New Roman"/>
                <a:cs typeface="Times New Roman"/>
              </a:rPr>
              <a:t>ΚΑΙ ΤΡΟΠΟΣ</a:t>
            </a:r>
            <a:r>
              <a:rPr sz="1600" b="1" spc="-75" dirty="0">
                <a:latin typeface="Times New Roman"/>
                <a:cs typeface="Times New Roman"/>
              </a:rPr>
              <a:t> </a:t>
            </a:r>
            <a:r>
              <a:rPr sz="1600" b="1" spc="-4" dirty="0">
                <a:latin typeface="Times New Roman"/>
                <a:cs typeface="Times New Roman"/>
              </a:rPr>
              <a:t>ΠΛΗΡΩΜΗΣ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dirty="0">
              <a:latin typeface="Times New Roman"/>
              <a:cs typeface="Times New Roman"/>
            </a:endParaRPr>
          </a:p>
          <a:p>
            <a:pPr marL="11132">
              <a:spcBef>
                <a:spcPts val="4"/>
              </a:spcBef>
            </a:pPr>
            <a:r>
              <a:rPr sz="1600" spc="-22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 σύμβαση πρέπει να καθορίζεται </a:t>
            </a:r>
            <a:r>
              <a:rPr sz="1600" spc="-9" dirty="0">
                <a:latin typeface="Times New Roman"/>
                <a:cs typeface="Times New Roman"/>
              </a:rPr>
              <a:t>ακόμη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χρόνος 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τρόπος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πληρωμής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Όσον αφορά το χρόνο πληρωμής τις πωλήσεις διακρίνουμε σε «πωλήσεις μετρητοίς» και</a:t>
            </a:r>
            <a:r>
              <a:rPr sz="1600" spc="9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σε</a:t>
            </a:r>
            <a:endParaRPr sz="1600" dirty="0">
              <a:latin typeface="Times New Roman"/>
              <a:cs typeface="Times New Roman"/>
            </a:endParaRPr>
          </a:p>
          <a:p>
            <a:pPr marL="11132"/>
            <a:r>
              <a:rPr sz="1600" spc="-4" dirty="0">
                <a:latin typeface="Times New Roman"/>
                <a:cs typeface="Times New Roman"/>
              </a:rPr>
              <a:t>«πωλήσεις με πίστωση» και σε πώλησης με</a:t>
            </a:r>
            <a:r>
              <a:rPr sz="1600" spc="3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δόσεις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445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Πώληση μετρητοίς </a:t>
            </a:r>
            <a:r>
              <a:rPr sz="1600" dirty="0">
                <a:latin typeface="Times New Roman"/>
                <a:cs typeface="Times New Roman"/>
              </a:rPr>
              <a:t>(in </a:t>
            </a:r>
            <a:r>
              <a:rPr sz="1600" spc="-4" dirty="0">
                <a:latin typeface="Times New Roman"/>
                <a:cs typeface="Times New Roman"/>
              </a:rPr>
              <a:t>cash) καλείται εκείνη, της οποίας το </a:t>
            </a:r>
            <a:r>
              <a:rPr sz="1600" spc="-9" dirty="0">
                <a:latin typeface="Times New Roman"/>
                <a:cs typeface="Times New Roman"/>
              </a:rPr>
              <a:t>τίμημα </a:t>
            </a:r>
            <a:r>
              <a:rPr sz="1600" spc="-4" dirty="0">
                <a:latin typeface="Times New Roman"/>
                <a:cs typeface="Times New Roman"/>
              </a:rPr>
              <a:t>καταβάλλεται μέσα σε  οκτώ το </a:t>
            </a:r>
            <a:r>
              <a:rPr sz="1600" spc="-9" dirty="0">
                <a:latin typeface="Times New Roman"/>
                <a:cs typeface="Times New Roman"/>
              </a:rPr>
              <a:t>πολύ </a:t>
            </a:r>
            <a:r>
              <a:rPr sz="1600" spc="-4" dirty="0">
                <a:latin typeface="Times New Roman"/>
                <a:cs typeface="Times New Roman"/>
              </a:rPr>
              <a:t>ημέρες από την ημέρα, που παραδόθηκε και η τελευταία ποσότητα του  εμπορεύματος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4341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Πώληση με πίστωση </a:t>
            </a:r>
            <a:r>
              <a:rPr sz="1600" dirty="0">
                <a:latin typeface="Times New Roman"/>
                <a:cs typeface="Times New Roman"/>
              </a:rPr>
              <a:t>(sale on </a:t>
            </a:r>
            <a:r>
              <a:rPr sz="1600" spc="-4" dirty="0">
                <a:latin typeface="Times New Roman"/>
                <a:cs typeface="Times New Roman"/>
              </a:rPr>
              <a:t>credit) καλείται εκείνη, της οποίας το </a:t>
            </a:r>
            <a:r>
              <a:rPr sz="1600" spc="-9" dirty="0">
                <a:latin typeface="Times New Roman"/>
                <a:cs typeface="Times New Roman"/>
              </a:rPr>
              <a:t>τίμημα </a:t>
            </a:r>
            <a:r>
              <a:rPr sz="1600" spc="-4" dirty="0">
                <a:latin typeface="Times New Roman"/>
                <a:cs typeface="Times New Roman"/>
              </a:rPr>
              <a:t>καταβάλλεται  μετά από οκτώ τουλάχιστον ημέρες από την παράδοση και της τελευταίας ποσότητας του  εμπορεύματος. Η πώληση με πίστωση γίνεται είτε με εγγραφή στο λογαριασμό, είτε με  υπογραφή γραμματίου ή συναλλαγματικής, ή επιταγής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112429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πώληση με δόσεις (installment sale) αποτελεί μια μορφή της πώλησης με πίστωση. </a:t>
            </a:r>
            <a:r>
              <a:rPr sz="1600" spc="-57" dirty="0">
                <a:latin typeface="Times New Roman"/>
                <a:cs typeface="Times New Roman"/>
              </a:rPr>
              <a:t>Το  </a:t>
            </a:r>
            <a:r>
              <a:rPr sz="1600" spc="-9" dirty="0">
                <a:latin typeface="Times New Roman"/>
                <a:cs typeface="Times New Roman"/>
              </a:rPr>
              <a:t>τίμημα </a:t>
            </a:r>
            <a:r>
              <a:rPr sz="1600" spc="-4" dirty="0">
                <a:latin typeface="Times New Roman"/>
                <a:cs typeface="Times New Roman"/>
              </a:rPr>
              <a:t>καταβάλλεται στο μέλλον, έπειτα από οκτώ ημέρες και όχι ολόκληρο, αλλά  </a:t>
            </a:r>
            <a:r>
              <a:rPr sz="1600" spc="-9" dirty="0">
                <a:latin typeface="Times New Roman"/>
                <a:cs typeface="Times New Roman"/>
              </a:rPr>
              <a:t>τμηματικά </a:t>
            </a:r>
            <a:r>
              <a:rPr sz="1600" spc="-4" dirty="0">
                <a:latin typeface="Times New Roman"/>
                <a:cs typeface="Times New Roman"/>
              </a:rPr>
              <a:t>(σε δόσεις) και καθορίζεται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χρόνος των δόσεων. Σε πολλές περιπτώσεις,  όταν ιδίως το πωλούμενο είδος είναι μεγάλης αξίας, συμφωνείται να διατηρηθεί η  κυριότητα από τον πωλητή, μέχρις ότου </a:t>
            </a:r>
            <a:r>
              <a:rPr sz="1600" spc="-13" dirty="0">
                <a:latin typeface="Times New Roman"/>
                <a:cs typeface="Times New Roman"/>
              </a:rPr>
              <a:t>εξοφληθεί </a:t>
            </a:r>
            <a:r>
              <a:rPr sz="1600" spc="-4" dirty="0">
                <a:latin typeface="Times New Roman"/>
                <a:cs typeface="Times New Roman"/>
              </a:rPr>
              <a:t>και η τελευταία δόση. Οπότε </a:t>
            </a:r>
            <a:r>
              <a:rPr sz="1600" spc="-9" dirty="0">
                <a:latin typeface="Times New Roman"/>
                <a:cs typeface="Times New Roman"/>
              </a:rPr>
              <a:t>έχουμε  </a:t>
            </a:r>
            <a:r>
              <a:rPr sz="1600" spc="-4" dirty="0">
                <a:latin typeface="Times New Roman"/>
                <a:cs typeface="Times New Roman"/>
              </a:rPr>
              <a:t>παρακράτηση κυριότητας και άρση της παρακράτησης με την πλήρη </a:t>
            </a:r>
            <a:r>
              <a:rPr sz="1600" spc="-13" dirty="0">
                <a:latin typeface="Times New Roman"/>
                <a:cs typeface="Times New Roman"/>
              </a:rPr>
              <a:t>εξόφληση. </a:t>
            </a:r>
            <a:r>
              <a:rPr sz="1600" spc="-4" dirty="0">
                <a:latin typeface="Times New Roman"/>
                <a:cs typeface="Times New Roman"/>
              </a:rPr>
              <a:t>Σε  περίπτωση καθυστέρησης ή άρνησης </a:t>
            </a:r>
            <a:r>
              <a:rPr sz="1600" spc="-9" dirty="0">
                <a:latin typeface="Times New Roman"/>
                <a:cs typeface="Times New Roman"/>
              </a:rPr>
              <a:t>καταβολής </a:t>
            </a:r>
            <a:r>
              <a:rPr sz="1600" spc="-4" dirty="0">
                <a:latin typeface="Times New Roman"/>
                <a:cs typeface="Times New Roman"/>
              </a:rPr>
              <a:t>δόσεων ή και μιας δόσης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 μπορεί να παρακρατήσει ή να πάρει πίσω το πράγμα. Είναι η λεγόμενη πώληση υπό  αναβλητική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αίρεση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56376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485" y="454147"/>
            <a:ext cx="7137098" cy="5461451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58809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ΚΥΡΙΟΙ ΚΑΙ </a:t>
            </a:r>
            <a:r>
              <a:rPr sz="1600" b="1" spc="-18" dirty="0">
                <a:latin typeface="Times New Roman"/>
                <a:cs typeface="Times New Roman"/>
              </a:rPr>
              <a:t>ΣΥΜΠΛΗΡΩΜΑΤΙΚΟΙ </a:t>
            </a:r>
            <a:r>
              <a:rPr sz="1600" b="1" spc="-4" dirty="0">
                <a:latin typeface="Times New Roman"/>
                <a:cs typeface="Times New Roman"/>
              </a:rPr>
              <a:t>ΟΡΟΙ</a:t>
            </a:r>
            <a:r>
              <a:rPr sz="1600" b="1" spc="-114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ΑΓΟΡΑΠΩΛΗΣΙΑΣ</a:t>
            </a:r>
            <a:endParaRPr sz="1600" dirty="0">
              <a:latin typeface="Times New Roman"/>
              <a:cs typeface="Times New Roman"/>
            </a:endParaRPr>
          </a:p>
          <a:p>
            <a:pPr marL="11132" marR="966775">
              <a:spcBef>
                <a:spcPts val="1529"/>
              </a:spcBef>
            </a:pPr>
            <a:r>
              <a:rPr sz="1600" spc="-31" dirty="0">
                <a:latin typeface="Times New Roman"/>
                <a:cs typeface="Times New Roman"/>
              </a:rPr>
              <a:t>Τους </a:t>
            </a:r>
            <a:r>
              <a:rPr sz="1600" spc="-4" dirty="0">
                <a:latin typeface="Times New Roman"/>
                <a:cs typeface="Times New Roman"/>
              </a:rPr>
              <a:t>όρους της αγοραπωλησίας μπορούμε να τους διακρίνουμε σε κύριους και  </a:t>
            </a:r>
            <a:r>
              <a:rPr sz="1600" spc="-9" dirty="0">
                <a:latin typeface="Times New Roman"/>
                <a:cs typeface="Times New Roman"/>
              </a:rPr>
              <a:t>συμπληρωματικούς</a:t>
            </a:r>
            <a:r>
              <a:rPr sz="1600" spc="-9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1132"/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Οι κύριοι όροι της αγοραπωλησίας</a:t>
            </a:r>
            <a:r>
              <a:rPr sz="1600" u="sng" spc="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είναι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αντικείμενο, το οποίο μπορεί να είναι </a:t>
            </a:r>
            <a:r>
              <a:rPr sz="1600" spc="-13" dirty="0">
                <a:latin typeface="Times New Roman"/>
                <a:cs typeface="Times New Roman"/>
              </a:rPr>
              <a:t>υλικό </a:t>
            </a:r>
            <a:r>
              <a:rPr sz="1600" spc="-4" dirty="0">
                <a:latin typeface="Times New Roman"/>
                <a:cs typeface="Times New Roman"/>
              </a:rPr>
              <a:t>ή άυλο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(δικαίωμα</a:t>
            </a:r>
            <a:r>
              <a:rPr sz="1600" spc="-4" dirty="0"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311127" marR="445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τίμημα </a:t>
            </a:r>
            <a:r>
              <a:rPr sz="1600" spc="-4" dirty="0">
                <a:latin typeface="Times New Roman"/>
                <a:cs typeface="Times New Roman"/>
              </a:rPr>
              <a:t>το οποίο μπορεί να ορισθεί για τις εσωτερικές συναλλαγές μόνο σε </a:t>
            </a:r>
            <a:r>
              <a:rPr sz="1600" spc="-9" dirty="0">
                <a:latin typeface="Times New Roman"/>
                <a:cs typeface="Times New Roman"/>
              </a:rPr>
              <a:t>εγχώριο  </a:t>
            </a:r>
            <a:r>
              <a:rPr sz="1600" spc="-4" dirty="0">
                <a:latin typeface="Times New Roman"/>
                <a:cs typeface="Times New Roman"/>
              </a:rPr>
              <a:t>νόμισμα και όχι σε αλλοδαπό βάσει του νόμου «Περί Προστασίας του </a:t>
            </a:r>
            <a:r>
              <a:rPr sz="1600" spc="-9" dirty="0">
                <a:latin typeface="Times New Roman"/>
                <a:cs typeface="Times New Roman"/>
              </a:rPr>
              <a:t>Εθνικού  </a:t>
            </a:r>
            <a:r>
              <a:rPr sz="1600" spc="-4" dirty="0">
                <a:latin typeface="Times New Roman"/>
                <a:cs typeface="Times New Roman"/>
              </a:rPr>
              <a:t>Νομίσματος</a:t>
            </a:r>
            <a:r>
              <a:rPr sz="1600" spc="-4" dirty="0">
                <a:latin typeface="Times New Roman"/>
                <a:cs typeface="Times New Roman"/>
              </a:rPr>
              <a:t>».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1132"/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Οι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συμπληρωματικοί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όροι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της αγοραπωλησίας</a:t>
            </a:r>
            <a:r>
              <a:rPr sz="1600" u="sng" spc="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είναι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ποσότητα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ποιότητα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συσκευασία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χρόνος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παραδόσεως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τρόπος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φορτώσεως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τόπος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παραδόσεως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τρόπος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πληρωμής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404864"/>
          </a:xfrm>
        </p:spPr>
        <p:txBody>
          <a:bodyPr/>
          <a:lstStyle/>
          <a:p>
            <a:pPr lvl="0">
              <a:buNone/>
            </a:pPr>
            <a:r>
              <a:rPr lang="el-GR" dirty="0" smtClean="0"/>
              <a:t>1.ΠΡΟΣΔΙΟΡΙΣΜΟΣ </a:t>
            </a:r>
            <a:r>
              <a:rPr lang="el-GR" dirty="0"/>
              <a:t>ΠΟΣΟΤΗΤΑΣ ΚΑΙ ΠΟΙΟΤΗΤΑΣ ΑΓΟΡΟΠΩΛΗΣΙΑΣ </a:t>
            </a:r>
          </a:p>
          <a:p>
            <a:pPr>
              <a:buNone/>
            </a:pPr>
            <a:r>
              <a:rPr lang="el-GR" dirty="0" smtClean="0"/>
              <a:t>2.ΣΥΣΚΕΥΑΣΙΑ </a:t>
            </a:r>
            <a:r>
              <a:rPr lang="el-GR" dirty="0"/>
              <a:t>ΧΡΟΝΟΣ –ΤΟΠΟΣ ΠΑΡΑΔΟΣΗΣ</a:t>
            </a:r>
          </a:p>
        </p:txBody>
      </p:sp>
      <p:sp>
        <p:nvSpPr>
          <p:cNvPr id="4" name="object 7"/>
          <p:cNvSpPr/>
          <p:nvPr/>
        </p:nvSpPr>
        <p:spPr>
          <a:xfrm>
            <a:off x="7077152" y="5458070"/>
            <a:ext cx="2066848" cy="1399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3"/>
          <p:cNvGrpSpPr/>
          <p:nvPr/>
        </p:nvGrpSpPr>
        <p:grpSpPr>
          <a:xfrm>
            <a:off x="179512" y="332656"/>
            <a:ext cx="1967070" cy="1310947"/>
            <a:chOff x="772668" y="350520"/>
            <a:chExt cx="3032760" cy="2216150"/>
          </a:xfrm>
        </p:grpSpPr>
        <p:sp>
          <p:nvSpPr>
            <p:cNvPr id="6" name="object 4"/>
            <p:cNvSpPr/>
            <p:nvPr/>
          </p:nvSpPr>
          <p:spPr>
            <a:xfrm>
              <a:off x="772668" y="350520"/>
              <a:ext cx="3026664" cy="22113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/>
            <p:cNvSpPr/>
            <p:nvPr/>
          </p:nvSpPr>
          <p:spPr>
            <a:xfrm>
              <a:off x="772668" y="350520"/>
              <a:ext cx="3032760" cy="221589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772668" y="350520"/>
              <a:ext cx="3032760" cy="2216150"/>
            </a:xfrm>
            <a:custGeom>
              <a:avLst/>
              <a:gdLst/>
              <a:ahLst/>
              <a:cxnLst/>
              <a:rect l="l" t="t" r="r" b="b"/>
              <a:pathLst>
                <a:path w="3032760" h="2216150">
                  <a:moveTo>
                    <a:pt x="3023616" y="2205228"/>
                  </a:moveTo>
                  <a:lnTo>
                    <a:pt x="0" y="2205228"/>
                  </a:lnTo>
                  <a:lnTo>
                    <a:pt x="0" y="2215896"/>
                  </a:lnTo>
                  <a:lnTo>
                    <a:pt x="3031235" y="2215896"/>
                  </a:lnTo>
                  <a:lnTo>
                    <a:pt x="3032760" y="2212848"/>
                  </a:lnTo>
                  <a:lnTo>
                    <a:pt x="3032760" y="2209800"/>
                  </a:lnTo>
                  <a:lnTo>
                    <a:pt x="3023616" y="2209800"/>
                  </a:lnTo>
                  <a:lnTo>
                    <a:pt x="3023616" y="2205228"/>
                  </a:lnTo>
                  <a:close/>
                </a:path>
                <a:path w="3032760" h="2216150">
                  <a:moveTo>
                    <a:pt x="3032760" y="0"/>
                  </a:moveTo>
                  <a:lnTo>
                    <a:pt x="3023616" y="0"/>
                  </a:lnTo>
                  <a:lnTo>
                    <a:pt x="3023616" y="2209800"/>
                  </a:lnTo>
                  <a:lnTo>
                    <a:pt x="3028187" y="2205228"/>
                  </a:lnTo>
                  <a:lnTo>
                    <a:pt x="3032760" y="2205228"/>
                  </a:lnTo>
                  <a:lnTo>
                    <a:pt x="3032760" y="0"/>
                  </a:lnTo>
                  <a:close/>
                </a:path>
                <a:path w="3032760" h="2216150">
                  <a:moveTo>
                    <a:pt x="3032760" y="2205228"/>
                  </a:moveTo>
                  <a:lnTo>
                    <a:pt x="3028187" y="2205228"/>
                  </a:lnTo>
                  <a:lnTo>
                    <a:pt x="3023616" y="2209800"/>
                  </a:lnTo>
                  <a:lnTo>
                    <a:pt x="3032760" y="2209800"/>
                  </a:lnTo>
                  <a:lnTo>
                    <a:pt x="3032760" y="2205228"/>
                  </a:lnTo>
                  <a:close/>
                </a:path>
              </a:pathLst>
            </a:custGeom>
            <a:solidFill>
              <a:srgbClr val="5B7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52055" y="3667735"/>
            <a:ext cx="43439" cy="8637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50291" y="0"/>
                </a:moveTo>
                <a:lnTo>
                  <a:pt x="0" y="0"/>
                </a:lnTo>
                <a:lnTo>
                  <a:pt x="0" y="9144"/>
                </a:lnTo>
                <a:lnTo>
                  <a:pt x="50291" y="9144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21486" y="318081"/>
            <a:ext cx="7437373" cy="5786446"/>
          </a:xfrm>
          <a:prstGeom prst="rect">
            <a:avLst/>
          </a:prstGeom>
        </p:spPr>
        <p:txBody>
          <a:bodyPr vert="horz" wrap="square" lIns="0" tIns="142484" rIns="0" bIns="0" rtlCol="0">
            <a:spAutoFit/>
          </a:bodyPr>
          <a:lstStyle/>
          <a:p>
            <a:pPr marR="41743" algn="ctr">
              <a:spcBef>
                <a:spcPts val="1122"/>
              </a:spcBef>
            </a:pPr>
            <a:r>
              <a:rPr sz="1600" b="1" spc="-4" dirty="0">
                <a:latin typeface="Times New Roman"/>
                <a:cs typeface="Times New Roman"/>
              </a:rPr>
              <a:t>ΠΡΟΣΔΙΟΡΙΣΜΟΣ</a:t>
            </a:r>
            <a:r>
              <a:rPr sz="1600" b="1" spc="-31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ΠΟΣΟΤΗΤΑΣ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1034"/>
              </a:spcBef>
            </a:pPr>
            <a:r>
              <a:rPr sz="1600" spc="-4" dirty="0">
                <a:latin typeface="Times New Roman"/>
                <a:cs typeface="Times New Roman"/>
              </a:rPr>
              <a:t>Η ποσότητα ενός εμπορεύματος προσδιορίζεται ανάλογα με το είδος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spc="4" dirty="0">
                <a:latin typeface="Times New Roman"/>
                <a:cs typeface="Times New Roman"/>
              </a:rPr>
              <a:t>του</a:t>
            </a:r>
            <a:r>
              <a:rPr sz="1600" spc="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Με βάση τη μονάδα βάρους (κιλό, τόνος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κ.λπ</a:t>
            </a:r>
            <a:r>
              <a:rPr sz="1600" dirty="0">
                <a:latin typeface="Times New Roman"/>
                <a:cs typeface="Times New Roman"/>
              </a:rPr>
              <a:t>)</a:t>
            </a:r>
          </a:p>
          <a:p>
            <a:pPr marL="31168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Με βάση τη μονάδα </a:t>
            </a:r>
            <a:r>
              <a:rPr sz="1600" spc="-9" dirty="0">
                <a:latin typeface="Times New Roman"/>
                <a:cs typeface="Times New Roman"/>
              </a:rPr>
              <a:t>όγκου (κυβικό </a:t>
            </a:r>
            <a:r>
              <a:rPr sz="1600" spc="-4" dirty="0">
                <a:latin typeface="Times New Roman"/>
                <a:cs typeface="Times New Roman"/>
              </a:rPr>
              <a:t>μέτρο, </a:t>
            </a:r>
            <a:r>
              <a:rPr sz="1600" spc="-9" dirty="0">
                <a:latin typeface="Times New Roman"/>
                <a:cs typeface="Times New Roman"/>
              </a:rPr>
              <a:t>κυβικός </a:t>
            </a:r>
            <a:r>
              <a:rPr sz="1600" spc="-4" dirty="0">
                <a:latin typeface="Times New Roman"/>
                <a:cs typeface="Times New Roman"/>
              </a:rPr>
              <a:t>τόνος, </a:t>
            </a:r>
            <a:r>
              <a:rPr sz="1600" spc="-9" dirty="0">
                <a:latin typeface="Times New Roman"/>
                <a:cs typeface="Times New Roman"/>
              </a:rPr>
              <a:t>κόρος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κ.λπ</a:t>
            </a:r>
            <a:r>
              <a:rPr sz="1600" dirty="0">
                <a:latin typeface="Times New Roman"/>
                <a:cs typeface="Times New Roman"/>
              </a:rPr>
              <a:t>.)</a:t>
            </a:r>
          </a:p>
          <a:p>
            <a:pPr marL="311683" indent="-300552">
              <a:spcBef>
                <a:spcPts val="380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Με βάση τη μονάδα </a:t>
            </a:r>
            <a:r>
              <a:rPr sz="1600" spc="-9" dirty="0">
                <a:latin typeface="Times New Roman"/>
                <a:cs typeface="Times New Roman"/>
              </a:rPr>
              <a:t>μήκους </a:t>
            </a:r>
            <a:r>
              <a:rPr sz="1600" dirty="0">
                <a:latin typeface="Times New Roman"/>
                <a:cs typeface="Times New Roman"/>
              </a:rPr>
              <a:t>( </a:t>
            </a:r>
            <a:r>
              <a:rPr sz="1600" spc="-4" dirty="0">
                <a:latin typeface="Times New Roman"/>
                <a:cs typeface="Times New Roman"/>
              </a:rPr>
              <a:t>μέτρο, χιλιόμετρο, υάρδα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κ.λπ</a:t>
            </a:r>
            <a:r>
              <a:rPr sz="1600" dirty="0">
                <a:latin typeface="Times New Roman"/>
                <a:cs typeface="Times New Roman"/>
              </a:rPr>
              <a:t>)</a:t>
            </a:r>
          </a:p>
          <a:p>
            <a:pPr marL="311683" indent="-300552">
              <a:spcBef>
                <a:spcPts val="377"/>
              </a:spcBef>
              <a:buAutoNum type="arabicPeriod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Με βάση την αριθμητική μονάδα (τεμάχιο, </a:t>
            </a:r>
            <a:r>
              <a:rPr sz="1600" spc="-9" dirty="0">
                <a:latin typeface="Times New Roman"/>
                <a:cs typeface="Times New Roman"/>
              </a:rPr>
              <a:t>κομμάτι </a:t>
            </a:r>
            <a:r>
              <a:rPr sz="1600" spc="-4" dirty="0">
                <a:latin typeface="Times New Roman"/>
                <a:cs typeface="Times New Roman"/>
              </a:rPr>
              <a:t>ζεύγος,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δωδεκάδα</a:t>
            </a:r>
            <a:r>
              <a:rPr sz="1600" spc="-4" dirty="0">
                <a:latin typeface="Times New Roman"/>
                <a:cs typeface="Times New Roman"/>
              </a:rPr>
              <a:t>)</a:t>
            </a:r>
            <a:endParaRPr sz="1600" dirty="0">
              <a:latin typeface="Times New Roman"/>
              <a:cs typeface="Times New Roman"/>
            </a:endParaRPr>
          </a:p>
          <a:p>
            <a:pPr marL="11132" marR="406302">
              <a:spcBef>
                <a:spcPts val="37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Απόβαρο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(tare)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: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συσκευασμένα εμπορεύματα </a:t>
            </a:r>
            <a:r>
              <a:rPr sz="1600" spc="-9" dirty="0">
                <a:latin typeface="Times New Roman"/>
                <a:cs typeface="Times New Roman"/>
              </a:rPr>
              <a:t>βρίσκονται </a:t>
            </a:r>
            <a:r>
              <a:rPr sz="1600" spc="-4" dirty="0">
                <a:latin typeface="Times New Roman"/>
                <a:cs typeface="Times New Roman"/>
              </a:rPr>
              <a:t>μέσα σε </a:t>
            </a:r>
            <a:r>
              <a:rPr sz="1600" spc="-9" dirty="0">
                <a:latin typeface="Times New Roman"/>
                <a:cs typeface="Times New Roman"/>
              </a:rPr>
              <a:t>περικαλύμματα. </a:t>
            </a:r>
            <a:r>
              <a:rPr sz="1600" spc="-57" dirty="0">
                <a:latin typeface="Times New Roman"/>
                <a:cs typeface="Times New Roman"/>
              </a:rPr>
              <a:t>Το  </a:t>
            </a:r>
            <a:r>
              <a:rPr sz="1600" spc="-4" dirty="0">
                <a:latin typeface="Times New Roman"/>
                <a:cs typeface="Times New Roman"/>
              </a:rPr>
              <a:t>βάρος του </a:t>
            </a:r>
            <a:r>
              <a:rPr sz="1600" spc="-9" dirty="0">
                <a:latin typeface="Times New Roman"/>
                <a:cs typeface="Times New Roman"/>
              </a:rPr>
              <a:t>περικαλύμματος </a:t>
            </a:r>
            <a:r>
              <a:rPr sz="1600" spc="-4" dirty="0">
                <a:latin typeface="Times New Roman"/>
                <a:cs typeface="Times New Roman"/>
              </a:rPr>
              <a:t>συσκευασίας καλείται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απόβαρο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259922">
              <a:spcBef>
                <a:spcPts val="380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Μικτό βάρος (gross-weight)</a:t>
            </a:r>
            <a:r>
              <a:rPr sz="1600" spc="-4" dirty="0">
                <a:latin typeface="Times New Roman"/>
                <a:cs typeface="Times New Roman"/>
              </a:rPr>
              <a:t>: </a:t>
            </a:r>
            <a:r>
              <a:rPr sz="1600" spc="-57" dirty="0">
                <a:latin typeface="Times New Roman"/>
                <a:cs typeface="Times New Roman"/>
              </a:rPr>
              <a:t>To </a:t>
            </a:r>
            <a:r>
              <a:rPr sz="1600" spc="-4" dirty="0">
                <a:latin typeface="Times New Roman"/>
                <a:cs typeface="Times New Roman"/>
              </a:rPr>
              <a:t>βάρος του εμπορεύματος μαζί με το </a:t>
            </a:r>
            <a:r>
              <a:rPr sz="1600" spc="-9" dirty="0">
                <a:latin typeface="Times New Roman"/>
                <a:cs typeface="Times New Roman"/>
              </a:rPr>
              <a:t>περικάλυμμα </a:t>
            </a:r>
            <a:r>
              <a:rPr sz="1600" spc="-4" dirty="0">
                <a:latin typeface="Times New Roman"/>
                <a:cs typeface="Times New Roman"/>
              </a:rPr>
              <a:t>καλείται  μικτό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βάρος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50271">
              <a:spcBef>
                <a:spcPts val="377"/>
              </a:spcBef>
            </a:pPr>
            <a:r>
              <a:rPr sz="1600" u="sng" spc="-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Καθαρό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βάρος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(net-weight)</a:t>
            </a:r>
            <a:r>
              <a:rPr sz="1600" dirty="0">
                <a:latin typeface="Times New Roman"/>
                <a:cs typeface="Times New Roman"/>
              </a:rPr>
              <a:t>: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βάρος του εμπορεύματος </a:t>
            </a:r>
            <a:r>
              <a:rPr sz="1600" spc="-9" dirty="0">
                <a:latin typeface="Times New Roman"/>
                <a:cs typeface="Times New Roman"/>
              </a:rPr>
              <a:t>χωρίς </a:t>
            </a:r>
            <a:r>
              <a:rPr sz="1600" spc="-4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περικάλυμμα </a:t>
            </a:r>
            <a:r>
              <a:rPr sz="1600" spc="-4" dirty="0">
                <a:latin typeface="Times New Roman"/>
                <a:cs typeface="Times New Roman"/>
              </a:rPr>
              <a:t>καλείται  καθαρό</a:t>
            </a:r>
            <a:r>
              <a:rPr sz="1600" spc="-3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βάρος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380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Φύρα ή απομείωση </a:t>
            </a:r>
            <a:r>
              <a:rPr sz="1600" u="sng" spc="-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(Waste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loss)</a:t>
            </a:r>
            <a:r>
              <a:rPr sz="1600" spc="-4" dirty="0">
                <a:latin typeface="Times New Roman"/>
                <a:cs typeface="Times New Roman"/>
              </a:rPr>
              <a:t>: </a:t>
            </a:r>
            <a:r>
              <a:rPr sz="1600" spc="-9" dirty="0">
                <a:latin typeface="Times New Roman"/>
                <a:cs typeface="Times New Roman"/>
              </a:rPr>
              <a:t>Λέγεται </a:t>
            </a:r>
            <a:r>
              <a:rPr sz="1600" spc="-4" dirty="0">
                <a:latin typeface="Times New Roman"/>
                <a:cs typeface="Times New Roman"/>
              </a:rPr>
              <a:t>η μείωση του βάρους ή του </a:t>
            </a:r>
            <a:r>
              <a:rPr sz="1600" spc="-9" dirty="0">
                <a:latin typeface="Times New Roman"/>
                <a:cs typeface="Times New Roman"/>
              </a:rPr>
              <a:t>όγκου </a:t>
            </a:r>
            <a:r>
              <a:rPr sz="1600" spc="-4" dirty="0">
                <a:latin typeface="Times New Roman"/>
                <a:cs typeface="Times New Roman"/>
              </a:rPr>
              <a:t>ενός  εμπορεύματος, επειδή </a:t>
            </a:r>
            <a:r>
              <a:rPr sz="1600" spc="-9" dirty="0">
                <a:latin typeface="Times New Roman"/>
                <a:cs typeface="Times New Roman"/>
              </a:rPr>
              <a:t>έχασε </a:t>
            </a:r>
            <a:r>
              <a:rPr sz="1600" spc="-4" dirty="0">
                <a:latin typeface="Times New Roman"/>
                <a:cs typeface="Times New Roman"/>
              </a:rPr>
              <a:t>ένα μέρος από την υγρασία του (σαπούνι, αλάτι </a:t>
            </a:r>
            <a:r>
              <a:rPr sz="1600" dirty="0">
                <a:latin typeface="Times New Roman"/>
                <a:cs typeface="Times New Roman"/>
              </a:rPr>
              <a:t>κ.λπ.) </a:t>
            </a:r>
            <a:r>
              <a:rPr sz="1600" spc="-4" dirty="0">
                <a:latin typeface="Times New Roman"/>
                <a:cs typeface="Times New Roman"/>
              </a:rPr>
              <a:t>ή επειδή  επέδρασαν μικροοργανισμοί (δημητριακά, όσπρια, αλεύρι </a:t>
            </a:r>
            <a:r>
              <a:rPr sz="1600" dirty="0">
                <a:latin typeface="Times New Roman"/>
                <a:cs typeface="Times New Roman"/>
              </a:rPr>
              <a:t>κ.λπ.) </a:t>
            </a:r>
            <a:r>
              <a:rPr sz="1600" spc="-4" dirty="0">
                <a:latin typeface="Times New Roman"/>
                <a:cs typeface="Times New Roman"/>
              </a:rPr>
              <a:t>ή διάφορες άλλες  </a:t>
            </a:r>
            <a:r>
              <a:rPr sz="1600" spc="-9" dirty="0">
                <a:latin typeface="Times New Roman"/>
                <a:cs typeface="Times New Roman"/>
              </a:rPr>
              <a:t>βιομηχανικές </a:t>
            </a:r>
            <a:r>
              <a:rPr sz="1600" spc="-4" dirty="0">
                <a:latin typeface="Times New Roman"/>
                <a:cs typeface="Times New Roman"/>
              </a:rPr>
              <a:t>αιτίες (τρόφιμα φυτικής προέλευσης).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ποσοστό φύρας διαφέρει και </a:t>
            </a:r>
            <a:r>
              <a:rPr sz="1600" spc="-13" dirty="0">
                <a:latin typeface="Times New Roman"/>
                <a:cs typeface="Times New Roman"/>
              </a:rPr>
              <a:t>εξαρτάται  </a:t>
            </a:r>
            <a:r>
              <a:rPr sz="1600" spc="-4" dirty="0">
                <a:latin typeface="Times New Roman"/>
                <a:cs typeface="Times New Roman"/>
              </a:rPr>
              <a:t>από το είδος του εμπορεύματος και τη συσκευασία του. Εάν η μείωση του βάρους του  εμπορεύματος δεν είναι φυσιολογική και οφείλεται σε διαρροή, η οποία μπορεί να προήλθε  από κακή συσκευασία, ή σε σήψη ή σε οποιαδήποτε άλλη αλλοίωση του εμπορεύματος, δεν  πρόκειται για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φύρα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9540" y="318081"/>
            <a:ext cx="5455449" cy="1010779"/>
          </a:xfrm>
          <a:prstGeom prst="rect">
            <a:avLst/>
          </a:prstGeom>
        </p:spPr>
        <p:txBody>
          <a:bodyPr vert="horz" wrap="square" lIns="0" tIns="142484" rIns="0" bIns="0" rtlCol="0">
            <a:spAutoFit/>
          </a:bodyPr>
          <a:lstStyle/>
          <a:p>
            <a:pPr marL="2524636">
              <a:spcBef>
                <a:spcPts val="1122"/>
              </a:spcBef>
            </a:pPr>
            <a:r>
              <a:rPr sz="1600" b="1" spc="-4" dirty="0">
                <a:latin typeface="Times New Roman"/>
                <a:cs typeface="Times New Roman"/>
              </a:rPr>
              <a:t>ΠΡΟΣΔΙΟΡΙΣΜΟΣ</a:t>
            </a:r>
            <a:r>
              <a:rPr sz="1600" b="1" spc="-53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ΠΟΣΟΤΗΤΑΣ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1034"/>
              </a:spcBef>
            </a:pP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Στο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εμπόριο διακρίνουμε τα εξής τέσσερα είδη</a:t>
            </a:r>
            <a:r>
              <a:rPr sz="1600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απόβαρου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059" y="1080697"/>
            <a:ext cx="57557" cy="8637"/>
          </a:xfrm>
          <a:custGeom>
            <a:avLst/>
            <a:gdLst/>
            <a:ahLst/>
            <a:cxnLst/>
            <a:rect l="l" t="t" r="r" b="b"/>
            <a:pathLst>
              <a:path w="67309" h="9525">
                <a:moveTo>
                  <a:pt x="67056" y="0"/>
                </a:moveTo>
                <a:lnTo>
                  <a:pt x="0" y="0"/>
                </a:lnTo>
                <a:lnTo>
                  <a:pt x="0" y="9144"/>
                </a:lnTo>
                <a:lnTo>
                  <a:pt x="67056" y="9144"/>
                </a:lnTo>
                <a:lnTo>
                  <a:pt x="67056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0896" y="2978249"/>
            <a:ext cx="233487" cy="25746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600" spc="-4" dirty="0">
                <a:latin typeface="Times New Roman"/>
                <a:cs typeface="Times New Roman"/>
              </a:rPr>
              <a:t>ii</a:t>
            </a:r>
            <a:r>
              <a:rPr sz="1600" spc="-13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0896" y="1137472"/>
            <a:ext cx="7618733" cy="4104669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362331" marR="207603" indent="-351757">
              <a:spcBef>
                <a:spcPts val="88"/>
              </a:spcBef>
              <a:buAutoNum type="romanLcPeriod"/>
              <a:tabLst>
                <a:tab pos="362331" algn="l"/>
                <a:tab pos="362889" algn="l"/>
              </a:tabLst>
            </a:pPr>
            <a:r>
              <a:rPr sz="1600" u="sng" spc="-9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Πραγματικό</a:t>
            </a:r>
            <a:r>
              <a:rPr sz="1600" u="sng" spc="-9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απόβαρο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-4" dirty="0" err="1" smtClean="0">
                <a:latin typeface="Times New Roman"/>
                <a:cs typeface="Times New Roman"/>
              </a:rPr>
              <a:t>καλείται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-4" dirty="0" err="1" smtClean="0">
                <a:latin typeface="Times New Roman"/>
                <a:cs typeface="Times New Roman"/>
              </a:rPr>
              <a:t>το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-4" dirty="0" err="1" smtClean="0">
                <a:latin typeface="Times New Roman"/>
                <a:cs typeface="Times New Roman"/>
              </a:rPr>
              <a:t>απόβαρο</a:t>
            </a:r>
            <a:r>
              <a:rPr sz="1600" spc="-4" dirty="0" smtClean="0">
                <a:latin typeface="Times New Roman"/>
                <a:cs typeface="Times New Roman"/>
              </a:rPr>
              <a:t>, </a:t>
            </a:r>
            <a:r>
              <a:rPr sz="1600" spc="-4" dirty="0" err="1" smtClean="0">
                <a:latin typeface="Times New Roman"/>
                <a:cs typeface="Times New Roman"/>
              </a:rPr>
              <a:t>που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-4" dirty="0" err="1" smtClean="0">
                <a:latin typeface="Times New Roman"/>
                <a:cs typeface="Times New Roman"/>
              </a:rPr>
              <a:t>βρίσκεται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-4" dirty="0" err="1" smtClean="0">
                <a:latin typeface="Times New Roman"/>
                <a:cs typeface="Times New Roman"/>
              </a:rPr>
              <a:t>με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τη ζύγιση όλων των  </a:t>
            </a:r>
            <a:r>
              <a:rPr sz="1600" spc="-9" dirty="0">
                <a:latin typeface="Times New Roman"/>
                <a:cs typeface="Times New Roman"/>
              </a:rPr>
              <a:t>περικαλυμμάτων ανεξαιρέτως, </a:t>
            </a:r>
            <a:r>
              <a:rPr sz="1600" spc="-4" dirty="0">
                <a:latin typeface="Times New Roman"/>
                <a:cs typeface="Times New Roman"/>
              </a:rPr>
              <a:t>οπότε το καθαρό βάρος προσδιορίζεται μετά την αφαίρεση  του </a:t>
            </a:r>
            <a:r>
              <a:rPr sz="1600" spc="-9" dirty="0">
                <a:latin typeface="Times New Roman"/>
                <a:cs typeface="Times New Roman"/>
              </a:rPr>
              <a:t>πραγματικού </a:t>
            </a:r>
            <a:r>
              <a:rPr sz="1600" spc="-4" dirty="0">
                <a:latin typeface="Times New Roman"/>
                <a:cs typeface="Times New Roman"/>
              </a:rPr>
              <a:t>απόβαρου από το μικτό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βάρος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4453" indent="-351757">
              <a:spcBef>
                <a:spcPts val="377"/>
              </a:spcBef>
              <a:buAutoNum type="romanLcPeriod"/>
              <a:tabLst>
                <a:tab pos="362331" algn="l"/>
                <a:tab pos="362889" algn="l"/>
              </a:tabLst>
            </a:pP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Συμβατικό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απόβαρο</a:t>
            </a:r>
            <a:r>
              <a:rPr sz="1600" spc="-4" dirty="0">
                <a:latin typeface="Times New Roman"/>
                <a:cs typeface="Times New Roman"/>
              </a:rPr>
              <a:t> είναι το απόβαρο, που προσδιορίζεται έπειτα από σύμβαση ή από  εμπορική συνήθεια. Από το μικτό βάρος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του ταραμά αφαιρείται </a:t>
            </a:r>
            <a:r>
              <a:rPr sz="1600" dirty="0">
                <a:latin typeface="Times New Roman"/>
                <a:cs typeface="Times New Roman"/>
              </a:rPr>
              <a:t>14% </a:t>
            </a:r>
            <a:r>
              <a:rPr sz="1600" spc="-4" dirty="0">
                <a:latin typeface="Times New Roman"/>
                <a:cs typeface="Times New Roman"/>
              </a:rPr>
              <a:t>του μικτού βάρους  ως απόβαρο, όταν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ταραμάς βρίσκεται σε </a:t>
            </a:r>
            <a:r>
              <a:rPr sz="1600" spc="-9" dirty="0">
                <a:latin typeface="Times New Roman"/>
                <a:cs typeface="Times New Roman"/>
              </a:rPr>
              <a:t>χονδρά ξύλινα </a:t>
            </a:r>
            <a:r>
              <a:rPr sz="1600" spc="-4" dirty="0">
                <a:latin typeface="Times New Roman"/>
                <a:cs typeface="Times New Roman"/>
              </a:rPr>
              <a:t>βαρέλια. (Εμπορική συνήθεια, η  οποία αναγνωρίστηκε από το </a:t>
            </a:r>
            <a:r>
              <a:rPr sz="1600" spc="-9" dirty="0">
                <a:latin typeface="Times New Roman"/>
                <a:cs typeface="Times New Roman"/>
              </a:rPr>
              <a:t>Εμπορικό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spc="-9" dirty="0">
                <a:latin typeface="Times New Roman"/>
                <a:cs typeface="Times New Roman"/>
              </a:rPr>
              <a:t>Βιομηχανικό </a:t>
            </a:r>
            <a:r>
              <a:rPr sz="1600" spc="-4" dirty="0">
                <a:latin typeface="Times New Roman"/>
                <a:cs typeface="Times New Roman"/>
              </a:rPr>
              <a:t>Επιμελητήριο Πατρών το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1955.</a:t>
            </a:r>
          </a:p>
          <a:p>
            <a:pPr marL="362331" marR="28385">
              <a:spcBef>
                <a:spcPts val="377"/>
              </a:spcBef>
            </a:pPr>
            <a:r>
              <a:rPr sz="1600" u="sng" spc="-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Κατά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μέσον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όρο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απόβαρο</a:t>
            </a:r>
            <a:r>
              <a:rPr sz="1600" spc="-4" dirty="0">
                <a:latin typeface="Times New Roman"/>
                <a:cs typeface="Times New Roman"/>
              </a:rPr>
              <a:t> είναι το απόβαρο, που εφαρμόζεται, όταν τα </a:t>
            </a:r>
            <a:r>
              <a:rPr sz="1600" spc="-9" dirty="0">
                <a:latin typeface="Times New Roman"/>
                <a:cs typeface="Times New Roman"/>
              </a:rPr>
              <a:t>περικαλύμματα </a:t>
            </a:r>
            <a:r>
              <a:rPr sz="1600" spc="-4" dirty="0">
                <a:latin typeface="Times New Roman"/>
                <a:cs typeface="Times New Roman"/>
              </a:rPr>
              <a:t>είναι  ομοιόμορφα, </a:t>
            </a:r>
            <a:r>
              <a:rPr sz="1600" spc="-9" dirty="0">
                <a:latin typeface="Times New Roman"/>
                <a:cs typeface="Times New Roman"/>
              </a:rPr>
              <a:t>έχουν </a:t>
            </a:r>
            <a:r>
              <a:rPr sz="1600" spc="-4" dirty="0">
                <a:latin typeface="Times New Roman"/>
                <a:cs typeface="Times New Roman"/>
              </a:rPr>
              <a:t>περίπου το ίδιο βάρος και δεν μπορούν να αποχωριστούν από τα  εμπορεύματα, που </a:t>
            </a:r>
            <a:r>
              <a:rPr sz="1600" spc="-9" dirty="0">
                <a:latin typeface="Times New Roman"/>
                <a:cs typeface="Times New Roman"/>
              </a:rPr>
              <a:t>περιέχουν, χωρίς </a:t>
            </a:r>
            <a:r>
              <a:rPr sz="1600" spc="-4" dirty="0">
                <a:latin typeface="Times New Roman"/>
                <a:cs typeface="Times New Roman"/>
              </a:rPr>
              <a:t>να βλάψουν την ποιότητα ή την ικανότητα διατήρησής  τους.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βάρος αυτών των </a:t>
            </a:r>
            <a:r>
              <a:rPr sz="1600" spc="-9" dirty="0">
                <a:latin typeface="Times New Roman"/>
                <a:cs typeface="Times New Roman"/>
              </a:rPr>
              <a:t>περικαλυμμάτων </a:t>
            </a:r>
            <a:r>
              <a:rPr sz="1600" spc="-4" dirty="0">
                <a:latin typeface="Times New Roman"/>
                <a:cs typeface="Times New Roman"/>
              </a:rPr>
              <a:t>είναι σχεδόν το ίδιο και είναι από πριν γνωστό  τόσο στο χονδρέμπορο πωλητή, </a:t>
            </a:r>
            <a:r>
              <a:rPr sz="1600" dirty="0">
                <a:latin typeface="Times New Roman"/>
                <a:cs typeface="Times New Roman"/>
              </a:rPr>
              <a:t>όσο </a:t>
            </a:r>
            <a:r>
              <a:rPr sz="1600" spc="-4" dirty="0">
                <a:latin typeface="Times New Roman"/>
                <a:cs typeface="Times New Roman"/>
              </a:rPr>
              <a:t>και στον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λιανέμπορο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99626" indent="-351757">
              <a:spcBef>
                <a:spcPts val="380"/>
              </a:spcBef>
              <a:tabLst>
                <a:tab pos="362331" algn="l"/>
              </a:tabLst>
            </a:pPr>
            <a:r>
              <a:rPr sz="1600" spc="-4" dirty="0">
                <a:latin typeface="Times New Roman"/>
                <a:cs typeface="Times New Roman"/>
              </a:rPr>
              <a:t>iv.	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Νόμιμο απόβαρο</a:t>
            </a:r>
            <a:r>
              <a:rPr sz="1600" spc="-4" dirty="0">
                <a:latin typeface="Times New Roman"/>
                <a:cs typeface="Times New Roman"/>
              </a:rPr>
              <a:t> είναι το απόβαρο, που χρησιμοποιείται κυρίως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την εισαγωγή ή </a:t>
            </a:r>
            <a:r>
              <a:rPr sz="1600" spc="-9" dirty="0">
                <a:latin typeface="Times New Roman"/>
                <a:cs typeface="Times New Roman"/>
              </a:rPr>
              <a:t>κατά  </a:t>
            </a:r>
            <a:r>
              <a:rPr sz="1600" spc="-4" dirty="0">
                <a:latin typeface="Times New Roman"/>
                <a:cs typeface="Times New Roman"/>
              </a:rPr>
              <a:t>την </a:t>
            </a:r>
            <a:r>
              <a:rPr sz="1600" spc="-13" dirty="0">
                <a:latin typeface="Times New Roman"/>
                <a:cs typeface="Times New Roman"/>
              </a:rPr>
              <a:t>εξαγωγή </a:t>
            </a:r>
            <a:r>
              <a:rPr sz="1600" spc="-4" dirty="0">
                <a:latin typeface="Times New Roman"/>
                <a:cs typeface="Times New Roman"/>
              </a:rPr>
              <a:t>των εμπορευμάτων για την </a:t>
            </a:r>
            <a:r>
              <a:rPr sz="1600" spc="-9" dirty="0">
                <a:latin typeface="Times New Roman"/>
                <a:cs typeface="Times New Roman"/>
              </a:rPr>
              <a:t>καταβολή </a:t>
            </a:r>
            <a:r>
              <a:rPr sz="1600" spc="-4" dirty="0">
                <a:latin typeface="Times New Roman"/>
                <a:cs typeface="Times New Roman"/>
              </a:rPr>
              <a:t>των τελωνιακών δασμών και την  αποφυγή της αποσυσκευασίας και της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επανασυσκευασίας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0896" y="5067779"/>
            <a:ext cx="7638824" cy="749904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spcBef>
                <a:spcPts val="88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Επαλήθευση του βάρους και της ποσότητας </a:t>
            </a:r>
            <a:r>
              <a:rPr sz="1600" spc="-4" dirty="0">
                <a:latin typeface="Times New Roman"/>
                <a:cs typeface="Times New Roman"/>
              </a:rPr>
              <a:t>(verification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4" dirty="0">
                <a:latin typeface="Times New Roman"/>
                <a:cs typeface="Times New Roman"/>
              </a:rPr>
              <a:t>weight and </a:t>
            </a:r>
            <a:r>
              <a:rPr sz="1600" dirty="0">
                <a:latin typeface="Times New Roman"/>
                <a:cs typeface="Times New Roman"/>
              </a:rPr>
              <a:t>quantity). </a:t>
            </a:r>
            <a:r>
              <a:rPr sz="1600" spc="-22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την  παραλαβή μιας συμφωνημένης ποσότητας εμπορεύματος γίνεται η </a:t>
            </a:r>
            <a:r>
              <a:rPr sz="1600" spc="-9" dirty="0">
                <a:latin typeface="Times New Roman"/>
                <a:cs typeface="Times New Roman"/>
              </a:rPr>
              <a:t>εξακρίβωση </a:t>
            </a:r>
            <a:r>
              <a:rPr sz="1600" spc="-4" dirty="0">
                <a:latin typeface="Times New Roman"/>
                <a:cs typeface="Times New Roman"/>
              </a:rPr>
              <a:t>του βάρους με τη  ζύγιση και της ποσότητας με τη</a:t>
            </a:r>
            <a:r>
              <a:rPr sz="1600" spc="3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μέτρηση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6958" y="267697"/>
            <a:ext cx="7668145" cy="6034362"/>
          </a:xfrm>
          <a:prstGeom prst="rect">
            <a:avLst/>
          </a:prstGeom>
        </p:spPr>
        <p:txBody>
          <a:bodyPr vert="horz" wrap="square" lIns="0" tIns="103523" rIns="0" bIns="0" rtlCol="0">
            <a:spAutoFit/>
          </a:bodyPr>
          <a:lstStyle/>
          <a:p>
            <a:pPr marL="57327" algn="ctr">
              <a:spcBef>
                <a:spcPts val="815"/>
              </a:spcBef>
            </a:pPr>
            <a:r>
              <a:rPr sz="1600" b="1" spc="-4" dirty="0">
                <a:latin typeface="Times New Roman"/>
                <a:cs typeface="Times New Roman"/>
              </a:rPr>
              <a:t>ΠΡΟΣΔΙΟΡΙΣΜΟΣ</a:t>
            </a:r>
            <a:r>
              <a:rPr sz="1600" b="1" spc="-31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ΠΟΙΟΤΗΤΑΣ</a:t>
            </a:r>
            <a:endParaRPr sz="1600" dirty="0">
              <a:latin typeface="Times New Roman"/>
              <a:cs typeface="Times New Roman"/>
            </a:endParaRPr>
          </a:p>
          <a:p>
            <a:pPr marL="11132" marR="339512">
              <a:spcBef>
                <a:spcPts val="727"/>
              </a:spcBef>
            </a:pPr>
            <a:r>
              <a:rPr sz="1600" spc="-4" dirty="0">
                <a:latin typeface="Times New Roman"/>
                <a:cs typeface="Times New Roman"/>
              </a:rPr>
              <a:t>Η μεγάλη ποικιλία 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μεγάλος αριθμός των διαφόρων εμπορευμάτων επιβάλλουν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  χρόνο της σύμβασης να προσδιορίζεται επακριβώς από τους συμβαλλόμενους και η ποιότητα  των </a:t>
            </a:r>
            <a:r>
              <a:rPr sz="1600" spc="-9" dirty="0">
                <a:latin typeface="Times New Roman"/>
                <a:cs typeface="Times New Roman"/>
              </a:rPr>
              <a:t>αγοραζόμενων </a:t>
            </a:r>
            <a:r>
              <a:rPr sz="1600" spc="-4" dirty="0">
                <a:latin typeface="Times New Roman"/>
                <a:cs typeface="Times New Roman"/>
              </a:rPr>
              <a:t>εμπορευμάτων, ώστε να μην προκύψουν διαφωνίες μεταξύ τους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την  εκτέλεση της αγοραπωλησίας. Οι κυριότεροι και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περισσότερο συνηθισμένοι τρόποι  προσδιορισμού της ποιότητας ενός εμπορεύματος είναι </a:t>
            </a:r>
            <a:r>
              <a:rPr sz="1600" dirty="0">
                <a:latin typeface="Times New Roman"/>
                <a:cs typeface="Times New Roman"/>
              </a:rPr>
              <a:t>οι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εξής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311683" marR="31168" indent="-300552">
              <a:spcBef>
                <a:spcPts val="380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Βάσει δείγματος</a:t>
            </a:r>
            <a:r>
              <a:rPr sz="1600" spc="-4" dirty="0">
                <a:latin typeface="Times New Roman"/>
                <a:cs typeface="Times New Roman"/>
              </a:rPr>
              <a:t>: </a:t>
            </a:r>
            <a:r>
              <a:rPr sz="1600" spc="-9" dirty="0">
                <a:latin typeface="Times New Roman"/>
                <a:cs typeface="Times New Roman"/>
              </a:rPr>
              <a:t>Δείγμα </a:t>
            </a:r>
            <a:r>
              <a:rPr sz="1600" spc="-4" dirty="0">
                <a:latin typeface="Times New Roman"/>
                <a:cs typeface="Times New Roman"/>
              </a:rPr>
              <a:t>(speciments) καλείται μικρό τεμάχιο ή μικρή ποσότητα από ένα  εμπόρευμα, το οποίο χρησιμεύει για τον προσδιορισμό της ποιότητάς του ή για να κλειστεί  βάσει αυτού του δείγματος, η αγοραπωλησία μιας μεγάλης ποσότητας από το ίδιο  εμπόρευμα. Η </a:t>
            </a:r>
            <a:r>
              <a:rPr sz="1600" spc="-9" dirty="0">
                <a:latin typeface="Times New Roman"/>
                <a:cs typeface="Times New Roman"/>
              </a:rPr>
              <a:t>λήψη </a:t>
            </a:r>
            <a:r>
              <a:rPr sz="1600" spc="-4" dirty="0">
                <a:latin typeface="Times New Roman"/>
                <a:cs typeface="Times New Roman"/>
              </a:rPr>
              <a:t>δείγματος καλείται δειγματοληψία (sampling). Δειγματολόγιο καλείται η  συλλογή δειγμάτων από ορισμένα εμπορεύματα, τα οποία είναι κατάλληλα ταξιθετημένα και  αριθμημένα και από τα οποία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αγοραστής </a:t>
            </a:r>
            <a:r>
              <a:rPr sz="1600" spc="-9" dirty="0">
                <a:latin typeface="Times New Roman"/>
                <a:cs typeface="Times New Roman"/>
              </a:rPr>
              <a:t>επιλέγει </a:t>
            </a:r>
            <a:r>
              <a:rPr sz="1600" spc="-4" dirty="0">
                <a:latin typeface="Times New Roman"/>
                <a:cs typeface="Times New Roman"/>
              </a:rPr>
              <a:t>το δείγμα, που θέλει, και δίδει την  </a:t>
            </a:r>
            <a:r>
              <a:rPr sz="1600" spc="-9" dirty="0">
                <a:latin typeface="Times New Roman"/>
                <a:cs typeface="Times New Roman"/>
              </a:rPr>
              <a:t>παραγγελία </a:t>
            </a:r>
            <a:r>
              <a:rPr sz="1600" spc="-4" dirty="0">
                <a:latin typeface="Times New Roman"/>
                <a:cs typeface="Times New Roman"/>
              </a:rPr>
              <a:t>του χρησιμοποιώντας και τον </a:t>
            </a:r>
            <a:r>
              <a:rPr sz="1600" spc="-9" dirty="0">
                <a:latin typeface="Times New Roman"/>
                <a:cs typeface="Times New Roman"/>
              </a:rPr>
              <a:t>ενδεικτικό </a:t>
            </a:r>
            <a:r>
              <a:rPr sz="1600" spc="-4" dirty="0">
                <a:latin typeface="Times New Roman"/>
                <a:cs typeface="Times New Roman"/>
              </a:rPr>
              <a:t>αριθμό του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δείγματος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77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Βάσει τύπου:</a:t>
            </a:r>
            <a:r>
              <a:rPr sz="1600" spc="-4" dirty="0">
                <a:latin typeface="Times New Roman"/>
                <a:cs typeface="Times New Roman"/>
              </a:rPr>
              <a:t> Πολλά όμοια προϊόντα, που παράγονται σε διάφορους τόπους, διαφέρουν τόσο  </a:t>
            </a:r>
            <a:r>
              <a:rPr sz="1600" spc="-9" dirty="0">
                <a:latin typeface="Times New Roman"/>
                <a:cs typeface="Times New Roman"/>
              </a:rPr>
              <a:t>πολύ </a:t>
            </a:r>
            <a:r>
              <a:rPr sz="1600" spc="-4" dirty="0">
                <a:latin typeface="Times New Roman"/>
                <a:cs typeface="Times New Roman"/>
              </a:rPr>
              <a:t>μεταξύ τους ως προς την ποιότητα, ώστε γίνονται γνωστά από τον τόπο παραγωγής  τους, όπως η Κορινθιακή σταφίδα, το λάδι της Κρήτης,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ελιές </a:t>
            </a:r>
            <a:r>
              <a:rPr sz="1600" spc="-4" dirty="0">
                <a:latin typeface="Times New Roman"/>
                <a:cs typeface="Times New Roman"/>
              </a:rPr>
              <a:t>Αμφίσσης, τα </a:t>
            </a:r>
            <a:r>
              <a:rPr sz="1600" spc="-9" dirty="0">
                <a:latin typeface="Times New Roman"/>
                <a:cs typeface="Times New Roman"/>
              </a:rPr>
              <a:t>λουκούμια  </a:t>
            </a:r>
            <a:r>
              <a:rPr sz="1600" spc="-4" dirty="0">
                <a:latin typeface="Times New Roman"/>
                <a:cs typeface="Times New Roman"/>
              </a:rPr>
              <a:t>Σύρου, το σαπούνι Μασσαλίας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ελιές </a:t>
            </a:r>
            <a:r>
              <a:rPr sz="1600" spc="-4" dirty="0">
                <a:latin typeface="Times New Roman"/>
                <a:cs typeface="Times New Roman"/>
              </a:rPr>
              <a:t>Αμφίσσης δεν σημαίνει ότι παράγονται μόνο  στην Άμφισσα, αλλά ότι στην αρχή εμφανίστηκαν εκεί και έπειτα μεταφυτεύθηκαν και σε  άλλα μέρη και είναι ίδιας ποιότητας.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ίδιο συμβαίνει και με το σαπούνι τύπου Μασσαλίας,  το οποίο </a:t>
            </a:r>
            <a:r>
              <a:rPr sz="1600" spc="-9" dirty="0">
                <a:latin typeface="Times New Roman"/>
                <a:cs typeface="Times New Roman"/>
              </a:rPr>
              <a:t>παράγεται </a:t>
            </a:r>
            <a:r>
              <a:rPr sz="1600" spc="-4" dirty="0">
                <a:latin typeface="Times New Roman"/>
                <a:cs typeface="Times New Roman"/>
              </a:rPr>
              <a:t>και στην Ελλάδα. Όταν συνεπώς λέμε τύπο ενός εμπορεύματος, εννοούμε  το </a:t>
            </a:r>
            <a:r>
              <a:rPr sz="1600" spc="-9" dirty="0">
                <a:latin typeface="Times New Roman"/>
                <a:cs typeface="Times New Roman"/>
              </a:rPr>
              <a:t>διακριτικό </a:t>
            </a:r>
            <a:r>
              <a:rPr sz="1600" spc="-4" dirty="0">
                <a:latin typeface="Times New Roman"/>
                <a:cs typeface="Times New Roman"/>
              </a:rPr>
              <a:t>γνώρισμα των διαφόρων προϊόντων, που χρησιμεύει για τον προσδιορισμό της  ποιότητάς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τους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19365" y="5823598"/>
            <a:ext cx="961749" cy="714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7" y="318082"/>
            <a:ext cx="7673032" cy="5827483"/>
          </a:xfrm>
          <a:prstGeom prst="rect">
            <a:avLst/>
          </a:prstGeom>
        </p:spPr>
        <p:txBody>
          <a:bodyPr vert="horz" wrap="square" lIns="0" tIns="142484" rIns="0" bIns="0" rtlCol="0">
            <a:spAutoFit/>
          </a:bodyPr>
          <a:lstStyle/>
          <a:p>
            <a:pPr marL="26716" algn="ctr">
              <a:spcBef>
                <a:spcPts val="1122"/>
              </a:spcBef>
            </a:pPr>
            <a:r>
              <a:rPr sz="1600" b="1" spc="-4" dirty="0">
                <a:latin typeface="Times New Roman"/>
                <a:cs typeface="Times New Roman"/>
              </a:rPr>
              <a:t>ΠΡΟΣΔΙΟΡΙΣΜΟΣ</a:t>
            </a:r>
            <a:r>
              <a:rPr sz="1600" b="1" spc="-61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ΠΟΙΟΤΗΤΑΣ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1034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Βάσει σήματος</a:t>
            </a:r>
            <a:r>
              <a:rPr sz="1600" spc="-4" dirty="0">
                <a:latin typeface="Times New Roman"/>
                <a:cs typeface="Times New Roman"/>
              </a:rPr>
              <a:t>: Σήμα (trademark) καλείται το </a:t>
            </a:r>
            <a:r>
              <a:rPr sz="1600" spc="-9" dirty="0">
                <a:latin typeface="Times New Roman"/>
                <a:cs typeface="Times New Roman"/>
              </a:rPr>
              <a:t>διακριτικό </a:t>
            </a:r>
            <a:r>
              <a:rPr sz="1600" spc="-4" dirty="0">
                <a:latin typeface="Times New Roman"/>
                <a:cs typeface="Times New Roman"/>
              </a:rPr>
              <a:t>γνώρισμα, που φέρουν τα  </a:t>
            </a:r>
            <a:r>
              <a:rPr sz="1600" spc="-9" dirty="0">
                <a:latin typeface="Times New Roman"/>
                <a:cs typeface="Times New Roman"/>
              </a:rPr>
              <a:t>βιομηχανικά </a:t>
            </a:r>
            <a:r>
              <a:rPr sz="1600" spc="-4" dirty="0">
                <a:latin typeface="Times New Roman"/>
                <a:cs typeface="Times New Roman"/>
              </a:rPr>
              <a:t>προϊόντα, για να διακρίνονται από τα άλλα ομοειδή ως προς την προέλευσή  τους </a:t>
            </a:r>
            <a:r>
              <a:rPr sz="1600" spc="-9" dirty="0">
                <a:latin typeface="Times New Roman"/>
                <a:cs typeface="Times New Roman"/>
              </a:rPr>
              <a:t>(βιομηχανική </a:t>
            </a:r>
            <a:r>
              <a:rPr sz="1600" spc="-4" dirty="0">
                <a:latin typeface="Times New Roman"/>
                <a:cs typeface="Times New Roman"/>
              </a:rPr>
              <a:t>παραγωγή) ή ως προς την κυκλοφορία (εμπορική διανομή).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σήμα  μπορεί να είναι μία λέξη γραμμένη επάνω στο εμπόρευμα, όπως «Παπαστράτος» στα τσιγάρα  ή μια </a:t>
            </a:r>
            <a:r>
              <a:rPr sz="1600" spc="-9" dirty="0">
                <a:latin typeface="Times New Roman"/>
                <a:cs typeface="Times New Roman"/>
              </a:rPr>
              <a:t>εικόνα, </a:t>
            </a:r>
            <a:r>
              <a:rPr sz="1600" spc="-4" dirty="0">
                <a:latin typeface="Times New Roman"/>
                <a:cs typeface="Times New Roman"/>
              </a:rPr>
              <a:t>όπως ένας </a:t>
            </a:r>
            <a:r>
              <a:rPr sz="1600" spc="-9" dirty="0">
                <a:latin typeface="Times New Roman"/>
                <a:cs typeface="Times New Roman"/>
              </a:rPr>
              <a:t>καλόγερος </a:t>
            </a:r>
            <a:r>
              <a:rPr sz="1600" spc="-4" dirty="0">
                <a:latin typeface="Times New Roman"/>
                <a:cs typeface="Times New Roman"/>
              </a:rPr>
              <a:t>στα μακαρόνια </a:t>
            </a:r>
            <a:r>
              <a:rPr sz="1600" spc="-9" dirty="0">
                <a:latin typeface="Times New Roman"/>
                <a:cs typeface="Times New Roman"/>
              </a:rPr>
              <a:t>«Μίσκο», </a:t>
            </a:r>
            <a:r>
              <a:rPr sz="1600" spc="-4" dirty="0">
                <a:latin typeface="Times New Roman"/>
                <a:cs typeface="Times New Roman"/>
              </a:rPr>
              <a:t>ή οτιδήποτε άλλη παράσταση. 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σήματα προστατεύονται διεθνώς με διεθνείς συμβάσεις μέσω του Γραφείου Πνευματικής  και </a:t>
            </a:r>
            <a:r>
              <a:rPr sz="1600" spc="-9" dirty="0">
                <a:latin typeface="Times New Roman"/>
                <a:cs typeface="Times New Roman"/>
              </a:rPr>
              <a:t>Βιομηχανικής </a:t>
            </a:r>
            <a:r>
              <a:rPr sz="1600" spc="-4" dirty="0">
                <a:latin typeface="Times New Roman"/>
                <a:cs typeface="Times New Roman"/>
              </a:rPr>
              <a:t>Ιδιοκτησίας της Γενεύης. </a:t>
            </a:r>
            <a:r>
              <a:rPr sz="1600" spc="-13" dirty="0">
                <a:latin typeface="Times New Roman"/>
                <a:cs typeface="Times New Roman"/>
              </a:rPr>
              <a:t>Στην </a:t>
            </a:r>
            <a:r>
              <a:rPr sz="1600" spc="-4" dirty="0">
                <a:latin typeface="Times New Roman"/>
                <a:cs typeface="Times New Roman"/>
              </a:rPr>
              <a:t>Ελλάδα για να προστατευθεί ένα σήμα,  πρέπει να κατατεθεί στο </a:t>
            </a:r>
            <a:r>
              <a:rPr sz="1600" spc="-9" dirty="0">
                <a:latin typeface="Times New Roman"/>
                <a:cs typeface="Times New Roman"/>
              </a:rPr>
              <a:t>τμήμα </a:t>
            </a:r>
            <a:r>
              <a:rPr sz="1600" spc="-4" dirty="0">
                <a:latin typeface="Times New Roman"/>
                <a:cs typeface="Times New Roman"/>
              </a:rPr>
              <a:t>σημάτων του </a:t>
            </a:r>
            <a:r>
              <a:rPr sz="1600" spc="-9" dirty="0">
                <a:latin typeface="Times New Roman"/>
                <a:cs typeface="Times New Roman"/>
              </a:rPr>
              <a:t>Υπουργείου </a:t>
            </a:r>
            <a:r>
              <a:rPr sz="1600" spc="-4" dirty="0">
                <a:latin typeface="Times New Roman"/>
                <a:cs typeface="Times New Roman"/>
              </a:rPr>
              <a:t>Εμπορίου. Δεν γίνονται δεκτά τα  παραπλανητικά σήματα, η </a:t>
            </a:r>
            <a:r>
              <a:rPr sz="1600" spc="-9" dirty="0">
                <a:latin typeface="Times New Roman"/>
                <a:cs typeface="Times New Roman"/>
              </a:rPr>
              <a:t>εικόνα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μιας </a:t>
            </a:r>
            <a:r>
              <a:rPr sz="1600" spc="-9" dirty="0">
                <a:latin typeface="Times New Roman"/>
                <a:cs typeface="Times New Roman"/>
              </a:rPr>
              <a:t>αγελάδας </a:t>
            </a:r>
            <a:r>
              <a:rPr sz="1600" spc="-4" dirty="0">
                <a:latin typeface="Times New Roman"/>
                <a:cs typeface="Times New Roman"/>
              </a:rPr>
              <a:t>σε </a:t>
            </a:r>
            <a:r>
              <a:rPr sz="1600" spc="-9" dirty="0">
                <a:latin typeface="Times New Roman"/>
                <a:cs typeface="Times New Roman"/>
              </a:rPr>
              <a:t>φυτικό </a:t>
            </a:r>
            <a:r>
              <a:rPr sz="1600" spc="-4" dirty="0">
                <a:latin typeface="Times New Roman"/>
                <a:cs typeface="Times New Roman"/>
              </a:rPr>
              <a:t>λίπος, τα ασαφή, τα σύμβολα  του κράτους, τα χρησιμοποιούμενα ήδη από άλλες επιχειρήσεις, τα αντιβαίνοντα στα χρηστά  ήθη και τη δημόσια τάξη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Όποιος χρησιμοποιεί παράνομο ξένο σήμα, τιμωρείται και  υποχρεούται σε </a:t>
            </a:r>
            <a:r>
              <a:rPr sz="1600" spc="-9" dirty="0">
                <a:latin typeface="Times New Roman"/>
                <a:cs typeface="Times New Roman"/>
              </a:rPr>
              <a:t>αποζημίωση </a:t>
            </a:r>
            <a:r>
              <a:rPr sz="1600" spc="-4" dirty="0">
                <a:latin typeface="Times New Roman"/>
                <a:cs typeface="Times New Roman"/>
              </a:rPr>
              <a:t>προς εκείνον, που ανήκει το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σήμα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103523" indent="-300552">
              <a:spcBef>
                <a:spcPts val="380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Βάσει χημικής ανάλυσης:</a:t>
            </a:r>
            <a:r>
              <a:rPr sz="1600" spc="-4" dirty="0">
                <a:latin typeface="Times New Roman"/>
                <a:cs typeface="Times New Roman"/>
              </a:rPr>
              <a:t> Σε πολλά είδη, όπως το λάδι, το βούτυρο, τα μεταλλεύματα </a:t>
            </a:r>
            <a:r>
              <a:rPr sz="1600" dirty="0">
                <a:latin typeface="Times New Roman"/>
                <a:cs typeface="Times New Roman"/>
              </a:rPr>
              <a:t>κ.λπ </a:t>
            </a:r>
            <a:r>
              <a:rPr sz="1600" spc="-4" dirty="0">
                <a:latin typeface="Times New Roman"/>
                <a:cs typeface="Times New Roman"/>
              </a:rPr>
              <a:t>η  ποιότητα καθορίζεται βάσει χημικής </a:t>
            </a:r>
            <a:r>
              <a:rPr sz="1600" spc="-9" dirty="0">
                <a:latin typeface="Times New Roman"/>
                <a:cs typeface="Times New Roman"/>
              </a:rPr>
              <a:t>ανάλυσης, </a:t>
            </a:r>
            <a:r>
              <a:rPr sz="1600" spc="-4" dirty="0">
                <a:latin typeface="Times New Roman"/>
                <a:cs typeface="Times New Roman"/>
              </a:rPr>
              <a:t>γιατί διαφορετικά δεν μπορεί να  προσδιοριστεί. </a:t>
            </a:r>
            <a:r>
              <a:rPr sz="1600" spc="-22" dirty="0">
                <a:latin typeface="Times New Roman"/>
                <a:cs typeface="Times New Roman"/>
              </a:rPr>
              <a:t>Για </a:t>
            </a:r>
            <a:r>
              <a:rPr sz="1600" spc="-4" dirty="0">
                <a:latin typeface="Times New Roman"/>
                <a:cs typeface="Times New Roman"/>
              </a:rPr>
              <a:t>το λάδι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καθορίζεται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βαθμός οξύτητας, για κράματα η  </a:t>
            </a:r>
            <a:r>
              <a:rPr sz="1600" spc="-9" dirty="0">
                <a:latin typeface="Times New Roman"/>
                <a:cs typeface="Times New Roman"/>
              </a:rPr>
              <a:t>περιεκτικότητά </a:t>
            </a:r>
            <a:r>
              <a:rPr sz="1600" spc="-4" dirty="0">
                <a:latin typeface="Times New Roman"/>
                <a:cs typeface="Times New Roman"/>
              </a:rPr>
              <a:t>τους σε κάθε είδος μέταλλο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13" dirty="0">
                <a:latin typeface="Times New Roman"/>
                <a:cs typeface="Times New Roman"/>
              </a:rPr>
              <a:t>Στην </a:t>
            </a:r>
            <a:r>
              <a:rPr sz="1600" spc="-4" dirty="0">
                <a:latin typeface="Times New Roman"/>
                <a:cs typeface="Times New Roman"/>
              </a:rPr>
              <a:t>περίπτωση αυτή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 σύμβαση  καθορίζεται: α)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χημικό </a:t>
            </a:r>
            <a:r>
              <a:rPr sz="1600" spc="-4" dirty="0">
                <a:latin typeface="Times New Roman"/>
                <a:cs typeface="Times New Roman"/>
              </a:rPr>
              <a:t>εργαστήριο, στο οποίο θα γίνει η </a:t>
            </a:r>
            <a:r>
              <a:rPr sz="1600" spc="-9" dirty="0">
                <a:latin typeface="Times New Roman"/>
                <a:cs typeface="Times New Roman"/>
              </a:rPr>
              <a:t>ανάλυση </a:t>
            </a:r>
            <a:r>
              <a:rPr sz="1600" dirty="0">
                <a:latin typeface="Times New Roman"/>
                <a:cs typeface="Times New Roman"/>
              </a:rPr>
              <a:t>( </a:t>
            </a:r>
            <a:r>
              <a:rPr sz="1600" spc="-4" dirty="0">
                <a:latin typeface="Times New Roman"/>
                <a:cs typeface="Times New Roman"/>
              </a:rPr>
              <a:t>Χημείο του Κράτους,  του Πανεπιστημίου ή άλλο </a:t>
            </a:r>
            <a:r>
              <a:rPr sz="1600" spc="-9" dirty="0">
                <a:latin typeface="Times New Roman"/>
                <a:cs typeface="Times New Roman"/>
              </a:rPr>
              <a:t>ιδιωτικό), </a:t>
            </a:r>
            <a:r>
              <a:rPr sz="1600" spc="-4" dirty="0">
                <a:latin typeface="Times New Roman"/>
                <a:cs typeface="Times New Roman"/>
              </a:rPr>
              <a:t>β) Πώς και που θα γίνει η δειγματοληψία και γ) </a:t>
            </a:r>
            <a:r>
              <a:rPr sz="1600" spc="-57" dirty="0">
                <a:latin typeface="Times New Roman"/>
                <a:cs typeface="Times New Roman"/>
              </a:rPr>
              <a:t>Τα  </a:t>
            </a:r>
            <a:r>
              <a:rPr sz="1600" spc="-4" dirty="0">
                <a:latin typeface="Times New Roman"/>
                <a:cs typeface="Times New Roman"/>
              </a:rPr>
              <a:t>ποσοστά υπέρβασης. Ορίζεται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πολύ </a:t>
            </a:r>
            <a:r>
              <a:rPr sz="1600" dirty="0">
                <a:latin typeface="Times New Roman"/>
                <a:cs typeface="Times New Roman"/>
              </a:rPr>
              <a:t>10% </a:t>
            </a:r>
            <a:r>
              <a:rPr sz="1600" spc="-4" dirty="0">
                <a:latin typeface="Times New Roman"/>
                <a:cs typeface="Times New Roman"/>
              </a:rPr>
              <a:t>πάνω ή </a:t>
            </a:r>
            <a:r>
              <a:rPr sz="1600" spc="-9" dirty="0">
                <a:latin typeface="Times New Roman"/>
                <a:cs typeface="Times New Roman"/>
              </a:rPr>
              <a:t>κάτω </a:t>
            </a:r>
            <a:r>
              <a:rPr sz="1600" spc="-4" dirty="0">
                <a:latin typeface="Times New Roman"/>
                <a:cs typeface="Times New Roman"/>
              </a:rPr>
              <a:t>από την συμφωνηθείσα  </a:t>
            </a:r>
            <a:r>
              <a:rPr sz="1600" spc="-9" dirty="0">
                <a:latin typeface="Times New Roman"/>
                <a:cs typeface="Times New Roman"/>
              </a:rPr>
              <a:t>περιεκτικότητα </a:t>
            </a:r>
            <a:r>
              <a:rPr sz="1600" dirty="0">
                <a:latin typeface="Times New Roman"/>
                <a:cs typeface="Times New Roman"/>
              </a:rPr>
              <a:t>. </a:t>
            </a:r>
            <a:r>
              <a:rPr sz="1600" spc="-4" dirty="0">
                <a:latin typeface="Times New Roman"/>
                <a:cs typeface="Times New Roman"/>
              </a:rPr>
              <a:t>Είναι τα λεγόμενα σημεία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ανοχής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362017"/>
            <a:ext cx="7674661" cy="6079569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9499" algn="ctr">
              <a:spcBef>
                <a:spcPts val="88"/>
              </a:spcBef>
            </a:pPr>
            <a:r>
              <a:rPr sz="1600" b="1" spc="-26" dirty="0">
                <a:latin typeface="Times New Roman"/>
                <a:cs typeface="Times New Roman"/>
              </a:rPr>
              <a:t>ΣΥΣΚΕΥΑΣΙΑ</a:t>
            </a:r>
            <a:endParaRPr sz="1600" dirty="0">
              <a:latin typeface="Times New Roman"/>
              <a:cs typeface="Times New Roman"/>
            </a:endParaRPr>
          </a:p>
          <a:p>
            <a:pPr marL="11132" marR="23376">
              <a:spcBef>
                <a:spcPts val="1231"/>
              </a:spcBef>
            </a:pPr>
            <a:r>
              <a:rPr sz="1600" spc="-4" dirty="0">
                <a:latin typeface="Times New Roman"/>
                <a:cs typeface="Times New Roman"/>
              </a:rPr>
              <a:t>Συσκευασία </a:t>
            </a:r>
            <a:r>
              <a:rPr sz="1600" dirty="0">
                <a:latin typeface="Times New Roman"/>
                <a:cs typeface="Times New Roman"/>
              </a:rPr>
              <a:t>(packaging) </a:t>
            </a:r>
            <a:r>
              <a:rPr sz="1600" spc="-4" dirty="0">
                <a:latin typeface="Times New Roman"/>
                <a:cs typeface="Times New Roman"/>
              </a:rPr>
              <a:t>καλείται η εξωτερική </a:t>
            </a:r>
            <a:r>
              <a:rPr sz="1600" spc="-9" dirty="0">
                <a:latin typeface="Times New Roman"/>
                <a:cs typeface="Times New Roman"/>
              </a:rPr>
              <a:t>περικάλυψη </a:t>
            </a:r>
            <a:r>
              <a:rPr sz="1600" spc="-4" dirty="0">
                <a:latin typeface="Times New Roman"/>
                <a:cs typeface="Times New Roman"/>
              </a:rPr>
              <a:t>του εμπορεύματος, για να  προστατεύεται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 μεταφορά του από τόπο σε τόπο ή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 διάθεσή του στον  καταναλωτή.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9" dirty="0">
                <a:latin typeface="Times New Roman"/>
                <a:cs typeface="Times New Roman"/>
              </a:rPr>
              <a:t>υλικά </a:t>
            </a:r>
            <a:r>
              <a:rPr sz="1600" spc="-4" dirty="0">
                <a:latin typeface="Times New Roman"/>
                <a:cs typeface="Times New Roman"/>
              </a:rPr>
              <a:t>από τα οποία αποτελείται η εξωτερική αυτή </a:t>
            </a:r>
            <a:r>
              <a:rPr sz="1600" spc="-9" dirty="0">
                <a:latin typeface="Times New Roman"/>
                <a:cs typeface="Times New Roman"/>
              </a:rPr>
              <a:t>περικάλυψη, </a:t>
            </a:r>
            <a:r>
              <a:rPr sz="1600" spc="-4" dirty="0">
                <a:latin typeface="Times New Roman"/>
                <a:cs typeface="Times New Roman"/>
              </a:rPr>
              <a:t>καλούνται </a:t>
            </a:r>
            <a:r>
              <a:rPr sz="1600" spc="-9" dirty="0">
                <a:latin typeface="Times New Roman"/>
                <a:cs typeface="Times New Roman"/>
              </a:rPr>
              <a:t>υλικά  </a:t>
            </a:r>
            <a:r>
              <a:rPr sz="1600" spc="-4" dirty="0">
                <a:latin typeface="Times New Roman"/>
                <a:cs typeface="Times New Roman"/>
              </a:rPr>
              <a:t>συσκευασίας ή </a:t>
            </a:r>
            <a:r>
              <a:rPr sz="1600" spc="-9" dirty="0">
                <a:latin typeface="Times New Roman"/>
                <a:cs typeface="Times New Roman"/>
              </a:rPr>
              <a:t>περικαλύμματα. </a:t>
            </a:r>
            <a:r>
              <a:rPr sz="1600" spc="-35" dirty="0">
                <a:latin typeface="Times New Roman"/>
                <a:cs typeface="Times New Roman"/>
              </a:rPr>
              <a:t>Τη </a:t>
            </a:r>
            <a:r>
              <a:rPr sz="1600" spc="-4" dirty="0">
                <a:latin typeface="Times New Roman"/>
                <a:cs typeface="Times New Roman"/>
              </a:rPr>
              <a:t>συσκευασία την διακρίνουμε σε δύο μεγάλες</a:t>
            </a:r>
            <a:r>
              <a:rPr sz="1600" spc="31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κατηγορίες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362331" marR="167530" indent="-351757">
              <a:spcBef>
                <a:spcPts val="377"/>
              </a:spcBef>
              <a:buAutoNum type="romanUcPeriod"/>
              <a:tabLst>
                <a:tab pos="362331" algn="l"/>
                <a:tab pos="362889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Συσκευασία μεταφοράς</a:t>
            </a:r>
            <a:r>
              <a:rPr sz="1600" spc="-4" dirty="0">
                <a:latin typeface="Times New Roman"/>
                <a:cs typeface="Times New Roman"/>
              </a:rPr>
              <a:t> καλείται η συσκευασία, που γίνεται σε μεγάλα κιβώτια και έχει  </a:t>
            </a:r>
            <a:r>
              <a:rPr sz="1600" spc="-9" dirty="0">
                <a:latin typeface="Times New Roman"/>
                <a:cs typeface="Times New Roman"/>
              </a:rPr>
              <a:t>σκοπό </a:t>
            </a:r>
            <a:r>
              <a:rPr sz="1600" spc="-4" dirty="0">
                <a:latin typeface="Times New Roman"/>
                <a:cs typeface="Times New Roman"/>
              </a:rPr>
              <a:t>τη μεταφορά του εμπορεύματος από τόπο σε τόπο.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της συσκευασίας αυτής  βαρύνουν άλλοτε τον αγοραστή, άλλοτε τον πωλητή και άλλοτε και τους δύο ανάλογα με  την συμφωνία. Όταν τα εμπορεύματα πρόκειται να μεταφερθούν σιδηροδρομικώς ή  ταχυδρομικώς ή αεροπορικώς ή ατμοπλοϊκώς, </a:t>
            </a:r>
            <a:r>
              <a:rPr sz="1600" spc="-9" dirty="0">
                <a:latin typeface="Times New Roman"/>
                <a:cs typeface="Times New Roman"/>
              </a:rPr>
              <a:t>ειδικοί </a:t>
            </a:r>
            <a:r>
              <a:rPr sz="1600" spc="-4" dirty="0">
                <a:latin typeface="Times New Roman"/>
                <a:cs typeface="Times New Roman"/>
              </a:rPr>
              <a:t>νόμοι και κανόνες επιβάλλουν  ορισμένη συσκευασία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4453" indent="-351757">
              <a:spcBef>
                <a:spcPts val="380"/>
              </a:spcBef>
              <a:buAutoNum type="romanUcPeriod"/>
              <a:tabLst>
                <a:tab pos="362331" algn="l"/>
                <a:tab pos="362889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Συσκευασία κατανάλωσης</a:t>
            </a:r>
            <a:r>
              <a:rPr sz="1600" spc="-4" dirty="0">
                <a:latin typeface="Times New Roman"/>
                <a:cs typeface="Times New Roman"/>
              </a:rPr>
              <a:t> ή προβολής είναι εκείνη με την οποία το εμπόρευμα θα  παρουσιαστεί στον καταναλωτή. Η συσκευασία προβολής είναι κατασκευασμένη από λεπτό  </a:t>
            </a:r>
            <a:r>
              <a:rPr sz="1600" spc="-9" dirty="0">
                <a:latin typeface="Times New Roman"/>
                <a:cs typeface="Times New Roman"/>
              </a:rPr>
              <a:t>χαρτί </a:t>
            </a:r>
            <a:r>
              <a:rPr sz="1600" spc="-4" dirty="0">
                <a:latin typeface="Times New Roman"/>
                <a:cs typeface="Times New Roman"/>
              </a:rPr>
              <a:t>απλό ή διαφανές ή από πλαστική </a:t>
            </a:r>
            <a:r>
              <a:rPr sz="1600" spc="-9" dirty="0">
                <a:latin typeface="Times New Roman"/>
                <a:cs typeface="Times New Roman"/>
              </a:rPr>
              <a:t>ύλη </a:t>
            </a:r>
            <a:r>
              <a:rPr sz="1600" spc="-4" dirty="0">
                <a:latin typeface="Times New Roman"/>
                <a:cs typeface="Times New Roman"/>
              </a:rPr>
              <a:t>ή από ζελατίνα μεγάλης αντοχής και αναγράφουν  το είδος, την ποιότητα και το βάρος του περιεχομένου και την επωνυμία του κατασκευαστή  εργοστασιάρχη ή παραγωγού, όπως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σοκολάτες, </a:t>
            </a:r>
            <a:r>
              <a:rPr sz="1600" spc="-4" dirty="0">
                <a:latin typeface="Times New Roman"/>
                <a:cs typeface="Times New Roman"/>
              </a:rPr>
              <a:t>τα σαπούνια </a:t>
            </a:r>
            <a:r>
              <a:rPr sz="1600" spc="-9" dirty="0">
                <a:latin typeface="Times New Roman"/>
                <a:cs typeface="Times New Roman"/>
              </a:rPr>
              <a:t>πολυτελείας, </a:t>
            </a:r>
            <a:r>
              <a:rPr sz="1600" spc="-4" dirty="0">
                <a:latin typeface="Times New Roman"/>
                <a:cs typeface="Times New Roman"/>
              </a:rPr>
              <a:t>τα ζυμαρικά σε  πακέτα, τα </a:t>
            </a:r>
            <a:r>
              <a:rPr sz="1600" spc="-9" dirty="0">
                <a:latin typeface="Times New Roman"/>
                <a:cs typeface="Times New Roman"/>
              </a:rPr>
              <a:t>μπαχαρικά, </a:t>
            </a:r>
            <a:r>
              <a:rPr sz="1600" spc="-4" dirty="0">
                <a:latin typeface="Times New Roman"/>
                <a:cs typeface="Times New Roman"/>
              </a:rPr>
              <a:t>τα τυριά, τα γάλατα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Η ειδική αυτή συσκευασία έχει τεράστια  σημασία, διότι καθιστά το εμπόρευμα ευκολόχρηστο στα χέρια του αγοραστή και  αυτοπροβαλλόμενο. </a:t>
            </a:r>
            <a:r>
              <a:rPr sz="1600" spc="-9" dirty="0">
                <a:latin typeface="Times New Roman"/>
                <a:cs typeface="Times New Roman"/>
              </a:rPr>
              <a:t>Διευκολύνει </a:t>
            </a:r>
            <a:r>
              <a:rPr sz="1600" spc="-4" dirty="0">
                <a:latin typeface="Times New Roman"/>
                <a:cs typeface="Times New Roman"/>
              </a:rPr>
              <a:t>επίσης αφάνταστα την οργάνωση του συστήματος πώλησης  των μεγάλων καταστημάτων (super- market), της αυτοεξυπηρέτησης </a:t>
            </a:r>
            <a:r>
              <a:rPr sz="1600" dirty="0">
                <a:latin typeface="Times New Roman"/>
                <a:cs typeface="Times New Roman"/>
              </a:rPr>
              <a:t>( </a:t>
            </a:r>
            <a:r>
              <a:rPr sz="1600" spc="-4" dirty="0">
                <a:latin typeface="Times New Roman"/>
                <a:cs typeface="Times New Roman"/>
              </a:rPr>
              <a:t>self </a:t>
            </a:r>
            <a:r>
              <a:rPr sz="1600" dirty="0">
                <a:latin typeface="Times New Roman"/>
                <a:cs typeface="Times New Roman"/>
              </a:rPr>
              <a:t>service), </a:t>
            </a:r>
            <a:r>
              <a:rPr sz="1600" spc="-4" dirty="0">
                <a:latin typeface="Times New Roman"/>
                <a:cs typeface="Times New Roman"/>
              </a:rPr>
              <a:t>συντελεί  </a:t>
            </a:r>
            <a:r>
              <a:rPr sz="1600" spc="-9" dirty="0">
                <a:latin typeface="Times New Roman"/>
                <a:cs typeface="Times New Roman"/>
              </a:rPr>
              <a:t>πολύ </a:t>
            </a:r>
            <a:r>
              <a:rPr sz="1600" spc="-4" dirty="0">
                <a:latin typeface="Times New Roman"/>
                <a:cs typeface="Times New Roman"/>
              </a:rPr>
              <a:t>στην </a:t>
            </a:r>
            <a:r>
              <a:rPr sz="1600" spc="-9" dirty="0">
                <a:latin typeface="Times New Roman"/>
                <a:cs typeface="Times New Roman"/>
              </a:rPr>
              <a:t>καλή </a:t>
            </a:r>
            <a:r>
              <a:rPr sz="1600" spc="-4" dirty="0">
                <a:latin typeface="Times New Roman"/>
                <a:cs typeface="Times New Roman"/>
              </a:rPr>
              <a:t>διατήρηση του προϊόντος και αποτελεί ένα διαρκές </a:t>
            </a:r>
            <a:r>
              <a:rPr sz="1600" spc="-9" dirty="0">
                <a:latin typeface="Times New Roman"/>
                <a:cs typeface="Times New Roman"/>
              </a:rPr>
              <a:t>διαφημιστικό</a:t>
            </a:r>
            <a:r>
              <a:rPr sz="1600" spc="4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μέσο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45083" y="5902371"/>
            <a:ext cx="1036030" cy="63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571" y="363456"/>
            <a:ext cx="7301082" cy="247858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94618" algn="ctr">
              <a:lnSpc>
                <a:spcPts val="1757"/>
              </a:lnSpc>
              <a:spcBef>
                <a:spcPts val="88"/>
              </a:spcBef>
            </a:pPr>
            <a:r>
              <a:rPr sz="1600" b="1" dirty="0">
                <a:latin typeface="Times New Roman"/>
                <a:cs typeface="Times New Roman"/>
              </a:rPr>
              <a:t>ΧΡΟΝΟΣ</a:t>
            </a:r>
            <a:r>
              <a:rPr sz="1600" b="1" spc="-31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ΠΑΡΑΔΟΣΗΣ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lnSpc>
                <a:spcPts val="1757"/>
              </a:lnSpc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εμπόρευμα, ως προς το χρόνο παράδοσης, άλλοτε παραδίδεται αμέσως, άλλοτε</a:t>
            </a:r>
            <a:r>
              <a:rPr sz="1600" spc="8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αργότερα</a:t>
            </a:r>
            <a:endParaRPr sz="1600" dirty="0">
              <a:latin typeface="Times New Roman"/>
              <a:cs typeface="Times New Roman"/>
            </a:endParaRPr>
          </a:p>
          <a:p>
            <a:pPr marL="11132" marR="4453"/>
            <a:r>
              <a:rPr sz="1600" spc="-4" dirty="0">
                <a:latin typeface="Times New Roman"/>
                <a:cs typeface="Times New Roman"/>
              </a:rPr>
              <a:t>και άλλοτε τμηματικά.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στοιχείο αυτό της αγοραπωλησίας πρέπει να καθοριστεί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  χρόνο σύναψης της σύμβασης. Από το Δεκέμβρη </a:t>
            </a:r>
            <a:r>
              <a:rPr sz="1600" dirty="0">
                <a:latin typeface="Times New Roman"/>
                <a:cs typeface="Times New Roman"/>
              </a:rPr>
              <a:t>π.χ. ο </a:t>
            </a:r>
            <a:r>
              <a:rPr sz="1600" spc="-4" dirty="0">
                <a:latin typeface="Times New Roman"/>
                <a:cs typeface="Times New Roman"/>
              </a:rPr>
              <a:t>έμπορος κ. Α αγοράζει </a:t>
            </a:r>
            <a:r>
              <a:rPr sz="1600" dirty="0">
                <a:latin typeface="Times New Roman"/>
                <a:cs typeface="Times New Roman"/>
              </a:rPr>
              <a:t>1.000 </a:t>
            </a:r>
            <a:r>
              <a:rPr sz="1600" spc="-4" dirty="0">
                <a:latin typeface="Times New Roman"/>
                <a:cs typeface="Times New Roman"/>
              </a:rPr>
              <a:t>ψάθινα  καπέλα για τη θερινή περίοδο. Συμφωνείται να γίνει </a:t>
            </a:r>
            <a:r>
              <a:rPr sz="1600" spc="-9" dirty="0">
                <a:latin typeface="Times New Roman"/>
                <a:cs typeface="Times New Roman"/>
              </a:rPr>
              <a:t>ολική </a:t>
            </a:r>
            <a:r>
              <a:rPr sz="1600" spc="-4" dirty="0">
                <a:latin typeface="Times New Roman"/>
                <a:cs typeface="Times New Roman"/>
              </a:rPr>
              <a:t>παράδοση το μήνα Μάϊο ή  </a:t>
            </a:r>
            <a:r>
              <a:rPr sz="1600" spc="-9" dirty="0">
                <a:latin typeface="Times New Roman"/>
                <a:cs typeface="Times New Roman"/>
              </a:rPr>
              <a:t>τμηματικά </a:t>
            </a:r>
            <a:r>
              <a:rPr sz="1600" spc="-4" dirty="0">
                <a:latin typeface="Times New Roman"/>
                <a:cs typeface="Times New Roman"/>
              </a:rPr>
              <a:t>σε δύο δόσεις το Μάϊο και Ιούνιο </a:t>
            </a:r>
            <a:r>
              <a:rPr sz="1600" dirty="0">
                <a:latin typeface="Times New Roman"/>
                <a:cs typeface="Times New Roman"/>
              </a:rPr>
              <a:t>κ.ο.κ.Εάν </a:t>
            </a:r>
            <a:r>
              <a:rPr sz="1600" spc="-4" dirty="0">
                <a:latin typeface="Times New Roman"/>
                <a:cs typeface="Times New Roman"/>
              </a:rPr>
              <a:t>το εμπόρευμα πρόκειται να φορτωθεί  και να αποσταλεί σε άλλο μέρος,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συνηθέστεροι όροι, που μπορεί να συμφωνηθούν μεταξύ  αγοραστή και του πωλητή, όσον αφορά το χρόνο παράδοσης είναι </a:t>
            </a:r>
            <a:r>
              <a:rPr sz="1600" dirty="0">
                <a:latin typeface="Times New Roman"/>
                <a:cs typeface="Times New Roman"/>
              </a:rPr>
              <a:t>οι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spc="4" dirty="0">
                <a:latin typeface="Times New Roman"/>
                <a:cs typeface="Times New Roman"/>
              </a:rPr>
              <a:t>εξής</a:t>
            </a:r>
            <a:r>
              <a:rPr sz="1600" spc="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2571" y="3462513"/>
            <a:ext cx="233487" cy="25746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600" spc="-4" dirty="0">
                <a:latin typeface="Times New Roman"/>
                <a:cs typeface="Times New Roman"/>
              </a:rPr>
              <a:t>ii</a:t>
            </a:r>
            <a:r>
              <a:rPr sz="1600" spc="-13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82572" y="2367995"/>
            <a:ext cx="7213660" cy="3837929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362331" marR="494797" indent="-351757">
              <a:spcBef>
                <a:spcPts val="88"/>
              </a:spcBef>
              <a:buAutoNum type="romanLcPeriod"/>
              <a:tabLst>
                <a:tab pos="362331" algn="l"/>
                <a:tab pos="362889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Άμεση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παράδοση: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Ο όρος αυτός σημαίνει ότι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πρέπει να παραδώσει το  εμπόρευμα σε </a:t>
            </a:r>
            <a:r>
              <a:rPr sz="1600" dirty="0">
                <a:latin typeface="Times New Roman"/>
                <a:cs typeface="Times New Roman"/>
              </a:rPr>
              <a:t>48 </a:t>
            </a:r>
            <a:r>
              <a:rPr sz="1600" spc="-4" dirty="0">
                <a:latin typeface="Times New Roman"/>
                <a:cs typeface="Times New Roman"/>
              </a:rPr>
              <a:t>ώρες από τη σύναψη της</a:t>
            </a:r>
            <a:r>
              <a:rPr sz="1600" spc="-22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αγοραπωλησίας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13358" indent="-351757">
              <a:spcBef>
                <a:spcPts val="377"/>
              </a:spcBef>
              <a:buAutoNum type="romanLcPeriod"/>
              <a:tabLst>
                <a:tab pos="362331" algn="l"/>
                <a:tab pos="362889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Φορτίο υπό φόρτωση:</a:t>
            </a:r>
            <a:r>
              <a:rPr sz="1600" spc="-4" dirty="0">
                <a:latin typeface="Times New Roman"/>
                <a:cs typeface="Times New Roman"/>
              </a:rPr>
              <a:t> Ο όρος αυτός σημαίνει ότι το εμπόρευμα πρόκειται να φορτωθεί 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στο πλοίο, το οποίο βρίσκεται στο </a:t>
            </a:r>
            <a:r>
              <a:rPr sz="1600" spc="-9" dirty="0">
                <a:latin typeface="Times New Roman"/>
                <a:cs typeface="Times New Roman"/>
              </a:rPr>
              <a:t>λιμάνι </a:t>
            </a:r>
            <a:r>
              <a:rPr sz="1600" spc="-4" dirty="0">
                <a:latin typeface="Times New Roman"/>
                <a:cs typeface="Times New Roman"/>
              </a:rPr>
              <a:t>της</a:t>
            </a:r>
            <a:r>
              <a:rPr sz="1600" spc="6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φόρτωσης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18367">
              <a:spcBef>
                <a:spcPts val="380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Φορτίο φορτωμένο:</a:t>
            </a:r>
            <a:r>
              <a:rPr sz="1600" spc="-4" dirty="0">
                <a:latin typeface="Times New Roman"/>
                <a:cs typeface="Times New Roman"/>
              </a:rPr>
              <a:t> Ο όρος αυτός σημαίνει ότι το εμπόρευμα έχει φορτωθεί στο πλοίο,  που πρόκειται να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αναχωρήσει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4453" indent="-351757">
              <a:spcBef>
                <a:spcPts val="377"/>
              </a:spcBef>
              <a:buAutoNum type="romanLcPeriod" startAt="4"/>
              <a:tabLst>
                <a:tab pos="362331" algn="l"/>
                <a:tab pos="362889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Φορτίο εν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πλω: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Ο όρος αυτός σημαίνει, ότι το εμπόρευμα έχει φορτωθεί στο πλοίο και  το πλοίο πλέει προς το </a:t>
            </a:r>
            <a:r>
              <a:rPr sz="1600" spc="-9" dirty="0">
                <a:latin typeface="Times New Roman"/>
                <a:cs typeface="Times New Roman"/>
              </a:rPr>
              <a:t>λιμάνι </a:t>
            </a:r>
            <a:r>
              <a:rPr sz="1600" spc="-4" dirty="0">
                <a:latin typeface="Times New Roman"/>
                <a:cs typeface="Times New Roman"/>
              </a:rPr>
              <a:t>του προορισμού. </a:t>
            </a:r>
            <a:r>
              <a:rPr sz="1600" spc="-35" dirty="0">
                <a:latin typeface="Times New Roman"/>
                <a:cs typeface="Times New Roman"/>
              </a:rPr>
              <a:t>Αντί </a:t>
            </a:r>
            <a:r>
              <a:rPr sz="1600" spc="-4" dirty="0">
                <a:latin typeface="Times New Roman"/>
                <a:cs typeface="Times New Roman"/>
              </a:rPr>
              <a:t>του </a:t>
            </a:r>
            <a:r>
              <a:rPr sz="1600" dirty="0">
                <a:latin typeface="Times New Roman"/>
                <a:cs typeface="Times New Roman"/>
              </a:rPr>
              <a:t>όρου </a:t>
            </a:r>
            <a:r>
              <a:rPr sz="1600" spc="-4" dirty="0">
                <a:latin typeface="Times New Roman"/>
                <a:cs typeface="Times New Roman"/>
              </a:rPr>
              <a:t>αυτού πολλές φορές  χρησιμοποιείται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διεθνοποιημένος όρος φλοττάν </a:t>
            </a:r>
            <a:r>
              <a:rPr sz="1600" dirty="0">
                <a:latin typeface="Times New Roman"/>
                <a:cs typeface="Times New Roman"/>
              </a:rPr>
              <a:t>(flottant), </a:t>
            </a:r>
            <a:r>
              <a:rPr sz="1600" spc="-4" dirty="0">
                <a:latin typeface="Times New Roman"/>
                <a:cs typeface="Times New Roman"/>
              </a:rPr>
              <a:t>που σημαίνει αναμενόμενο  εμπόρευμα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164190" indent="-351757">
              <a:spcBef>
                <a:spcPts val="377"/>
              </a:spcBef>
              <a:buAutoNum type="romanLcPeriod" startAt="4"/>
              <a:tabLst>
                <a:tab pos="362331" algn="l"/>
                <a:tab pos="362889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Άμεση φόρτωση:</a:t>
            </a:r>
            <a:r>
              <a:rPr sz="1600" spc="-4" dirty="0">
                <a:latin typeface="Times New Roman"/>
                <a:cs typeface="Times New Roman"/>
              </a:rPr>
              <a:t> Ο όρος αυτός σημαίνει ότι η φόρτωση πρέπει να γίνει σε </a:t>
            </a:r>
            <a:r>
              <a:rPr sz="1600" dirty="0">
                <a:latin typeface="Times New Roman"/>
                <a:cs typeface="Times New Roman"/>
              </a:rPr>
              <a:t>15 </a:t>
            </a:r>
            <a:r>
              <a:rPr sz="1600" spc="-4" dirty="0">
                <a:latin typeface="Times New Roman"/>
                <a:cs typeface="Times New Roman"/>
              </a:rPr>
              <a:t>ημέρες  από τη σύναψη της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αγοραπωλησίας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62331" marR="168086" indent="-351757">
              <a:spcBef>
                <a:spcPts val="380"/>
              </a:spcBef>
              <a:buAutoNum type="romanLcPeriod" startAt="4"/>
              <a:tabLst>
                <a:tab pos="362331" algn="l"/>
                <a:tab pos="362889" algn="l"/>
              </a:tabLst>
            </a:pPr>
            <a:r>
              <a:rPr sz="1600" u="sng" spc="-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Ταχεία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φόρτωση:</a:t>
            </a:r>
            <a:r>
              <a:rPr sz="1600" spc="-4" dirty="0">
                <a:latin typeface="Times New Roman"/>
                <a:cs typeface="Times New Roman"/>
              </a:rPr>
              <a:t> Ο όρος αυτός σημαίνει ότι η φόρτωση πρέπει να γίνει σε </a:t>
            </a:r>
            <a:r>
              <a:rPr sz="1600" dirty="0">
                <a:latin typeface="Times New Roman"/>
                <a:cs typeface="Times New Roman"/>
              </a:rPr>
              <a:t>21 </a:t>
            </a:r>
            <a:r>
              <a:rPr sz="1600" spc="-4" dirty="0">
                <a:latin typeface="Times New Roman"/>
                <a:cs typeface="Times New Roman"/>
              </a:rPr>
              <a:t>ημέρες  από τη σύναψη της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αγοραπωλησίας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2828</Words>
  <Application>Microsoft Office PowerPoint</Application>
  <PresentationFormat>Προβολή στην οθόνη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Riggas</dc:creator>
  <cp:lastModifiedBy>Riggas</cp:lastModifiedBy>
  <cp:revision>2</cp:revision>
  <dcterms:created xsi:type="dcterms:W3CDTF">2020-12-08T10:39:03Z</dcterms:created>
  <dcterms:modified xsi:type="dcterms:W3CDTF">2020-12-08T10:49:49Z</dcterms:modified>
</cp:coreProperties>
</file>