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marL="11132">
              <a:lnSpc>
                <a:spcPct val="100000"/>
              </a:lnSpc>
              <a:spcBef>
                <a:spcPts val="92"/>
              </a:spcBef>
              <a:defRPr sz="1100" b="0" i="0">
                <a:solidFill>
                  <a:srgbClr val="595959"/>
                </a:solidFill>
                <a:latin typeface="Verdana"/>
                <a:cs typeface="Verdana"/>
              </a:defRPr>
            </a:lvl1pPr>
          </a:lstStyle>
          <a:p>
            <a:r>
              <a:rPr lang="el-GR" spc="-131" dirty="0" smtClean="0"/>
              <a:t>ΙΕΚ</a:t>
            </a:r>
            <a:r>
              <a:rPr lang="el-GR" spc="-100" dirty="0" smtClean="0"/>
              <a:t> </a:t>
            </a:r>
            <a:r>
              <a:rPr lang="el-GR" spc="-79" dirty="0" smtClean="0"/>
              <a:t>ΙΕΡΑΠΕΤΡΑΣ</a:t>
            </a:r>
          </a:p>
          <a:p>
            <a:pPr marR="4453"/>
            <a:r>
              <a:rPr lang="el-GR" spc="-96" dirty="0" smtClean="0"/>
              <a:t>ΕΙΔΙΚΟΣ </a:t>
            </a:r>
            <a:r>
              <a:rPr lang="el-GR" spc="-4" dirty="0" smtClean="0"/>
              <a:t>ΜΗΧΑΝΟΓΡΑΦΗΜΕΝΟΥ</a:t>
            </a:r>
            <a:r>
              <a:rPr lang="el-GR" spc="-105" dirty="0" smtClean="0"/>
              <a:t> </a:t>
            </a:r>
            <a:r>
              <a:rPr lang="el-GR" spc="-79" dirty="0" smtClean="0"/>
              <a:t>ΛΟΓΙΣΤΗΡΙΟΥ  </a:t>
            </a:r>
            <a:r>
              <a:rPr lang="el-GR" spc="-136" dirty="0" smtClean="0"/>
              <a:t>ΕΙΣΗΓΗΤΗΣ </a:t>
            </a:r>
            <a:r>
              <a:rPr lang="el-GR" spc="-75" dirty="0" smtClean="0"/>
              <a:t>ΛΥΡΑΤΖΑΚΗΣ</a:t>
            </a:r>
            <a:r>
              <a:rPr lang="el-GR" spc="-4" dirty="0" smtClean="0"/>
              <a:t> </a:t>
            </a:r>
            <a:r>
              <a:rPr lang="el-GR" spc="9" dirty="0" smtClean="0"/>
              <a:t>ΕΜΜΑΝΟΥΗΛ</a:t>
            </a:r>
            <a:endParaRPr lang="el-GR" spc="9"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11/24/2020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239CE79-E02C-49E6-8B09-C9669E43D321}" type="datetimeFigureOut">
              <a:rPr lang="el-GR" smtClean="0"/>
              <a:pPr/>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3ADAE-3D22-4D82-AA25-302F0A8D605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9CE79-E02C-49E6-8B09-C9669E43D321}" type="datetimeFigureOut">
              <a:rPr lang="el-GR" smtClean="0"/>
              <a:pPr/>
              <a:t>24/11/2020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3ADAE-3D22-4D82-AA25-302F0A8D605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b="1" spc="-4" dirty="0" smtClean="0">
                <a:latin typeface="Times New Roman"/>
                <a:cs typeface="Times New Roman"/>
              </a:rPr>
              <a:t>Ο </a:t>
            </a:r>
            <a:r>
              <a:rPr lang="el-GR" b="1" spc="-31" dirty="0" smtClean="0">
                <a:latin typeface="Times New Roman"/>
                <a:cs typeface="Times New Roman"/>
              </a:rPr>
              <a:t>ΚΑΤΑΜΕΡΙΣΜΟΣ </a:t>
            </a:r>
            <a:r>
              <a:rPr lang="el-GR" b="1" spc="-13" dirty="0" smtClean="0">
                <a:latin typeface="Times New Roman"/>
                <a:cs typeface="Times New Roman"/>
              </a:rPr>
              <a:t>ΤΩΝ </a:t>
            </a:r>
            <a:r>
              <a:rPr lang="el-GR" b="1" spc="-4" dirty="0" smtClean="0">
                <a:latin typeface="Times New Roman"/>
                <a:cs typeface="Times New Roman"/>
              </a:rPr>
              <a:t>ΕΡΓΩΝ ΚΑΙ Η </a:t>
            </a:r>
            <a:r>
              <a:rPr lang="el-GR" b="1" spc="-9" dirty="0" smtClean="0">
                <a:latin typeface="Times New Roman"/>
                <a:cs typeface="Times New Roman"/>
              </a:rPr>
              <a:t>ΦΥΣΙΚΗ</a:t>
            </a:r>
            <a:r>
              <a:rPr lang="el-GR" b="1" spc="-66" dirty="0" smtClean="0">
                <a:latin typeface="Times New Roman"/>
                <a:cs typeface="Times New Roman"/>
              </a:rPr>
              <a:t> </a:t>
            </a:r>
            <a:r>
              <a:rPr lang="el-GR" b="1" spc="-22" dirty="0" smtClean="0">
                <a:latin typeface="Times New Roman"/>
                <a:cs typeface="Times New Roman"/>
              </a:rPr>
              <a:t>ΑΝΤΑΛΛΑΓΗ</a:t>
            </a:r>
            <a:r>
              <a:rPr lang="el-GR" dirty="0" smtClean="0">
                <a:latin typeface="Times New Roman"/>
                <a:cs typeface="Times New Roman"/>
              </a:rPr>
              <a:t/>
            </a:r>
            <a:br>
              <a:rPr lang="el-GR" dirty="0" smtClean="0">
                <a:latin typeface="Times New Roman"/>
                <a:cs typeface="Times New Roman"/>
              </a:rPr>
            </a:b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56326" y="454148"/>
            <a:ext cx="7581267" cy="5399895"/>
          </a:xfrm>
          <a:prstGeom prst="rect">
            <a:avLst/>
          </a:prstGeom>
        </p:spPr>
        <p:txBody>
          <a:bodyPr vert="horz" wrap="square" lIns="0" tIns="11132" rIns="0" bIns="0" rtlCol="0">
            <a:spAutoFit/>
          </a:bodyPr>
          <a:lstStyle/>
          <a:p>
            <a:pPr marL="424112" algn="ctr">
              <a:spcBef>
                <a:spcPts val="88"/>
              </a:spcBef>
            </a:pPr>
            <a:r>
              <a:rPr sz="1600" b="1" spc="-4" dirty="0">
                <a:latin typeface="Times New Roman"/>
                <a:cs typeface="Times New Roman"/>
              </a:rPr>
              <a:t>Ο </a:t>
            </a:r>
            <a:r>
              <a:rPr sz="1600" b="1" spc="-31" dirty="0">
                <a:latin typeface="Times New Roman"/>
                <a:cs typeface="Times New Roman"/>
              </a:rPr>
              <a:t>ΚΑΤΑΜΕΡΙΣΜΟΣ </a:t>
            </a:r>
            <a:r>
              <a:rPr sz="1600" b="1" spc="-13" dirty="0">
                <a:latin typeface="Times New Roman"/>
                <a:cs typeface="Times New Roman"/>
              </a:rPr>
              <a:t>ΤΩΝ </a:t>
            </a:r>
            <a:r>
              <a:rPr sz="1600" b="1" spc="-4" dirty="0">
                <a:latin typeface="Times New Roman"/>
                <a:cs typeface="Times New Roman"/>
              </a:rPr>
              <a:t>ΕΡΓΩΝ ΚΑΙ Η </a:t>
            </a:r>
            <a:r>
              <a:rPr sz="1600" b="1" spc="-9" dirty="0">
                <a:latin typeface="Times New Roman"/>
                <a:cs typeface="Times New Roman"/>
              </a:rPr>
              <a:t>ΦΥΣΙΚΗ</a:t>
            </a:r>
            <a:r>
              <a:rPr sz="1600" b="1" spc="-66" dirty="0">
                <a:latin typeface="Times New Roman"/>
                <a:cs typeface="Times New Roman"/>
              </a:rPr>
              <a:t> </a:t>
            </a:r>
            <a:r>
              <a:rPr sz="1600" b="1" spc="-22" dirty="0">
                <a:latin typeface="Times New Roman"/>
                <a:cs typeface="Times New Roman"/>
              </a:rPr>
              <a:t>ΑΝΤΑΛΛΑΓΗ</a:t>
            </a:r>
            <a:endParaRPr sz="1600" dirty="0">
              <a:latin typeface="Times New Roman"/>
              <a:cs typeface="Times New Roman"/>
            </a:endParaRPr>
          </a:p>
          <a:p>
            <a:pPr marL="11132" marR="4453">
              <a:spcBef>
                <a:spcPts val="1529"/>
              </a:spcBef>
            </a:pPr>
            <a:r>
              <a:rPr sz="1600" spc="-9" dirty="0">
                <a:latin typeface="Times New Roman"/>
                <a:cs typeface="Times New Roman"/>
              </a:rPr>
              <a:t>Καταμερισμός </a:t>
            </a:r>
            <a:r>
              <a:rPr sz="1600" spc="-4" dirty="0">
                <a:latin typeface="Times New Roman"/>
                <a:cs typeface="Times New Roman"/>
              </a:rPr>
              <a:t>των έργων καλείται η επίδοση κάθε ανθρώπου σε ιδιαίτερο έργο. Ο πρώτος  καταμερισμός των έργων έγινε μεταξύ του άνδρα και της γυναίκας μετά τη μόνιμη εγκατάστασή  τους, όταν </a:t>
            </a:r>
            <a:r>
              <a:rPr sz="1600" dirty="0">
                <a:latin typeface="Times New Roman"/>
                <a:cs typeface="Times New Roman"/>
              </a:rPr>
              <a:t>ο </a:t>
            </a:r>
            <a:r>
              <a:rPr sz="1600" spc="-4" dirty="0">
                <a:latin typeface="Times New Roman"/>
                <a:cs typeface="Times New Roman"/>
              </a:rPr>
              <a:t>μεν άνδρας είχε ως </a:t>
            </a:r>
            <a:r>
              <a:rPr sz="1600" spc="-9" dirty="0">
                <a:latin typeface="Times New Roman"/>
                <a:cs typeface="Times New Roman"/>
              </a:rPr>
              <a:t>ασχολία </a:t>
            </a:r>
            <a:r>
              <a:rPr sz="1600" spc="-4" dirty="0">
                <a:latin typeface="Times New Roman"/>
                <a:cs typeface="Times New Roman"/>
              </a:rPr>
              <a:t>το κυνήγι και τον πόλεμο, η δε γυναίκα την  </a:t>
            </a:r>
            <a:r>
              <a:rPr sz="1600" spc="-9" dirty="0">
                <a:latin typeface="Times New Roman"/>
                <a:cs typeface="Times New Roman"/>
              </a:rPr>
              <a:t>καλλιέργεια </a:t>
            </a:r>
            <a:r>
              <a:rPr sz="1600" spc="-4" dirty="0">
                <a:latin typeface="Times New Roman"/>
                <a:cs typeface="Times New Roman"/>
              </a:rPr>
              <a:t>της γής. Με την πάροδο του χρόνου αναπτύχθηκαν και άλλα επαγγέλματα, όπως  του υποδηματοποιού, του ράπτη, του κτίστη </a:t>
            </a:r>
            <a:r>
              <a:rPr sz="1600" dirty="0">
                <a:latin typeface="Times New Roman"/>
                <a:cs typeface="Times New Roman"/>
              </a:rPr>
              <a:t>κ.λπ. </a:t>
            </a:r>
            <a:r>
              <a:rPr sz="1600" spc="-13" dirty="0">
                <a:latin typeface="Times New Roman"/>
                <a:cs typeface="Times New Roman"/>
              </a:rPr>
              <a:t>Στην </a:t>
            </a:r>
            <a:r>
              <a:rPr sz="1600" spc="-4" dirty="0">
                <a:latin typeface="Times New Roman"/>
                <a:cs typeface="Times New Roman"/>
              </a:rPr>
              <a:t>αρχή μεν μοιράστηκαν τα επαγγέλματα  αυτά μεταξύ των μελών της ίδιας </a:t>
            </a:r>
            <a:r>
              <a:rPr sz="1600" spc="-9" dirty="0">
                <a:latin typeface="Times New Roman"/>
                <a:cs typeface="Times New Roman"/>
              </a:rPr>
              <a:t>οικογένειας, </a:t>
            </a:r>
            <a:r>
              <a:rPr sz="1600" spc="-4" dirty="0">
                <a:latin typeface="Times New Roman"/>
                <a:cs typeface="Times New Roman"/>
              </a:rPr>
              <a:t>έπειτα δε μεταξύ των κατοίκων του </a:t>
            </a:r>
            <a:r>
              <a:rPr sz="1600" spc="-9" dirty="0">
                <a:latin typeface="Times New Roman"/>
                <a:cs typeface="Times New Roman"/>
              </a:rPr>
              <a:t>χωριού, </a:t>
            </a:r>
            <a:r>
              <a:rPr sz="1600" spc="-4" dirty="0">
                <a:latin typeface="Times New Roman"/>
                <a:cs typeface="Times New Roman"/>
              </a:rPr>
              <a:t>της  πόλεως</a:t>
            </a:r>
            <a:r>
              <a:rPr sz="1600" spc="-13" dirty="0">
                <a:latin typeface="Times New Roman"/>
                <a:cs typeface="Times New Roman"/>
              </a:rPr>
              <a:t> </a:t>
            </a:r>
            <a:r>
              <a:rPr sz="1600" dirty="0">
                <a:latin typeface="Times New Roman"/>
                <a:cs typeface="Times New Roman"/>
              </a:rPr>
              <a:t>κ.ο.κ.</a:t>
            </a:r>
          </a:p>
          <a:p>
            <a:pPr>
              <a:spcBef>
                <a:spcPts val="26"/>
              </a:spcBef>
            </a:pPr>
            <a:endParaRPr sz="2300" dirty="0">
              <a:latin typeface="Times New Roman"/>
              <a:cs typeface="Times New Roman"/>
            </a:endParaRPr>
          </a:p>
          <a:p>
            <a:pPr marL="11132" marR="202037"/>
            <a:r>
              <a:rPr sz="1600" spc="-4" dirty="0">
                <a:latin typeface="Times New Roman"/>
                <a:cs typeface="Times New Roman"/>
              </a:rPr>
              <a:t>Ο καταμερισμός των έργων έχει τεράστια σημασία, γιατί αν το ίδιο πρόσωπο ήταν και ράπτης  και κτίστης και υποδηματοποιός και γιατρός, δεν θα ήταν ούτε καλός ράπτης, ούτε καλός  κτίστης, ούτε καλός γιατρός. </a:t>
            </a:r>
            <a:r>
              <a:rPr sz="1600" spc="-9" dirty="0">
                <a:latin typeface="Times New Roman"/>
                <a:cs typeface="Times New Roman"/>
              </a:rPr>
              <a:t>«’Ο </a:t>
            </a:r>
            <a:r>
              <a:rPr sz="1600" spc="-4" dirty="0">
                <a:latin typeface="Times New Roman"/>
                <a:cs typeface="Times New Roman"/>
              </a:rPr>
              <a:t>τεχνόμενος πολλά» λέει </a:t>
            </a:r>
            <a:r>
              <a:rPr sz="1600" dirty="0">
                <a:latin typeface="Times New Roman"/>
                <a:cs typeface="Times New Roman"/>
              </a:rPr>
              <a:t>ο </a:t>
            </a:r>
            <a:r>
              <a:rPr sz="1600" spc="-4" dirty="0">
                <a:latin typeface="Times New Roman"/>
                <a:cs typeface="Times New Roman"/>
              </a:rPr>
              <a:t>Ξενοφών, «ουδέν καλώς</a:t>
            </a:r>
            <a:r>
              <a:rPr sz="1600" spc="66" dirty="0">
                <a:latin typeface="Times New Roman"/>
                <a:cs typeface="Times New Roman"/>
              </a:rPr>
              <a:t> </a:t>
            </a:r>
            <a:r>
              <a:rPr sz="1600" dirty="0">
                <a:latin typeface="Times New Roman"/>
                <a:cs typeface="Times New Roman"/>
              </a:rPr>
              <a:t>ποιεί».</a:t>
            </a:r>
          </a:p>
          <a:p>
            <a:pPr>
              <a:spcBef>
                <a:spcPts val="31"/>
              </a:spcBef>
            </a:pPr>
            <a:endParaRPr sz="2300" dirty="0">
              <a:latin typeface="Times New Roman"/>
              <a:cs typeface="Times New Roman"/>
            </a:endParaRPr>
          </a:p>
          <a:p>
            <a:pPr marL="11132" marR="115768"/>
            <a:r>
              <a:rPr sz="1600" spc="-4" dirty="0">
                <a:latin typeface="Times New Roman"/>
                <a:cs typeface="Times New Roman"/>
              </a:rPr>
              <a:t>Σήμερα όχι μόνο καταμερισμός των έργων υπάρχει, αλλά και μεγάλη εξειδίκευση στον  καταμερισμό αυτό. </a:t>
            </a:r>
            <a:r>
              <a:rPr sz="1600" spc="-18" dirty="0">
                <a:latin typeface="Times New Roman"/>
                <a:cs typeface="Times New Roman"/>
              </a:rPr>
              <a:t>Στο </a:t>
            </a:r>
            <a:r>
              <a:rPr sz="1600" spc="-9" dirty="0">
                <a:latin typeface="Times New Roman"/>
                <a:cs typeface="Times New Roman"/>
              </a:rPr>
              <a:t>επάγγελμα </a:t>
            </a:r>
            <a:r>
              <a:rPr sz="1600" dirty="0">
                <a:latin typeface="Times New Roman"/>
                <a:cs typeface="Times New Roman"/>
              </a:rPr>
              <a:t>π.χ. </a:t>
            </a:r>
            <a:r>
              <a:rPr sz="1600" spc="-4" dirty="0">
                <a:latin typeface="Times New Roman"/>
                <a:cs typeface="Times New Roman"/>
              </a:rPr>
              <a:t>του γιατρού, άλλος είναι παιδίατρος, άλλος χειρούργος,  άλλος παθολόγος, άλλος ακτινολόγος </a:t>
            </a:r>
            <a:r>
              <a:rPr sz="1600" dirty="0">
                <a:latin typeface="Times New Roman"/>
                <a:cs typeface="Times New Roman"/>
              </a:rPr>
              <a:t>κ.ο.κ. </a:t>
            </a:r>
            <a:r>
              <a:rPr sz="1600" spc="-4" dirty="0">
                <a:latin typeface="Times New Roman"/>
                <a:cs typeface="Times New Roman"/>
              </a:rPr>
              <a:t>Όσο </a:t>
            </a:r>
            <a:r>
              <a:rPr sz="1600" spc="-9" dirty="0">
                <a:latin typeface="Times New Roman"/>
                <a:cs typeface="Times New Roman"/>
              </a:rPr>
              <a:t>μεγαλύτερη </a:t>
            </a:r>
            <a:r>
              <a:rPr sz="1600" spc="-4" dirty="0">
                <a:latin typeface="Times New Roman"/>
                <a:cs typeface="Times New Roman"/>
              </a:rPr>
              <a:t>είναι η ειδίκευση των  </a:t>
            </a:r>
            <a:r>
              <a:rPr sz="1600" spc="-9" dirty="0">
                <a:latin typeface="Times New Roman"/>
                <a:cs typeface="Times New Roman"/>
              </a:rPr>
              <a:t>επαγγελμάτων </a:t>
            </a:r>
            <a:r>
              <a:rPr sz="1600" spc="-4" dirty="0">
                <a:latin typeface="Times New Roman"/>
                <a:cs typeface="Times New Roman"/>
              </a:rPr>
              <a:t>σε μια </a:t>
            </a:r>
            <a:r>
              <a:rPr sz="1600" spc="-9" dirty="0">
                <a:latin typeface="Times New Roman"/>
                <a:cs typeface="Times New Roman"/>
              </a:rPr>
              <a:t>χώρα, </a:t>
            </a:r>
            <a:r>
              <a:rPr sz="1600" spc="-4" dirty="0">
                <a:latin typeface="Times New Roman"/>
                <a:cs typeface="Times New Roman"/>
              </a:rPr>
              <a:t>τόσο ακμαιότερο πολιτισμό παρουσιάζει η </a:t>
            </a:r>
            <a:r>
              <a:rPr sz="1600" spc="-9" dirty="0">
                <a:latin typeface="Times New Roman"/>
                <a:cs typeface="Times New Roman"/>
              </a:rPr>
              <a:t>χώρα. </a:t>
            </a:r>
            <a:r>
              <a:rPr sz="1600" spc="-18" dirty="0">
                <a:latin typeface="Times New Roman"/>
                <a:cs typeface="Times New Roman"/>
              </a:rPr>
              <a:t>Στη </a:t>
            </a:r>
            <a:r>
              <a:rPr sz="1600" spc="-4" dirty="0">
                <a:latin typeface="Times New Roman"/>
                <a:cs typeface="Times New Roman"/>
              </a:rPr>
              <a:t>Νιγηρία </a:t>
            </a:r>
            <a:r>
              <a:rPr sz="1600" dirty="0">
                <a:latin typeface="Times New Roman"/>
                <a:cs typeface="Times New Roman"/>
              </a:rPr>
              <a:t>π.χ.  ο </a:t>
            </a:r>
            <a:r>
              <a:rPr sz="1600" spc="-4" dirty="0">
                <a:latin typeface="Times New Roman"/>
                <a:cs typeface="Times New Roman"/>
              </a:rPr>
              <a:t>ίδιος γιατρός είναι παθολόγος και οφθαλμίατρος και καρδιολόγος </a:t>
            </a:r>
            <a:r>
              <a:rPr sz="1600" dirty="0">
                <a:latin typeface="Times New Roman"/>
                <a:cs typeface="Times New Roman"/>
              </a:rPr>
              <a:t>κ.ο.κ. </a:t>
            </a:r>
            <a:r>
              <a:rPr sz="1600" spc="-4" dirty="0">
                <a:latin typeface="Times New Roman"/>
                <a:cs typeface="Times New Roman"/>
              </a:rPr>
              <a:t>ενώ στις  αναπτυγμένες </a:t>
            </a:r>
            <a:r>
              <a:rPr sz="1600" spc="-9" dirty="0">
                <a:latin typeface="Times New Roman"/>
                <a:cs typeface="Times New Roman"/>
              </a:rPr>
              <a:t>χώρες υπάρχουν </a:t>
            </a:r>
            <a:r>
              <a:rPr sz="1600" spc="-4" dirty="0">
                <a:latin typeface="Times New Roman"/>
                <a:cs typeface="Times New Roman"/>
              </a:rPr>
              <a:t>δεκάδες </a:t>
            </a:r>
            <a:r>
              <a:rPr sz="1600" spc="-9" dirty="0">
                <a:latin typeface="Times New Roman"/>
                <a:cs typeface="Times New Roman"/>
              </a:rPr>
              <a:t>ειδικότητες</a:t>
            </a:r>
            <a:r>
              <a:rPr sz="1600" spc="-53" dirty="0">
                <a:latin typeface="Times New Roman"/>
                <a:cs typeface="Times New Roman"/>
              </a:rPr>
              <a:t> </a:t>
            </a:r>
            <a:r>
              <a:rPr sz="1600" spc="-4" dirty="0">
                <a:latin typeface="Times New Roman"/>
                <a:cs typeface="Times New Roman"/>
              </a:rPr>
              <a:t>γιατρών.</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82572" y="293609"/>
            <a:ext cx="7309227" cy="6142545"/>
          </a:xfrm>
          <a:prstGeom prst="rect">
            <a:avLst/>
          </a:prstGeom>
        </p:spPr>
        <p:txBody>
          <a:bodyPr vert="horz" wrap="square" lIns="0" tIns="91279" rIns="0" bIns="0" rtlCol="0">
            <a:spAutoFit/>
          </a:bodyPr>
          <a:lstStyle/>
          <a:p>
            <a:pPr marL="28942" algn="ctr">
              <a:spcBef>
                <a:spcPts val="719"/>
              </a:spcBef>
            </a:pPr>
            <a:r>
              <a:rPr sz="1600" b="1" spc="-31" dirty="0">
                <a:latin typeface="Times New Roman"/>
                <a:cs typeface="Times New Roman"/>
              </a:rPr>
              <a:t>ΚΑΤΑΜΕΡΙΣΜΟΣ </a:t>
            </a:r>
            <a:r>
              <a:rPr sz="1600" b="1" spc="-13" dirty="0">
                <a:latin typeface="Times New Roman"/>
                <a:cs typeface="Times New Roman"/>
              </a:rPr>
              <a:t>ΤΩΝ </a:t>
            </a:r>
            <a:r>
              <a:rPr sz="1600" b="1" spc="-4" dirty="0">
                <a:latin typeface="Times New Roman"/>
                <a:cs typeface="Times New Roman"/>
              </a:rPr>
              <a:t>ΕΡΓΩΝ ΚΑΙ Η </a:t>
            </a:r>
            <a:r>
              <a:rPr sz="1600" b="1" spc="-9" dirty="0">
                <a:latin typeface="Times New Roman"/>
                <a:cs typeface="Times New Roman"/>
              </a:rPr>
              <a:t>ΦΥΣΙΚΗ</a:t>
            </a:r>
            <a:r>
              <a:rPr sz="1600" b="1" spc="-66" dirty="0">
                <a:latin typeface="Times New Roman"/>
                <a:cs typeface="Times New Roman"/>
              </a:rPr>
              <a:t> </a:t>
            </a:r>
            <a:r>
              <a:rPr sz="1600" b="1" spc="-22" dirty="0">
                <a:latin typeface="Times New Roman"/>
                <a:cs typeface="Times New Roman"/>
              </a:rPr>
              <a:t>ΑΝΤΑΛΛΑΓΗ</a:t>
            </a:r>
            <a:endParaRPr sz="1600" dirty="0">
              <a:latin typeface="Times New Roman"/>
              <a:cs typeface="Times New Roman"/>
            </a:endParaRPr>
          </a:p>
          <a:p>
            <a:pPr marL="11132" marR="35064">
              <a:spcBef>
                <a:spcPts val="627"/>
              </a:spcBef>
            </a:pPr>
            <a:r>
              <a:rPr sz="1600" spc="-4" dirty="0">
                <a:latin typeface="Times New Roman"/>
                <a:cs typeface="Times New Roman"/>
              </a:rPr>
              <a:t>H πρώτη μορφή συναλλαγής ήταν η φυσική ανταλλαγή πράγματος με πράγμα. H φυσική  ανταλλαγή γινόταν με βάση τη χρησιμότητα που είχε το αγαθό για τον αγοραστή και τον  πωλητή. Aνταλλάσονταν </a:t>
            </a:r>
            <a:r>
              <a:rPr sz="1600" dirty="0">
                <a:latin typeface="Times New Roman"/>
                <a:cs typeface="Times New Roman"/>
              </a:rPr>
              <a:t>λ.χ. </a:t>
            </a:r>
            <a:r>
              <a:rPr sz="1600" spc="-4" dirty="0">
                <a:latin typeface="Times New Roman"/>
                <a:cs typeface="Times New Roman"/>
              </a:rPr>
              <a:t>σιτάρι με λάδι, λάδι με κρασί, κρασί με κρέας </a:t>
            </a:r>
            <a:r>
              <a:rPr sz="1600" dirty="0">
                <a:latin typeface="Times New Roman"/>
                <a:cs typeface="Times New Roman"/>
              </a:rPr>
              <a:t>κ.ο.κ. </a:t>
            </a:r>
            <a:r>
              <a:rPr sz="1600" spc="-4" dirty="0">
                <a:latin typeface="Times New Roman"/>
                <a:cs typeface="Times New Roman"/>
              </a:rPr>
              <a:t>Πρόκειται  για ανταλλαγή σε είδος ή φυσική ανταλλαγή ή</a:t>
            </a:r>
            <a:r>
              <a:rPr sz="1600" spc="-35" dirty="0">
                <a:latin typeface="Times New Roman"/>
                <a:cs typeface="Times New Roman"/>
              </a:rPr>
              <a:t> </a:t>
            </a:r>
            <a:r>
              <a:rPr sz="1600" spc="-4" dirty="0">
                <a:latin typeface="Times New Roman"/>
                <a:cs typeface="Times New Roman"/>
              </a:rPr>
              <a:t>αντιπραγματισμό.</a:t>
            </a:r>
            <a:endParaRPr sz="1600" dirty="0">
              <a:latin typeface="Times New Roman"/>
              <a:cs typeface="Times New Roman"/>
            </a:endParaRPr>
          </a:p>
          <a:p>
            <a:pPr marL="11132" marR="97401" algn="just">
              <a:spcBef>
                <a:spcPts val="380"/>
              </a:spcBef>
            </a:pPr>
            <a:r>
              <a:rPr sz="1600" spc="-4" dirty="0">
                <a:latin typeface="Times New Roman"/>
                <a:cs typeface="Times New Roman"/>
              </a:rPr>
              <a:t>Tο μεγάλο πρόβλημα των ανταλλαγών σε είδος ήταν </a:t>
            </a:r>
            <a:r>
              <a:rPr sz="1600" dirty="0">
                <a:latin typeface="Times New Roman"/>
                <a:cs typeface="Times New Roman"/>
              </a:rPr>
              <a:t>οι </a:t>
            </a:r>
            <a:r>
              <a:rPr sz="1600" spc="-4" dirty="0">
                <a:latin typeface="Times New Roman"/>
                <a:cs typeface="Times New Roman"/>
              </a:rPr>
              <a:t>ποσότητες, ποιες δηλαδή έπρεπε να  είναι </a:t>
            </a:r>
            <a:r>
              <a:rPr sz="1600" dirty="0">
                <a:latin typeface="Times New Roman"/>
                <a:cs typeface="Times New Roman"/>
              </a:rPr>
              <a:t>οι </a:t>
            </a:r>
            <a:r>
              <a:rPr sz="1600" spc="-4" dirty="0">
                <a:latin typeface="Times New Roman"/>
                <a:cs typeface="Times New Roman"/>
              </a:rPr>
              <a:t>ποσότητες που θα </a:t>
            </a:r>
            <a:r>
              <a:rPr sz="1600" spc="-9" dirty="0">
                <a:latin typeface="Times New Roman"/>
                <a:cs typeface="Times New Roman"/>
              </a:rPr>
              <a:t>ανταλλάξουν, </a:t>
            </a:r>
            <a:r>
              <a:rPr sz="1600" spc="-4" dirty="0">
                <a:latin typeface="Times New Roman"/>
                <a:cs typeface="Times New Roman"/>
              </a:rPr>
              <a:t>ποια ποσότητα σιταριού </a:t>
            </a:r>
            <a:r>
              <a:rPr sz="1600" dirty="0">
                <a:latin typeface="Times New Roman"/>
                <a:cs typeface="Times New Roman"/>
              </a:rPr>
              <a:t>λ.χ. </a:t>
            </a:r>
            <a:r>
              <a:rPr sz="1600" spc="-4" dirty="0">
                <a:latin typeface="Times New Roman"/>
                <a:cs typeface="Times New Roman"/>
              </a:rPr>
              <a:t>έπρεπε να ανταλλαγή  με ορισμένη ποσότητα</a:t>
            </a:r>
            <a:r>
              <a:rPr sz="1600" dirty="0">
                <a:latin typeface="Times New Roman"/>
                <a:cs typeface="Times New Roman"/>
              </a:rPr>
              <a:t> </a:t>
            </a:r>
            <a:r>
              <a:rPr sz="1600" spc="-4" dirty="0">
                <a:latin typeface="Times New Roman"/>
                <a:cs typeface="Times New Roman"/>
              </a:rPr>
              <a:t>λαδιού.</a:t>
            </a:r>
            <a:endParaRPr sz="1600" dirty="0">
              <a:latin typeface="Times New Roman"/>
              <a:cs typeface="Times New Roman"/>
            </a:endParaRPr>
          </a:p>
          <a:p>
            <a:pPr marL="11132" marR="407415">
              <a:spcBef>
                <a:spcPts val="377"/>
              </a:spcBef>
            </a:pPr>
            <a:r>
              <a:rPr sz="1600" spc="-4" dirty="0">
                <a:latin typeface="Times New Roman"/>
                <a:cs typeface="Times New Roman"/>
              </a:rPr>
              <a:t>Tα αγαθά που ανταλλάσσονται μεταξύ τους είναι μόνο τα </a:t>
            </a:r>
            <a:r>
              <a:rPr sz="1600" spc="-9" dirty="0">
                <a:latin typeface="Times New Roman"/>
                <a:cs typeface="Times New Roman"/>
              </a:rPr>
              <a:t>οικονομικά </a:t>
            </a:r>
            <a:r>
              <a:rPr sz="1600" spc="-4" dirty="0">
                <a:latin typeface="Times New Roman"/>
                <a:cs typeface="Times New Roman"/>
              </a:rPr>
              <a:t>αγαθά, γιατί αυτά  </a:t>
            </a:r>
            <a:r>
              <a:rPr sz="1600" spc="-9" dirty="0">
                <a:latin typeface="Times New Roman"/>
                <a:cs typeface="Times New Roman"/>
              </a:rPr>
              <a:t>έχουν </a:t>
            </a:r>
            <a:r>
              <a:rPr sz="1600" spc="-4" dirty="0">
                <a:latin typeface="Times New Roman"/>
                <a:cs typeface="Times New Roman"/>
              </a:rPr>
              <a:t>αξία. Η αξία ενός αγαθού </a:t>
            </a:r>
            <a:r>
              <a:rPr sz="1600" spc="-13" dirty="0">
                <a:latin typeface="Times New Roman"/>
                <a:cs typeface="Times New Roman"/>
              </a:rPr>
              <a:t>εξαρτάται </a:t>
            </a:r>
            <a:r>
              <a:rPr sz="1600" spc="-4" dirty="0">
                <a:latin typeface="Times New Roman"/>
                <a:cs typeface="Times New Roman"/>
              </a:rPr>
              <a:t>από τρεις παράγοντες:</a:t>
            </a:r>
            <a:endParaRPr sz="1600" dirty="0">
              <a:latin typeface="Times New Roman"/>
              <a:cs typeface="Times New Roman"/>
            </a:endParaRPr>
          </a:p>
          <a:p>
            <a:pPr marL="311683" indent="-300552">
              <a:spcBef>
                <a:spcPts val="380"/>
              </a:spcBef>
              <a:buFont typeface="Wingdings"/>
              <a:buChar char=""/>
              <a:tabLst>
                <a:tab pos="311127" algn="l"/>
                <a:tab pos="311683" algn="l"/>
              </a:tabLst>
            </a:pPr>
            <a:r>
              <a:rPr sz="1600" spc="-4" dirty="0">
                <a:latin typeface="Times New Roman"/>
                <a:cs typeface="Times New Roman"/>
              </a:rPr>
              <a:t>Από την ποσότητα της εργασίας που</a:t>
            </a:r>
            <a:r>
              <a:rPr sz="1600" spc="22" dirty="0">
                <a:latin typeface="Times New Roman"/>
                <a:cs typeface="Times New Roman"/>
              </a:rPr>
              <a:t> </a:t>
            </a:r>
            <a:r>
              <a:rPr sz="1600" spc="-4" dirty="0">
                <a:latin typeface="Times New Roman"/>
                <a:cs typeface="Times New Roman"/>
              </a:rPr>
              <a:t>περιέχει</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Από την</a:t>
            </a:r>
            <a:r>
              <a:rPr sz="1600" spc="9" dirty="0">
                <a:latin typeface="Times New Roman"/>
                <a:cs typeface="Times New Roman"/>
              </a:rPr>
              <a:t> </a:t>
            </a:r>
            <a:r>
              <a:rPr sz="1600" spc="-4" dirty="0">
                <a:latin typeface="Times New Roman"/>
                <a:cs typeface="Times New Roman"/>
              </a:rPr>
              <a:t>σπανιότητα</a:t>
            </a:r>
            <a:endParaRPr sz="1600" dirty="0">
              <a:latin typeface="Times New Roman"/>
              <a:cs typeface="Times New Roman"/>
            </a:endParaRPr>
          </a:p>
          <a:p>
            <a:pPr marL="311683" indent="-300552">
              <a:spcBef>
                <a:spcPts val="377"/>
              </a:spcBef>
              <a:buFont typeface="Wingdings"/>
              <a:buChar char=""/>
              <a:tabLst>
                <a:tab pos="311127" algn="l"/>
                <a:tab pos="311683" algn="l"/>
              </a:tabLst>
            </a:pPr>
            <a:r>
              <a:rPr sz="1600" spc="-4" dirty="0">
                <a:latin typeface="Times New Roman"/>
                <a:cs typeface="Times New Roman"/>
              </a:rPr>
              <a:t>Από την χρησιμότητα του</a:t>
            </a:r>
            <a:r>
              <a:rPr sz="1600" spc="22" dirty="0">
                <a:latin typeface="Times New Roman"/>
                <a:cs typeface="Times New Roman"/>
              </a:rPr>
              <a:t> </a:t>
            </a:r>
            <a:r>
              <a:rPr sz="1600" spc="-4" dirty="0">
                <a:latin typeface="Times New Roman"/>
                <a:cs typeface="Times New Roman"/>
              </a:rPr>
              <a:t>αγαθού</a:t>
            </a:r>
            <a:endParaRPr sz="1600" dirty="0">
              <a:latin typeface="Times New Roman"/>
              <a:cs typeface="Times New Roman"/>
            </a:endParaRPr>
          </a:p>
          <a:p>
            <a:pPr marL="11132" marR="41743">
              <a:spcBef>
                <a:spcPts val="380"/>
              </a:spcBef>
            </a:pPr>
            <a:r>
              <a:rPr sz="1600" spc="-4" dirty="0">
                <a:latin typeface="Times New Roman"/>
                <a:cs typeface="Times New Roman"/>
              </a:rPr>
              <a:t>Η αξία του αγαθού διακρίνεται σε δύο κατηγορίες: την αξία χρήσης ή υποκειμενική αξία και  στην ανταλλακτική αξία ή αντικειμενική</a:t>
            </a:r>
            <a:r>
              <a:rPr sz="1600" spc="-18" dirty="0">
                <a:latin typeface="Times New Roman"/>
                <a:cs typeface="Times New Roman"/>
              </a:rPr>
              <a:t> </a:t>
            </a:r>
            <a:r>
              <a:rPr sz="1600" spc="-4" dirty="0">
                <a:latin typeface="Times New Roman"/>
                <a:cs typeface="Times New Roman"/>
              </a:rPr>
              <a:t>αξία.</a:t>
            </a:r>
            <a:endParaRPr sz="1600" dirty="0">
              <a:latin typeface="Times New Roman"/>
              <a:cs typeface="Times New Roman"/>
            </a:endParaRPr>
          </a:p>
          <a:p>
            <a:pPr marL="11132" marR="4453">
              <a:spcBef>
                <a:spcPts val="377"/>
              </a:spcBef>
            </a:pPr>
            <a:r>
              <a:rPr sz="1600" u="sng" spc="-4" dirty="0">
                <a:uFill>
                  <a:solidFill>
                    <a:srgbClr val="000000"/>
                  </a:solidFill>
                </a:uFill>
                <a:latin typeface="Times New Roman"/>
                <a:cs typeface="Times New Roman"/>
              </a:rPr>
              <a:t>Aξία χρήσης </a:t>
            </a:r>
            <a:r>
              <a:rPr sz="1600" spc="-4" dirty="0">
                <a:latin typeface="Times New Roman"/>
                <a:cs typeface="Times New Roman"/>
              </a:rPr>
              <a:t>είναι η ικανότητα που έχει το αγαθό για να </a:t>
            </a:r>
            <a:r>
              <a:rPr sz="1600" spc="-9" dirty="0">
                <a:latin typeface="Times New Roman"/>
                <a:cs typeface="Times New Roman"/>
              </a:rPr>
              <a:t>καλύψει </a:t>
            </a:r>
            <a:r>
              <a:rPr sz="1600" spc="-4" dirty="0">
                <a:latin typeface="Times New Roman"/>
                <a:cs typeface="Times New Roman"/>
              </a:rPr>
              <a:t>την ανάγκη ενός ανθρώπου  που το χρησιμοποιεί, </a:t>
            </a:r>
            <a:r>
              <a:rPr sz="1600" dirty="0">
                <a:latin typeface="Times New Roman"/>
                <a:cs typeface="Times New Roman"/>
              </a:rPr>
              <a:t>π.χ. </a:t>
            </a:r>
            <a:r>
              <a:rPr sz="1600" spc="-4" dirty="0">
                <a:latin typeface="Times New Roman"/>
                <a:cs typeface="Times New Roman"/>
              </a:rPr>
              <a:t>το τετράδιο για το μαθητή, το </a:t>
            </a:r>
            <a:r>
              <a:rPr sz="1600" spc="-9" dirty="0">
                <a:latin typeface="Times New Roman"/>
                <a:cs typeface="Times New Roman"/>
              </a:rPr>
              <a:t>φάρμακο </a:t>
            </a:r>
            <a:r>
              <a:rPr sz="1600" spc="-4" dirty="0">
                <a:latin typeface="Times New Roman"/>
                <a:cs typeface="Times New Roman"/>
              </a:rPr>
              <a:t>για τον ασθενή, η βενζίνη  για το αυτοκίνητο </a:t>
            </a:r>
            <a:r>
              <a:rPr sz="1600" dirty="0">
                <a:latin typeface="Times New Roman"/>
                <a:cs typeface="Times New Roman"/>
              </a:rPr>
              <a:t>κ.ο.κ. </a:t>
            </a:r>
            <a:r>
              <a:rPr sz="1600" spc="-4" dirty="0">
                <a:latin typeface="Times New Roman"/>
                <a:cs typeface="Times New Roman"/>
              </a:rPr>
              <a:t>H αξία χρήσης διαφέρει από χρήστη σε</a:t>
            </a:r>
            <a:r>
              <a:rPr sz="1600" spc="-9" dirty="0">
                <a:latin typeface="Times New Roman"/>
                <a:cs typeface="Times New Roman"/>
              </a:rPr>
              <a:t> </a:t>
            </a:r>
            <a:r>
              <a:rPr sz="1600" spc="-4" dirty="0">
                <a:latin typeface="Times New Roman"/>
                <a:cs typeface="Times New Roman"/>
              </a:rPr>
              <a:t>χρήστη.</a:t>
            </a:r>
            <a:endParaRPr sz="1600" dirty="0">
              <a:latin typeface="Times New Roman"/>
              <a:cs typeface="Times New Roman"/>
            </a:endParaRPr>
          </a:p>
          <a:p>
            <a:pPr marL="11132" marR="30612"/>
            <a:r>
              <a:rPr sz="1600" u="sng" spc="-4" dirty="0">
                <a:uFill>
                  <a:solidFill>
                    <a:srgbClr val="000000"/>
                  </a:solidFill>
                </a:uFill>
                <a:latin typeface="Times New Roman"/>
                <a:cs typeface="Times New Roman"/>
              </a:rPr>
              <a:t>Aνταλλακτική αξία </a:t>
            </a:r>
            <a:r>
              <a:rPr sz="1600" spc="-4" dirty="0">
                <a:latin typeface="Times New Roman"/>
                <a:cs typeface="Times New Roman"/>
              </a:rPr>
              <a:t>είναι η δυνατότητα ενός αγαθού να ανταλλάσσεται με άλλα αγαθά </a:t>
            </a:r>
            <a:r>
              <a:rPr sz="1600" dirty="0">
                <a:latin typeface="Times New Roman"/>
                <a:cs typeface="Times New Roman"/>
              </a:rPr>
              <a:t>π.χ.  </a:t>
            </a:r>
            <a:r>
              <a:rPr sz="1600" spc="-4" dirty="0">
                <a:latin typeface="Times New Roman"/>
                <a:cs typeface="Times New Roman"/>
              </a:rPr>
              <a:t>το ξενόγλωσσο βιβλίο για εκείνον </a:t>
            </a:r>
            <a:r>
              <a:rPr sz="1600" dirty="0">
                <a:latin typeface="Times New Roman"/>
                <a:cs typeface="Times New Roman"/>
              </a:rPr>
              <a:t>ο </a:t>
            </a:r>
            <a:r>
              <a:rPr sz="1600" spc="-4" dirty="0">
                <a:latin typeface="Times New Roman"/>
                <a:cs typeface="Times New Roman"/>
              </a:rPr>
              <a:t>οποίος δεν γνωρίζει ξένη γλώσσα ή το βιβλίο </a:t>
            </a:r>
            <a:r>
              <a:rPr sz="1600" spc="-13" dirty="0">
                <a:latin typeface="Times New Roman"/>
                <a:cs typeface="Times New Roman"/>
              </a:rPr>
              <a:t>γενικά </a:t>
            </a:r>
            <a:r>
              <a:rPr sz="1600" spc="-4" dirty="0">
                <a:latin typeface="Times New Roman"/>
                <a:cs typeface="Times New Roman"/>
              </a:rPr>
              <a:t>για  τον αγράμματο έχει ανταλλακτική</a:t>
            </a:r>
            <a:r>
              <a:rPr sz="1600" spc="-35" dirty="0">
                <a:latin typeface="Times New Roman"/>
                <a:cs typeface="Times New Roman"/>
              </a:rPr>
              <a:t> </a:t>
            </a:r>
            <a:r>
              <a:rPr sz="1600" spc="-4" dirty="0">
                <a:latin typeface="Times New Roman"/>
                <a:cs typeface="Times New Roman"/>
              </a:rPr>
              <a:t>αξία.</a:t>
            </a:r>
            <a:endParaRPr sz="1600" dirty="0">
              <a:latin typeface="Times New Roman"/>
              <a:cs typeface="Times New Roman"/>
            </a:endParaRPr>
          </a:p>
        </p:txBody>
      </p:sp>
      <p:sp>
        <p:nvSpPr>
          <p:cNvPr id="3" name="object 3"/>
          <p:cNvSpPr/>
          <p:nvPr/>
        </p:nvSpPr>
        <p:spPr>
          <a:xfrm>
            <a:off x="7398168" y="5777994"/>
            <a:ext cx="1082945"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9" y="428236"/>
            <a:ext cx="7188683" cy="5792310"/>
          </a:xfrm>
          <a:prstGeom prst="rect">
            <a:avLst/>
          </a:prstGeom>
        </p:spPr>
        <p:txBody>
          <a:bodyPr vert="horz" wrap="square" lIns="0" tIns="11132" rIns="0" bIns="0" rtlCol="0">
            <a:spAutoFit/>
          </a:bodyPr>
          <a:lstStyle/>
          <a:p>
            <a:pPr marR="35064" algn="ctr">
              <a:spcBef>
                <a:spcPts val="88"/>
              </a:spcBef>
            </a:pPr>
            <a:r>
              <a:rPr sz="1600" b="1" spc="-4" dirty="0">
                <a:latin typeface="Times New Roman"/>
                <a:cs typeface="Times New Roman"/>
              </a:rPr>
              <a:t>ΟΙ </a:t>
            </a:r>
            <a:r>
              <a:rPr sz="1600" b="1" spc="-18" dirty="0">
                <a:latin typeface="Times New Roman"/>
                <a:cs typeface="Times New Roman"/>
              </a:rPr>
              <a:t>ΔΥΧΧΕΡΕΙΕΣ </a:t>
            </a:r>
            <a:r>
              <a:rPr sz="1600" b="1" spc="-4" dirty="0">
                <a:latin typeface="Times New Roman"/>
                <a:cs typeface="Times New Roman"/>
              </a:rPr>
              <a:t>ΤΗΣ </a:t>
            </a:r>
            <a:r>
              <a:rPr sz="1600" b="1" spc="-9" dirty="0">
                <a:latin typeface="Times New Roman"/>
                <a:cs typeface="Times New Roman"/>
              </a:rPr>
              <a:t>ΦΥΣΙΚΗΣ</a:t>
            </a:r>
            <a:r>
              <a:rPr sz="1600" b="1" spc="-223" dirty="0">
                <a:latin typeface="Times New Roman"/>
                <a:cs typeface="Times New Roman"/>
              </a:rPr>
              <a:t> </a:t>
            </a:r>
            <a:r>
              <a:rPr sz="1600" b="1" spc="-22" dirty="0">
                <a:latin typeface="Times New Roman"/>
                <a:cs typeface="Times New Roman"/>
              </a:rPr>
              <a:t>ΑΝΤΑΛΛΑΓΗΣ</a:t>
            </a:r>
            <a:endParaRPr sz="1600" dirty="0">
              <a:latin typeface="Times New Roman"/>
              <a:cs typeface="Times New Roman"/>
            </a:endParaRPr>
          </a:p>
          <a:p>
            <a:pPr marL="11132">
              <a:spcBef>
                <a:spcPts val="1231"/>
              </a:spcBef>
            </a:pPr>
            <a:r>
              <a:rPr sz="1600" spc="-4" dirty="0">
                <a:latin typeface="Times New Roman"/>
                <a:cs typeface="Times New Roman"/>
              </a:rPr>
              <a:t>H φυσική ανταλλαγή ή η ανταλλαγή σε είδος παρουσίασε βασικές δυσχέρειες. Aυτές</a:t>
            </a:r>
            <a:r>
              <a:rPr sz="1600" spc="-61" dirty="0">
                <a:latin typeface="Times New Roman"/>
                <a:cs typeface="Times New Roman"/>
              </a:rPr>
              <a:t> </a:t>
            </a:r>
            <a:r>
              <a:rPr sz="1600" spc="-4" dirty="0">
                <a:latin typeface="Times New Roman"/>
                <a:cs typeface="Times New Roman"/>
              </a:rPr>
              <a:t>ήταν:</a:t>
            </a:r>
            <a:endParaRPr sz="1600" dirty="0">
              <a:latin typeface="Times New Roman"/>
              <a:cs typeface="Times New Roman"/>
            </a:endParaRPr>
          </a:p>
          <a:p>
            <a:pPr>
              <a:spcBef>
                <a:spcPts val="31"/>
              </a:spcBef>
            </a:pPr>
            <a:endParaRPr sz="2300" dirty="0">
              <a:latin typeface="Times New Roman"/>
              <a:cs typeface="Times New Roman"/>
            </a:endParaRPr>
          </a:p>
          <a:p>
            <a:pPr marL="311127" marR="159181" indent="-300552">
              <a:buFont typeface="Arial"/>
              <a:buChar char="•"/>
              <a:tabLst>
                <a:tab pos="311127" algn="l"/>
                <a:tab pos="311683" algn="l"/>
              </a:tabLst>
            </a:pPr>
            <a:r>
              <a:rPr sz="1600" spc="-4" dirty="0">
                <a:latin typeface="Times New Roman"/>
                <a:cs typeface="Times New Roman"/>
              </a:rPr>
              <a:t>Eκείνος που είχε πλεόνασμα </a:t>
            </a:r>
            <a:r>
              <a:rPr sz="1600" dirty="0">
                <a:latin typeface="Times New Roman"/>
                <a:cs typeface="Times New Roman"/>
              </a:rPr>
              <a:t>π.χ. </a:t>
            </a:r>
            <a:r>
              <a:rPr sz="1600" spc="-4" dirty="0">
                <a:latin typeface="Times New Roman"/>
                <a:cs typeface="Times New Roman"/>
              </a:rPr>
              <a:t>λαδιού και ήθελε να αγοράσει κρέας, έπρεπε να βρεί  κάποιον με έλλειψη λαδιού και περίσσια ποσότητα κρέατος. Πράγμα </a:t>
            </a:r>
            <a:r>
              <a:rPr sz="1600" spc="-9" dirty="0">
                <a:latin typeface="Times New Roman"/>
                <a:cs typeface="Times New Roman"/>
              </a:rPr>
              <a:t>δύσκολο, </a:t>
            </a:r>
            <a:r>
              <a:rPr sz="1600" spc="-4" dirty="0">
                <a:latin typeface="Times New Roman"/>
                <a:cs typeface="Times New Roman"/>
              </a:rPr>
              <a:t>να  υπάρχει σύμπτωση στις επιθυμίες των ανθρώπων που</a:t>
            </a:r>
            <a:r>
              <a:rPr sz="1600" spc="13" dirty="0">
                <a:latin typeface="Times New Roman"/>
                <a:cs typeface="Times New Roman"/>
              </a:rPr>
              <a:t> </a:t>
            </a:r>
            <a:r>
              <a:rPr sz="1600" spc="-4" dirty="0">
                <a:latin typeface="Times New Roman"/>
                <a:cs typeface="Times New Roman"/>
              </a:rPr>
              <a:t>συναλλάσσονται.</a:t>
            </a:r>
            <a:endParaRPr sz="1600" dirty="0">
              <a:latin typeface="Times New Roman"/>
              <a:cs typeface="Times New Roman"/>
            </a:endParaRPr>
          </a:p>
          <a:p>
            <a:pPr marL="311127" marR="348974" indent="-300552">
              <a:spcBef>
                <a:spcPts val="377"/>
              </a:spcBef>
              <a:buFont typeface="Arial"/>
              <a:buChar char="•"/>
              <a:tabLst>
                <a:tab pos="353983" algn="l"/>
                <a:tab pos="354540" algn="l"/>
              </a:tabLst>
            </a:pPr>
            <a:r>
              <a:rPr dirty="0"/>
              <a:t>	</a:t>
            </a:r>
            <a:r>
              <a:rPr sz="1600" spc="-4" dirty="0">
                <a:latin typeface="Times New Roman"/>
                <a:cs typeface="Times New Roman"/>
              </a:rPr>
              <a:t>Yπήρχε </a:t>
            </a:r>
            <a:r>
              <a:rPr sz="1600" spc="-9" dirty="0">
                <a:latin typeface="Times New Roman"/>
                <a:cs typeface="Times New Roman"/>
              </a:rPr>
              <a:t>δυσκολία </a:t>
            </a:r>
            <a:r>
              <a:rPr sz="1600" spc="-4" dirty="0">
                <a:latin typeface="Times New Roman"/>
                <a:cs typeface="Times New Roman"/>
              </a:rPr>
              <a:t>στο μέτρο σύγκρισης. Π.χ. πόσα αρνιά με πόσες καρέκλες, πόσα  κιλά σιταριού με ένα κιλό λάδι κλπ. Ήταν δηλαδή </a:t>
            </a:r>
            <a:r>
              <a:rPr sz="1600" spc="-9" dirty="0">
                <a:latin typeface="Times New Roman"/>
                <a:cs typeface="Times New Roman"/>
              </a:rPr>
              <a:t>δύσκολη </a:t>
            </a:r>
            <a:r>
              <a:rPr sz="1600" spc="-4" dirty="0">
                <a:latin typeface="Times New Roman"/>
                <a:cs typeface="Times New Roman"/>
              </a:rPr>
              <a:t>η συμφωνία για την  </a:t>
            </a:r>
            <a:r>
              <a:rPr sz="1600" spc="-9" dirty="0">
                <a:latin typeface="Times New Roman"/>
                <a:cs typeface="Times New Roman"/>
              </a:rPr>
              <a:t>οικονομική </a:t>
            </a:r>
            <a:r>
              <a:rPr sz="1600" spc="-4" dirty="0">
                <a:latin typeface="Times New Roman"/>
                <a:cs typeface="Times New Roman"/>
              </a:rPr>
              <a:t>ισοδυναμία των αγαθών που</a:t>
            </a:r>
            <a:r>
              <a:rPr sz="1600" spc="9" dirty="0">
                <a:latin typeface="Times New Roman"/>
                <a:cs typeface="Times New Roman"/>
              </a:rPr>
              <a:t> </a:t>
            </a:r>
            <a:r>
              <a:rPr sz="1600" spc="-4" dirty="0">
                <a:latin typeface="Times New Roman"/>
                <a:cs typeface="Times New Roman"/>
              </a:rPr>
              <a:t>ανταλλάσσονται.</a:t>
            </a:r>
            <a:endParaRPr sz="1600" dirty="0">
              <a:latin typeface="Times New Roman"/>
              <a:cs typeface="Times New Roman"/>
            </a:endParaRPr>
          </a:p>
          <a:p>
            <a:pPr marL="311127" marR="4453" indent="-300552">
              <a:spcBef>
                <a:spcPts val="380"/>
              </a:spcBef>
              <a:buFont typeface="Arial"/>
              <a:buChar char="•"/>
              <a:tabLst>
                <a:tab pos="311127" algn="l"/>
                <a:tab pos="311683" algn="l"/>
              </a:tabLst>
            </a:pPr>
            <a:r>
              <a:rPr sz="1600" spc="-4" dirty="0">
                <a:latin typeface="Times New Roman"/>
                <a:cs typeface="Times New Roman"/>
              </a:rPr>
              <a:t>Yπήρχε πληθώρα αγαθών που δημιουργούσαν αδυναμίες στις αγοραστικές απαιτήσεις  των ανθρώπων. Δεν ήταν </a:t>
            </a:r>
            <a:r>
              <a:rPr sz="1600" spc="-9" dirty="0">
                <a:latin typeface="Times New Roman"/>
                <a:cs typeface="Times New Roman"/>
              </a:rPr>
              <a:t>εύκολη </a:t>
            </a:r>
            <a:r>
              <a:rPr sz="1600" spc="-4" dirty="0">
                <a:latin typeface="Times New Roman"/>
                <a:cs typeface="Times New Roman"/>
              </a:rPr>
              <a:t>δηλαδή η αποτίμηση όλων των αγαθών της αγοράς  γιατί δεν υπήρχε ένα ενδιάμεσο αγαθό, το οποίο να χρησίμευε σαν μέτρο εκτίμησης της  αξίας των υπόλοιπων</a:t>
            </a:r>
            <a:r>
              <a:rPr sz="1600" spc="-9" dirty="0">
                <a:latin typeface="Times New Roman"/>
                <a:cs typeface="Times New Roman"/>
              </a:rPr>
              <a:t> </a:t>
            </a:r>
            <a:r>
              <a:rPr sz="1600" spc="-4" dirty="0">
                <a:latin typeface="Times New Roman"/>
                <a:cs typeface="Times New Roman"/>
              </a:rPr>
              <a:t>αγαθών.</a:t>
            </a:r>
            <a:endParaRPr sz="1600" dirty="0">
              <a:latin typeface="Times New Roman"/>
              <a:cs typeface="Times New Roman"/>
            </a:endParaRPr>
          </a:p>
          <a:p>
            <a:pPr>
              <a:spcBef>
                <a:spcPts val="26"/>
              </a:spcBef>
            </a:pPr>
            <a:endParaRPr sz="2300" dirty="0">
              <a:latin typeface="Times New Roman"/>
              <a:cs typeface="Times New Roman"/>
            </a:endParaRPr>
          </a:p>
          <a:p>
            <a:pPr marL="11132" marR="105192">
              <a:spcBef>
                <a:spcPts val="4"/>
              </a:spcBef>
            </a:pPr>
            <a:r>
              <a:rPr sz="1600" spc="-4" dirty="0">
                <a:latin typeface="Times New Roman"/>
                <a:cs typeface="Times New Roman"/>
              </a:rPr>
              <a:t>Aπό τις δυσχέρειες αυτές κατάφερε να απαλλαχθεί </a:t>
            </a:r>
            <a:r>
              <a:rPr sz="1600" dirty="0">
                <a:latin typeface="Times New Roman"/>
                <a:cs typeface="Times New Roman"/>
              </a:rPr>
              <a:t>ο </a:t>
            </a:r>
            <a:r>
              <a:rPr sz="1600" spc="-4" dirty="0">
                <a:latin typeface="Times New Roman"/>
                <a:cs typeface="Times New Roman"/>
              </a:rPr>
              <a:t>άνθρωπος με τη χρησιμοποίηση ενός  μόνο αγαθού, με το οποίο αντάλλαζε όλα τα άλλα και με το οποίο προσδιόριζε την αξία  τους.</a:t>
            </a:r>
            <a:endParaRPr sz="1600" dirty="0">
              <a:latin typeface="Times New Roman"/>
              <a:cs typeface="Times New Roman"/>
            </a:endParaRPr>
          </a:p>
          <a:p>
            <a:pPr marL="11132" marR="231536">
              <a:spcBef>
                <a:spcPts val="377"/>
              </a:spcBef>
            </a:pPr>
            <a:r>
              <a:rPr sz="1600" spc="-4" dirty="0">
                <a:latin typeface="Times New Roman"/>
                <a:cs typeface="Times New Roman"/>
              </a:rPr>
              <a:t>Tο αγαθό αυτό έγινε αποδεκτό από όλους στις συναλλαγές σα μέτρο μέτρησης της αξίας  όλων των άλλων αγαθών και ονομάστηκε</a:t>
            </a:r>
            <a:r>
              <a:rPr sz="1600" spc="-31" dirty="0">
                <a:latin typeface="Times New Roman"/>
                <a:cs typeface="Times New Roman"/>
              </a:rPr>
              <a:t> </a:t>
            </a:r>
            <a:r>
              <a:rPr sz="1600" spc="-9" dirty="0">
                <a:latin typeface="Times New Roman"/>
                <a:cs typeface="Times New Roman"/>
              </a:rPr>
              <a:t>«XPHMA».</a:t>
            </a:r>
            <a:endParaRPr sz="1600" dirty="0">
              <a:latin typeface="Times New Roman"/>
              <a:cs typeface="Times New Roman"/>
            </a:endParaRPr>
          </a:p>
        </p:txBody>
      </p:sp>
      <p:sp>
        <p:nvSpPr>
          <p:cNvPr id="3" name="object 3"/>
          <p:cNvSpPr/>
          <p:nvPr/>
        </p:nvSpPr>
        <p:spPr>
          <a:xfrm>
            <a:off x="7459419" y="5860912"/>
            <a:ext cx="1021695" cy="67716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9" y="362996"/>
            <a:ext cx="7055649" cy="5812829"/>
          </a:xfrm>
          <a:prstGeom prst="rect">
            <a:avLst/>
          </a:prstGeom>
        </p:spPr>
        <p:txBody>
          <a:bodyPr vert="horz" wrap="square" lIns="0" tIns="11132" rIns="0" bIns="0" rtlCol="0">
            <a:spAutoFit/>
          </a:bodyPr>
          <a:lstStyle/>
          <a:p>
            <a:pPr marL="91835" algn="ctr">
              <a:spcBef>
                <a:spcPts val="88"/>
              </a:spcBef>
            </a:pPr>
            <a:r>
              <a:rPr sz="1600" b="1" spc="-22" dirty="0">
                <a:latin typeface="Times New Roman"/>
                <a:cs typeface="Times New Roman"/>
              </a:rPr>
              <a:t>ΤΟ </a:t>
            </a:r>
            <a:r>
              <a:rPr sz="1600" b="1" dirty="0">
                <a:latin typeface="Times New Roman"/>
                <a:cs typeface="Times New Roman"/>
              </a:rPr>
              <a:t>ΧΡΗΜΑ </a:t>
            </a:r>
            <a:r>
              <a:rPr sz="1600" b="1" spc="-4" dirty="0">
                <a:latin typeface="Times New Roman"/>
                <a:cs typeface="Times New Roman"/>
              </a:rPr>
              <a:t>ΩΣ ΜΕΣΟ ΜΕΤΡΗΣΗΣ</a:t>
            </a:r>
            <a:r>
              <a:rPr sz="1600" b="1" spc="-201" dirty="0">
                <a:latin typeface="Times New Roman"/>
                <a:cs typeface="Times New Roman"/>
              </a:rPr>
              <a:t> </a:t>
            </a:r>
            <a:r>
              <a:rPr sz="1600" b="1" spc="-4" dirty="0">
                <a:latin typeface="Times New Roman"/>
                <a:cs typeface="Times New Roman"/>
              </a:rPr>
              <a:t>ΑΞΙΩΝ</a:t>
            </a:r>
            <a:endParaRPr sz="1600" dirty="0">
              <a:latin typeface="Times New Roman"/>
              <a:cs typeface="Times New Roman"/>
            </a:endParaRPr>
          </a:p>
          <a:p>
            <a:pPr marL="11132" marR="267714">
              <a:spcBef>
                <a:spcPts val="1223"/>
              </a:spcBef>
            </a:pPr>
            <a:r>
              <a:rPr sz="1600" spc="-4" dirty="0">
                <a:latin typeface="Times New Roman"/>
                <a:cs typeface="Times New Roman"/>
              </a:rPr>
              <a:t>Xρήμα καλείται κάθε αγαθό το οποίο χρησιμεύει για την ανταλλαγή όλων των άλλων  αγαθών και τη μέτρηση της αξίας τους. Xρήμα δηλαδή είναι οτιδήποτε η </a:t>
            </a:r>
            <a:r>
              <a:rPr sz="1600" spc="-9" dirty="0">
                <a:latin typeface="Times New Roman"/>
                <a:cs typeface="Times New Roman"/>
              </a:rPr>
              <a:t>κοινωνία  </a:t>
            </a:r>
            <a:r>
              <a:rPr sz="1600" spc="-4" dirty="0">
                <a:latin typeface="Times New Roman"/>
                <a:cs typeface="Times New Roman"/>
              </a:rPr>
              <a:t>αποδέχεται ως </a:t>
            </a:r>
            <a:r>
              <a:rPr sz="1600" spc="-13" dirty="0">
                <a:latin typeface="Times New Roman"/>
                <a:cs typeface="Times New Roman"/>
              </a:rPr>
              <a:t>γενικό </a:t>
            </a:r>
            <a:r>
              <a:rPr sz="1600" spc="-4" dirty="0">
                <a:latin typeface="Times New Roman"/>
                <a:cs typeface="Times New Roman"/>
              </a:rPr>
              <a:t>μέσο ανταλλαγής και </a:t>
            </a:r>
            <a:r>
              <a:rPr sz="1600" spc="-9" dirty="0">
                <a:latin typeface="Times New Roman"/>
                <a:cs typeface="Times New Roman"/>
              </a:rPr>
              <a:t>κοινό </a:t>
            </a:r>
            <a:r>
              <a:rPr sz="1600" spc="-4" dirty="0">
                <a:latin typeface="Times New Roman"/>
                <a:cs typeface="Times New Roman"/>
              </a:rPr>
              <a:t>μέτρο σύγκρισης της ανταλλακτικής  αξίας των</a:t>
            </a:r>
            <a:r>
              <a:rPr sz="1600" spc="-18" dirty="0">
                <a:latin typeface="Times New Roman"/>
                <a:cs typeface="Times New Roman"/>
              </a:rPr>
              <a:t> </a:t>
            </a:r>
            <a:r>
              <a:rPr sz="1600" spc="-4" dirty="0">
                <a:latin typeface="Times New Roman"/>
                <a:cs typeface="Times New Roman"/>
              </a:rPr>
              <a:t>αγαθών.</a:t>
            </a:r>
            <a:endParaRPr sz="1600" dirty="0">
              <a:latin typeface="Times New Roman"/>
              <a:cs typeface="Times New Roman"/>
            </a:endParaRPr>
          </a:p>
          <a:p>
            <a:pPr>
              <a:spcBef>
                <a:spcPts val="31"/>
              </a:spcBef>
            </a:pPr>
            <a:endParaRPr sz="2300" dirty="0">
              <a:latin typeface="Times New Roman"/>
              <a:cs typeface="Times New Roman"/>
            </a:endParaRPr>
          </a:p>
          <a:p>
            <a:pPr marL="11132"/>
            <a:r>
              <a:rPr sz="1600" spc="-4" dirty="0">
                <a:latin typeface="Times New Roman"/>
                <a:cs typeface="Times New Roman"/>
              </a:rPr>
              <a:t>Mε τη χρησιμοποίηση του χρήματος η ανταλλαγή </a:t>
            </a:r>
            <a:r>
              <a:rPr sz="1600" spc="-9" dirty="0">
                <a:latin typeface="Times New Roman"/>
                <a:cs typeface="Times New Roman"/>
              </a:rPr>
              <a:t>χωρίζεται </a:t>
            </a:r>
            <a:r>
              <a:rPr sz="1600" spc="-4" dirty="0">
                <a:latin typeface="Times New Roman"/>
                <a:cs typeface="Times New Roman"/>
              </a:rPr>
              <a:t>σε δύο</a:t>
            </a:r>
            <a:r>
              <a:rPr sz="1600" spc="26" dirty="0">
                <a:latin typeface="Times New Roman"/>
                <a:cs typeface="Times New Roman"/>
              </a:rPr>
              <a:t> </a:t>
            </a:r>
            <a:r>
              <a:rPr sz="1600" spc="-4" dirty="0">
                <a:latin typeface="Times New Roman"/>
                <a:cs typeface="Times New Roman"/>
              </a:rPr>
              <a:t>πράξεις:</a:t>
            </a:r>
            <a:endParaRPr sz="1600" dirty="0">
              <a:latin typeface="Times New Roman"/>
              <a:cs typeface="Times New Roman"/>
            </a:endParaRPr>
          </a:p>
          <a:p>
            <a:pPr marL="11132">
              <a:spcBef>
                <a:spcPts val="380"/>
              </a:spcBef>
            </a:pPr>
            <a:r>
              <a:rPr sz="1600" spc="-4" dirty="0">
                <a:latin typeface="Times New Roman"/>
                <a:cs typeface="Times New Roman"/>
              </a:rPr>
              <a:t>Σε μια αγορά και μια πώληση και έτσι </a:t>
            </a:r>
            <a:r>
              <a:rPr sz="1600" spc="-9" dirty="0">
                <a:latin typeface="Times New Roman"/>
                <a:cs typeface="Times New Roman"/>
              </a:rPr>
              <a:t>διευκολύνεται </a:t>
            </a:r>
            <a:r>
              <a:rPr sz="1600" spc="-4" dirty="0">
                <a:latin typeface="Times New Roman"/>
                <a:cs typeface="Times New Roman"/>
              </a:rPr>
              <a:t>σε μεγάλο βαθμό η</a:t>
            </a:r>
            <a:r>
              <a:rPr sz="1600" dirty="0">
                <a:latin typeface="Times New Roman"/>
                <a:cs typeface="Times New Roman"/>
              </a:rPr>
              <a:t> </a:t>
            </a:r>
            <a:r>
              <a:rPr sz="1600" spc="-4" dirty="0">
                <a:latin typeface="Times New Roman"/>
                <a:cs typeface="Times New Roman"/>
              </a:rPr>
              <a:t>ανταλλαγή.</a:t>
            </a:r>
            <a:endParaRPr sz="1600" dirty="0">
              <a:latin typeface="Times New Roman"/>
              <a:cs typeface="Times New Roman"/>
            </a:endParaRPr>
          </a:p>
          <a:p>
            <a:pPr>
              <a:spcBef>
                <a:spcPts val="26"/>
              </a:spcBef>
            </a:pPr>
            <a:endParaRPr sz="2300" dirty="0">
              <a:latin typeface="Times New Roman"/>
              <a:cs typeface="Times New Roman"/>
            </a:endParaRPr>
          </a:p>
          <a:p>
            <a:pPr marL="11132" marR="115212"/>
            <a:r>
              <a:rPr sz="1600" spc="-4" dirty="0">
                <a:latin typeface="Times New Roman"/>
                <a:cs typeface="Times New Roman"/>
              </a:rPr>
              <a:t>Nόμισμα καλείται το χρήμα, το οποίο αναγνωρίζεται σαν </a:t>
            </a:r>
            <a:r>
              <a:rPr sz="1600" spc="-9" dirty="0">
                <a:latin typeface="Times New Roman"/>
                <a:cs typeface="Times New Roman"/>
              </a:rPr>
              <a:t>υποχρεωτικό </a:t>
            </a:r>
            <a:r>
              <a:rPr sz="1600" spc="-4" dirty="0">
                <a:latin typeface="Times New Roman"/>
                <a:cs typeface="Times New Roman"/>
              </a:rPr>
              <a:t>μέσο </a:t>
            </a:r>
            <a:r>
              <a:rPr sz="1600" spc="-9" dirty="0">
                <a:latin typeface="Times New Roman"/>
                <a:cs typeface="Times New Roman"/>
              </a:rPr>
              <a:t>διενέργειας  </a:t>
            </a:r>
            <a:r>
              <a:rPr sz="1600" spc="-4" dirty="0">
                <a:latin typeface="Times New Roman"/>
                <a:cs typeface="Times New Roman"/>
              </a:rPr>
              <a:t>των συναλλαγών και στο οποίο δίνεται νόμιμος </a:t>
            </a:r>
            <a:r>
              <a:rPr sz="1600" spc="-9" dirty="0">
                <a:latin typeface="Times New Roman"/>
                <a:cs typeface="Times New Roman"/>
              </a:rPr>
              <a:t>χαρακτήρας </a:t>
            </a:r>
            <a:r>
              <a:rPr sz="1600" spc="-4" dirty="0">
                <a:latin typeface="Times New Roman"/>
                <a:cs typeface="Times New Roman"/>
              </a:rPr>
              <a:t>από το</a:t>
            </a:r>
            <a:r>
              <a:rPr sz="1600" spc="4" dirty="0">
                <a:latin typeface="Times New Roman"/>
                <a:cs typeface="Times New Roman"/>
              </a:rPr>
              <a:t> </a:t>
            </a:r>
            <a:r>
              <a:rPr sz="1600" spc="-4" dirty="0">
                <a:latin typeface="Times New Roman"/>
                <a:cs typeface="Times New Roman"/>
              </a:rPr>
              <a:t>κράτος.</a:t>
            </a:r>
            <a:endParaRPr sz="1600" dirty="0">
              <a:latin typeface="Times New Roman"/>
              <a:cs typeface="Times New Roman"/>
            </a:endParaRPr>
          </a:p>
          <a:p>
            <a:pPr marL="11132">
              <a:spcBef>
                <a:spcPts val="380"/>
              </a:spcBef>
            </a:pPr>
            <a:r>
              <a:rPr sz="1600" spc="-4" dirty="0">
                <a:latin typeface="Times New Roman"/>
                <a:cs typeface="Times New Roman"/>
              </a:rPr>
              <a:t>Tα νομίσματα διακρίνονται σε </a:t>
            </a:r>
            <a:r>
              <a:rPr sz="1600" spc="-9" dirty="0">
                <a:latin typeface="Times New Roman"/>
                <a:cs typeface="Times New Roman"/>
              </a:rPr>
              <a:t>μεταλλικά </a:t>
            </a:r>
            <a:r>
              <a:rPr sz="1600" spc="-4" dirty="0">
                <a:latin typeface="Times New Roman"/>
                <a:cs typeface="Times New Roman"/>
              </a:rPr>
              <a:t>και</a:t>
            </a:r>
            <a:r>
              <a:rPr sz="1600" spc="-22" dirty="0">
                <a:latin typeface="Times New Roman"/>
                <a:cs typeface="Times New Roman"/>
              </a:rPr>
              <a:t> </a:t>
            </a:r>
            <a:r>
              <a:rPr sz="1600" spc="-9" dirty="0">
                <a:latin typeface="Times New Roman"/>
                <a:cs typeface="Times New Roman"/>
              </a:rPr>
              <a:t>χάρτινα.</a:t>
            </a:r>
            <a:endParaRPr sz="1600" dirty="0">
              <a:latin typeface="Times New Roman"/>
              <a:cs typeface="Times New Roman"/>
            </a:endParaRPr>
          </a:p>
          <a:p>
            <a:pPr>
              <a:spcBef>
                <a:spcPts val="26"/>
              </a:spcBef>
            </a:pPr>
            <a:endParaRPr sz="2300" dirty="0">
              <a:latin typeface="Times New Roman"/>
              <a:cs typeface="Times New Roman"/>
            </a:endParaRPr>
          </a:p>
          <a:p>
            <a:pPr marL="11132" marR="85713">
              <a:spcBef>
                <a:spcPts val="4"/>
              </a:spcBef>
            </a:pPr>
            <a:r>
              <a:rPr sz="1600" spc="-4" dirty="0">
                <a:latin typeface="Times New Roman"/>
                <a:cs typeface="Times New Roman"/>
              </a:rPr>
              <a:t>Σε κάθε </a:t>
            </a:r>
            <a:r>
              <a:rPr sz="1600" spc="-9" dirty="0">
                <a:latin typeface="Times New Roman"/>
                <a:cs typeface="Times New Roman"/>
              </a:rPr>
              <a:t>μεταλλικό </a:t>
            </a:r>
            <a:r>
              <a:rPr sz="1600" spc="-4" dirty="0">
                <a:latin typeface="Times New Roman"/>
                <a:cs typeface="Times New Roman"/>
              </a:rPr>
              <a:t>νόμισμα διακρίνουμε την </a:t>
            </a:r>
            <a:r>
              <a:rPr sz="1600" u="sng" spc="-4" dirty="0">
                <a:uFill>
                  <a:solidFill>
                    <a:srgbClr val="000000"/>
                  </a:solidFill>
                </a:uFill>
                <a:latin typeface="Times New Roman"/>
                <a:cs typeface="Times New Roman"/>
              </a:rPr>
              <a:t>ονομαστική </a:t>
            </a:r>
            <a:r>
              <a:rPr sz="1600" u="sng" dirty="0">
                <a:uFill>
                  <a:solidFill>
                    <a:srgbClr val="000000"/>
                  </a:solidFill>
                </a:uFill>
                <a:latin typeface="Times New Roman"/>
                <a:cs typeface="Times New Roman"/>
              </a:rPr>
              <a:t>αξία</a:t>
            </a:r>
            <a:r>
              <a:rPr sz="1600" dirty="0">
                <a:latin typeface="Times New Roman"/>
                <a:cs typeface="Times New Roman"/>
              </a:rPr>
              <a:t>, </a:t>
            </a:r>
            <a:r>
              <a:rPr sz="1600" spc="-4" dirty="0">
                <a:latin typeface="Times New Roman"/>
                <a:cs typeface="Times New Roman"/>
              </a:rPr>
              <a:t>η οποία αναγράφεται στο  νόμισμα και την </a:t>
            </a:r>
            <a:r>
              <a:rPr sz="1600" u="sng" spc="-4" dirty="0">
                <a:uFill>
                  <a:solidFill>
                    <a:srgbClr val="000000"/>
                  </a:solidFill>
                </a:uFill>
                <a:latin typeface="Times New Roman"/>
                <a:cs typeface="Times New Roman"/>
              </a:rPr>
              <a:t>πραγματική του αξία</a:t>
            </a:r>
            <a:r>
              <a:rPr sz="1600" spc="-4" dirty="0">
                <a:latin typeface="Times New Roman"/>
                <a:cs typeface="Times New Roman"/>
              </a:rPr>
              <a:t> η οποία προκύπτει από την </a:t>
            </a:r>
            <a:r>
              <a:rPr sz="1600" spc="-9" dirty="0">
                <a:latin typeface="Times New Roman"/>
                <a:cs typeface="Times New Roman"/>
              </a:rPr>
              <a:t>περιεκτικότητα </a:t>
            </a:r>
            <a:r>
              <a:rPr sz="1600" spc="-4" dirty="0">
                <a:latin typeface="Times New Roman"/>
                <a:cs typeface="Times New Roman"/>
              </a:rPr>
              <a:t>του  κράματος σε χρυσό ή</a:t>
            </a:r>
            <a:r>
              <a:rPr sz="1600" spc="-18" dirty="0">
                <a:latin typeface="Times New Roman"/>
                <a:cs typeface="Times New Roman"/>
              </a:rPr>
              <a:t> </a:t>
            </a:r>
            <a:r>
              <a:rPr sz="1600" dirty="0">
                <a:latin typeface="Times New Roman"/>
                <a:cs typeface="Times New Roman"/>
              </a:rPr>
              <a:t>αργυρό.</a:t>
            </a:r>
          </a:p>
          <a:p>
            <a:pPr marL="11132" marR="4453">
              <a:spcBef>
                <a:spcPts val="377"/>
              </a:spcBef>
            </a:pPr>
            <a:r>
              <a:rPr sz="1600" spc="-4" dirty="0">
                <a:latin typeface="Times New Roman"/>
                <a:cs typeface="Times New Roman"/>
              </a:rPr>
              <a:t>H ονομαστική αξία πρέπει να είναι πάντοτε </a:t>
            </a:r>
            <a:r>
              <a:rPr sz="1600" spc="-9" dirty="0">
                <a:latin typeface="Times New Roman"/>
                <a:cs typeface="Times New Roman"/>
              </a:rPr>
              <a:t>μεγαλύτερη </a:t>
            </a:r>
            <a:r>
              <a:rPr sz="1600" spc="-4" dirty="0">
                <a:latin typeface="Times New Roman"/>
                <a:cs typeface="Times New Roman"/>
              </a:rPr>
              <a:t>από την πραγματική, γιατί  διαφορετικά </a:t>
            </a:r>
            <a:r>
              <a:rPr sz="1600" dirty="0">
                <a:latin typeface="Times New Roman"/>
                <a:cs typeface="Times New Roman"/>
              </a:rPr>
              <a:t>οι </a:t>
            </a:r>
            <a:r>
              <a:rPr sz="1600" spc="-4" dirty="0">
                <a:latin typeface="Times New Roman"/>
                <a:cs typeface="Times New Roman"/>
              </a:rPr>
              <a:t>άνθρωποι δεν θα χρησιμοποιούσαν τα νομίσματα στις συναλλαγές τους  αλλά θα τα απέκρυπταν ώστε να λάβουν </a:t>
            </a:r>
            <a:r>
              <a:rPr sz="1600" spc="-9" dirty="0">
                <a:latin typeface="Times New Roman"/>
                <a:cs typeface="Times New Roman"/>
              </a:rPr>
              <a:t>μεγαλύτερη </a:t>
            </a:r>
            <a:r>
              <a:rPr sz="1600" spc="-4" dirty="0">
                <a:latin typeface="Times New Roman"/>
                <a:cs typeface="Times New Roman"/>
              </a:rPr>
              <a:t>αξία και να τα χρησιμοποιήσουν ως  μέταλλα</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9" y="428236"/>
            <a:ext cx="7207687" cy="4812555"/>
          </a:xfrm>
          <a:prstGeom prst="rect">
            <a:avLst/>
          </a:prstGeom>
        </p:spPr>
        <p:txBody>
          <a:bodyPr vert="horz" wrap="square" lIns="0" tIns="11132" rIns="0" bIns="0" rtlCol="0">
            <a:spAutoFit/>
          </a:bodyPr>
          <a:lstStyle/>
          <a:p>
            <a:pPr marR="56770" algn="ctr">
              <a:spcBef>
                <a:spcPts val="88"/>
              </a:spcBef>
            </a:pPr>
            <a:r>
              <a:rPr sz="1600" b="1" spc="-22" dirty="0">
                <a:latin typeface="Times New Roman"/>
                <a:cs typeface="Times New Roman"/>
              </a:rPr>
              <a:t>ΤΟ </a:t>
            </a:r>
            <a:r>
              <a:rPr sz="1600" b="1" dirty="0">
                <a:latin typeface="Times New Roman"/>
                <a:cs typeface="Times New Roman"/>
              </a:rPr>
              <a:t>ΧΡΗΜΑ </a:t>
            </a:r>
            <a:r>
              <a:rPr sz="1600" b="1" spc="-4" dirty="0">
                <a:latin typeface="Times New Roman"/>
                <a:cs typeface="Times New Roman"/>
              </a:rPr>
              <a:t>ΩΣ ΜΕΣΟ ΜΕΤΡΗΣΗΣ</a:t>
            </a:r>
            <a:r>
              <a:rPr sz="1600" b="1" spc="-201" dirty="0">
                <a:latin typeface="Times New Roman"/>
                <a:cs typeface="Times New Roman"/>
              </a:rPr>
              <a:t> </a:t>
            </a:r>
            <a:r>
              <a:rPr sz="1600" b="1" spc="-4" dirty="0">
                <a:latin typeface="Times New Roman"/>
                <a:cs typeface="Times New Roman"/>
              </a:rPr>
              <a:t>ΑΞΙΩΝ</a:t>
            </a:r>
            <a:endParaRPr sz="1600" dirty="0">
              <a:latin typeface="Times New Roman"/>
              <a:cs typeface="Times New Roman"/>
            </a:endParaRPr>
          </a:p>
          <a:p>
            <a:pPr marL="11132" marR="17810">
              <a:spcBef>
                <a:spcPts val="1231"/>
              </a:spcBef>
            </a:pPr>
            <a:r>
              <a:rPr sz="1600" spc="-4" dirty="0">
                <a:latin typeface="Times New Roman"/>
                <a:cs typeface="Times New Roman"/>
              </a:rPr>
              <a:t>Tα </a:t>
            </a:r>
            <a:r>
              <a:rPr sz="1600" spc="-9" dirty="0">
                <a:latin typeface="Times New Roman"/>
                <a:cs typeface="Times New Roman"/>
              </a:rPr>
              <a:t>χάρτινα </a:t>
            </a:r>
            <a:r>
              <a:rPr sz="1600" spc="-4" dirty="0">
                <a:latin typeface="Times New Roman"/>
                <a:cs typeface="Times New Roman"/>
              </a:rPr>
              <a:t>νομίσματα αποτελούνται από τα </a:t>
            </a:r>
            <a:r>
              <a:rPr sz="1600" spc="-9" dirty="0">
                <a:latin typeface="Times New Roman"/>
                <a:cs typeface="Times New Roman"/>
              </a:rPr>
              <a:t>τραπεζογραμμάτια </a:t>
            </a:r>
            <a:r>
              <a:rPr sz="1600" spc="-4" dirty="0">
                <a:latin typeface="Times New Roman"/>
                <a:cs typeface="Times New Roman"/>
              </a:rPr>
              <a:t>αρχικά και τα  χαρτονομίσματα αργότερα. </a:t>
            </a:r>
            <a:r>
              <a:rPr sz="1600" spc="-57" dirty="0">
                <a:latin typeface="Times New Roman"/>
                <a:cs typeface="Times New Roman"/>
              </a:rPr>
              <a:t>Τα </a:t>
            </a:r>
            <a:r>
              <a:rPr sz="1600" spc="-9" dirty="0">
                <a:latin typeface="Times New Roman"/>
                <a:cs typeface="Times New Roman"/>
              </a:rPr>
              <a:t>τραπεζογραμμάτια εκδίδονται </a:t>
            </a:r>
            <a:r>
              <a:rPr sz="1600" spc="-4" dirty="0">
                <a:latin typeface="Times New Roman"/>
                <a:cs typeface="Times New Roman"/>
              </a:rPr>
              <a:t>από την κεντρική </a:t>
            </a:r>
            <a:r>
              <a:rPr sz="1600" spc="-13" dirty="0">
                <a:latin typeface="Times New Roman"/>
                <a:cs typeface="Times New Roman"/>
              </a:rPr>
              <a:t>τράπεζα </a:t>
            </a:r>
            <a:r>
              <a:rPr sz="1600" spc="-4" dirty="0">
                <a:latin typeface="Times New Roman"/>
                <a:cs typeface="Times New Roman"/>
              </a:rPr>
              <a:t>και  παλαιά ήταν υποχρεωτικά μετατρέψιμα στις μεταλλικές μονάδες χρυσού ή αργύρου, που  γραφόταν στο σώμα</a:t>
            </a:r>
            <a:r>
              <a:rPr sz="1600" spc="-13" dirty="0">
                <a:latin typeface="Times New Roman"/>
                <a:cs typeface="Times New Roman"/>
              </a:rPr>
              <a:t> </a:t>
            </a:r>
            <a:r>
              <a:rPr sz="1600" spc="-4" dirty="0">
                <a:latin typeface="Times New Roman"/>
                <a:cs typeface="Times New Roman"/>
              </a:rPr>
              <a:t>τους.</a:t>
            </a:r>
            <a:endParaRPr sz="1600" dirty="0">
              <a:latin typeface="Times New Roman"/>
              <a:cs typeface="Times New Roman"/>
            </a:endParaRPr>
          </a:p>
          <a:p>
            <a:pPr>
              <a:spcBef>
                <a:spcPts val="31"/>
              </a:spcBef>
            </a:pPr>
            <a:endParaRPr sz="2300" dirty="0">
              <a:latin typeface="Times New Roman"/>
              <a:cs typeface="Times New Roman"/>
            </a:endParaRPr>
          </a:p>
          <a:p>
            <a:pPr marL="11132" marR="93505"/>
            <a:r>
              <a:rPr sz="1600" spc="-4" dirty="0">
                <a:latin typeface="Times New Roman"/>
                <a:cs typeface="Times New Roman"/>
              </a:rPr>
              <a:t>Mετά την επιβολή της αναγκαστικής κυκλοφορίας τα κράτη επέβαλαν την αποδοχή των  χαρτονομισμάτων σαν μέσου πληρωμής, </a:t>
            </a:r>
            <a:r>
              <a:rPr sz="1600" spc="-9" dirty="0">
                <a:latin typeface="Times New Roman"/>
                <a:cs typeface="Times New Roman"/>
              </a:rPr>
              <a:t>χωρίς </a:t>
            </a:r>
            <a:r>
              <a:rPr sz="1600" spc="-4" dirty="0">
                <a:latin typeface="Times New Roman"/>
                <a:cs typeface="Times New Roman"/>
              </a:rPr>
              <a:t>η Kεντρική </a:t>
            </a:r>
            <a:r>
              <a:rPr sz="1600" spc="-13" dirty="0">
                <a:latin typeface="Times New Roman"/>
                <a:cs typeface="Times New Roman"/>
              </a:rPr>
              <a:t>Tράπεζα </a:t>
            </a:r>
            <a:r>
              <a:rPr sz="1600" spc="-4" dirty="0">
                <a:latin typeface="Times New Roman"/>
                <a:cs typeface="Times New Roman"/>
              </a:rPr>
              <a:t>να υποχρεούται να  ανταλλάσει το </a:t>
            </a:r>
            <a:r>
              <a:rPr sz="1600" spc="-9" dirty="0">
                <a:latin typeface="Times New Roman"/>
                <a:cs typeface="Times New Roman"/>
              </a:rPr>
              <a:t>χαρτονόμισμα </a:t>
            </a:r>
            <a:r>
              <a:rPr sz="1600" spc="-4" dirty="0">
                <a:latin typeface="Times New Roman"/>
                <a:cs typeface="Times New Roman"/>
              </a:rPr>
              <a:t>με μεταλλικές μονάδες. Tο </a:t>
            </a:r>
            <a:r>
              <a:rPr sz="1600" spc="-9" dirty="0">
                <a:latin typeface="Times New Roman"/>
                <a:cs typeface="Times New Roman"/>
              </a:rPr>
              <a:t>χαρτονόμισμα </a:t>
            </a:r>
            <a:r>
              <a:rPr sz="1600" spc="-4" dirty="0">
                <a:latin typeface="Times New Roman"/>
                <a:cs typeface="Times New Roman"/>
              </a:rPr>
              <a:t>το οποίο </a:t>
            </a:r>
            <a:r>
              <a:rPr sz="1600" spc="-9" dirty="0">
                <a:latin typeface="Times New Roman"/>
                <a:cs typeface="Times New Roman"/>
              </a:rPr>
              <a:t>εκδίδεται  </a:t>
            </a:r>
            <a:r>
              <a:rPr sz="1600" spc="-4" dirty="0">
                <a:latin typeface="Times New Roman"/>
                <a:cs typeface="Times New Roman"/>
              </a:rPr>
              <a:t>από την </a:t>
            </a:r>
            <a:r>
              <a:rPr sz="1600" spc="-13" dirty="0">
                <a:latin typeface="Times New Roman"/>
                <a:cs typeface="Times New Roman"/>
              </a:rPr>
              <a:t>Tράπεζα </a:t>
            </a:r>
            <a:r>
              <a:rPr sz="1600" spc="-4" dirty="0">
                <a:latin typeface="Times New Roman"/>
                <a:cs typeface="Times New Roman"/>
              </a:rPr>
              <a:t>της Eλλάδος, έγινε </a:t>
            </a:r>
            <a:r>
              <a:rPr sz="1600" spc="-9" dirty="0">
                <a:latin typeface="Times New Roman"/>
                <a:cs typeface="Times New Roman"/>
              </a:rPr>
              <a:t>υποχρεωτικό </a:t>
            </a:r>
            <a:r>
              <a:rPr sz="1600" spc="-4" dirty="0">
                <a:latin typeface="Times New Roman"/>
                <a:cs typeface="Times New Roman"/>
              </a:rPr>
              <a:t>μέσο </a:t>
            </a:r>
            <a:r>
              <a:rPr sz="1600" spc="-9" dirty="0">
                <a:latin typeface="Times New Roman"/>
                <a:cs typeface="Times New Roman"/>
              </a:rPr>
              <a:t>διενέργειας </a:t>
            </a:r>
            <a:r>
              <a:rPr sz="1600" spc="-4" dirty="0">
                <a:latin typeface="Times New Roman"/>
                <a:cs typeface="Times New Roman"/>
              </a:rPr>
              <a:t>των συναλλαγών, με  απεριόριστη </a:t>
            </a:r>
            <a:r>
              <a:rPr sz="1600" spc="-13" dirty="0">
                <a:latin typeface="Times New Roman"/>
                <a:cs typeface="Times New Roman"/>
              </a:rPr>
              <a:t>εξοφλητική</a:t>
            </a:r>
            <a:r>
              <a:rPr sz="1600" dirty="0">
                <a:latin typeface="Times New Roman"/>
                <a:cs typeface="Times New Roman"/>
              </a:rPr>
              <a:t> </a:t>
            </a:r>
            <a:r>
              <a:rPr sz="1600" spc="-4" dirty="0">
                <a:latin typeface="Times New Roman"/>
                <a:cs typeface="Times New Roman"/>
              </a:rPr>
              <a:t>δύναμη.</a:t>
            </a:r>
            <a:endParaRPr sz="1600" dirty="0">
              <a:latin typeface="Times New Roman"/>
              <a:cs typeface="Times New Roman"/>
            </a:endParaRPr>
          </a:p>
          <a:p>
            <a:pPr>
              <a:spcBef>
                <a:spcPts val="31"/>
              </a:spcBef>
            </a:pPr>
            <a:endParaRPr sz="2300" dirty="0">
              <a:latin typeface="Times New Roman"/>
              <a:cs typeface="Times New Roman"/>
            </a:endParaRPr>
          </a:p>
          <a:p>
            <a:pPr marL="11132" marR="4453"/>
            <a:r>
              <a:rPr sz="1600" spc="-4" dirty="0">
                <a:latin typeface="Times New Roman"/>
                <a:cs typeface="Times New Roman"/>
              </a:rPr>
              <a:t>Eκτός από τα παραπάνω μέσα συναλλαγής, άλλο μέσο πληρωμής είναι το </a:t>
            </a:r>
            <a:r>
              <a:rPr sz="1600" spc="-9" dirty="0">
                <a:latin typeface="Times New Roman"/>
                <a:cs typeface="Times New Roman"/>
              </a:rPr>
              <a:t>λογιστικό </a:t>
            </a:r>
            <a:r>
              <a:rPr sz="1600" spc="-4" dirty="0">
                <a:latin typeface="Times New Roman"/>
                <a:cs typeface="Times New Roman"/>
              </a:rPr>
              <a:t>χρήμα,  το οποίο διακινείται με λογιστική εγγραφή, το </a:t>
            </a:r>
            <a:r>
              <a:rPr sz="1600" spc="-18" dirty="0">
                <a:latin typeface="Times New Roman"/>
                <a:cs typeface="Times New Roman"/>
              </a:rPr>
              <a:t>τραπεζικό </a:t>
            </a:r>
            <a:r>
              <a:rPr sz="1600" spc="-4" dirty="0">
                <a:latin typeface="Times New Roman"/>
                <a:cs typeface="Times New Roman"/>
              </a:rPr>
              <a:t>χρήμα που </a:t>
            </a:r>
            <a:r>
              <a:rPr sz="1600" spc="-9" dirty="0">
                <a:latin typeface="Times New Roman"/>
                <a:cs typeface="Times New Roman"/>
              </a:rPr>
              <a:t>δημιουργείται </a:t>
            </a:r>
            <a:r>
              <a:rPr sz="1600" spc="-4" dirty="0">
                <a:latin typeface="Times New Roman"/>
                <a:cs typeface="Times New Roman"/>
              </a:rPr>
              <a:t>μέσω  των καταθέσεων όψεως και μεταβιβάζεται με επιταγές και τέλος το </a:t>
            </a:r>
            <a:r>
              <a:rPr sz="1600" spc="-9" dirty="0">
                <a:latin typeface="Times New Roman"/>
                <a:cs typeface="Times New Roman"/>
              </a:rPr>
              <a:t>ηλεκτρονικό </a:t>
            </a:r>
            <a:r>
              <a:rPr sz="1600" spc="-4" dirty="0">
                <a:latin typeface="Times New Roman"/>
                <a:cs typeface="Times New Roman"/>
              </a:rPr>
              <a:t>χρήμα που  </a:t>
            </a:r>
            <a:r>
              <a:rPr sz="1600" spc="-9" dirty="0">
                <a:latin typeface="Times New Roman"/>
                <a:cs typeface="Times New Roman"/>
              </a:rPr>
              <a:t>δημιουργείται </a:t>
            </a:r>
            <a:r>
              <a:rPr sz="1600" spc="-4" dirty="0">
                <a:latin typeface="Times New Roman"/>
                <a:cs typeface="Times New Roman"/>
              </a:rPr>
              <a:t>από τις συναλλαγές μέσω </a:t>
            </a:r>
            <a:r>
              <a:rPr sz="1600" spc="-57" dirty="0">
                <a:latin typeface="Times New Roman"/>
                <a:cs typeface="Times New Roman"/>
              </a:rPr>
              <a:t>H/Y. </a:t>
            </a:r>
            <a:r>
              <a:rPr sz="1600" spc="-4" dirty="0">
                <a:latin typeface="Times New Roman"/>
                <a:cs typeface="Times New Roman"/>
              </a:rPr>
              <a:t>H πιο μεγάλη εξέλιξη στη μορφή του μέσου  για την απόκτηση αγαθών και την παροχή υπηρεσιών είναι το </a:t>
            </a:r>
            <a:r>
              <a:rPr sz="1600" spc="-9" dirty="0">
                <a:latin typeface="Times New Roman"/>
                <a:cs typeface="Times New Roman"/>
              </a:rPr>
              <a:t>πλαστικό </a:t>
            </a:r>
            <a:r>
              <a:rPr sz="1600" spc="-4" dirty="0">
                <a:latin typeface="Times New Roman"/>
                <a:cs typeface="Times New Roman"/>
              </a:rPr>
              <a:t>χρήμα (πιστωτικές  κάρτες).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8" y="363456"/>
            <a:ext cx="7234837" cy="4879240"/>
          </a:xfrm>
          <a:prstGeom prst="rect">
            <a:avLst/>
          </a:prstGeom>
        </p:spPr>
        <p:txBody>
          <a:bodyPr vert="horz" wrap="square" lIns="0" tIns="11132" rIns="0" bIns="0" rtlCol="0">
            <a:spAutoFit/>
          </a:bodyPr>
          <a:lstStyle/>
          <a:p>
            <a:pPr marR="84600" algn="ctr">
              <a:spcBef>
                <a:spcPts val="88"/>
              </a:spcBef>
            </a:pPr>
            <a:r>
              <a:rPr sz="1600" b="1" spc="-22" dirty="0">
                <a:latin typeface="Times New Roman"/>
                <a:cs typeface="Times New Roman"/>
              </a:rPr>
              <a:t>ΤΟ </a:t>
            </a:r>
            <a:r>
              <a:rPr sz="1600" b="1" dirty="0">
                <a:latin typeface="Times New Roman"/>
                <a:cs typeface="Times New Roman"/>
              </a:rPr>
              <a:t>ΧΡΗΜΑ </a:t>
            </a:r>
            <a:r>
              <a:rPr sz="1600" b="1" spc="-4" dirty="0">
                <a:latin typeface="Times New Roman"/>
                <a:cs typeface="Times New Roman"/>
              </a:rPr>
              <a:t>ΩΣ ΜΕΣΟ ΜΕΤΡΗΣΗΣ</a:t>
            </a:r>
            <a:r>
              <a:rPr sz="1600" b="1" spc="-201" dirty="0">
                <a:latin typeface="Times New Roman"/>
                <a:cs typeface="Times New Roman"/>
              </a:rPr>
              <a:t> </a:t>
            </a:r>
            <a:r>
              <a:rPr sz="1600" b="1" spc="-4" dirty="0">
                <a:latin typeface="Times New Roman"/>
                <a:cs typeface="Times New Roman"/>
              </a:rPr>
              <a:t>ΑΞΙΩΝ</a:t>
            </a:r>
            <a:endParaRPr sz="1600" dirty="0">
              <a:latin typeface="Times New Roman"/>
              <a:cs typeface="Times New Roman"/>
            </a:endParaRPr>
          </a:p>
          <a:p>
            <a:pPr>
              <a:lnSpc>
                <a:spcPct val="100000"/>
              </a:lnSpc>
            </a:pPr>
            <a:endParaRPr sz="1900" dirty="0">
              <a:latin typeface="Times New Roman"/>
              <a:cs typeface="Times New Roman"/>
            </a:endParaRPr>
          </a:p>
          <a:p>
            <a:pPr marL="11132" marR="95731" algn="just"/>
            <a:r>
              <a:rPr sz="1600" spc="-4" dirty="0">
                <a:latin typeface="Times New Roman"/>
                <a:cs typeface="Times New Roman"/>
              </a:rPr>
              <a:t>Όπως για τη μέτρηση του βάρους ενός σώματος </a:t>
            </a:r>
            <a:r>
              <a:rPr sz="1600" spc="-9" dirty="0">
                <a:latin typeface="Times New Roman"/>
                <a:cs typeface="Times New Roman"/>
              </a:rPr>
              <a:t>έχουμε </a:t>
            </a:r>
            <a:r>
              <a:rPr sz="1600" spc="-4" dirty="0">
                <a:latin typeface="Times New Roman"/>
                <a:cs typeface="Times New Roman"/>
              </a:rPr>
              <a:t>για μονάδα βάρους το κιλό, για τη  μέτρηση του </a:t>
            </a:r>
            <a:r>
              <a:rPr sz="1600" spc="-9" dirty="0">
                <a:latin typeface="Times New Roman"/>
                <a:cs typeface="Times New Roman"/>
              </a:rPr>
              <a:t>μήκους </a:t>
            </a:r>
            <a:r>
              <a:rPr sz="1600" spc="-4" dirty="0">
                <a:latin typeface="Times New Roman"/>
                <a:cs typeface="Times New Roman"/>
              </a:rPr>
              <a:t>ως μονάδα </a:t>
            </a:r>
            <a:r>
              <a:rPr sz="1600" spc="-9" dirty="0">
                <a:latin typeface="Times New Roman"/>
                <a:cs typeface="Times New Roman"/>
              </a:rPr>
              <a:t>μήκους </a:t>
            </a:r>
            <a:r>
              <a:rPr sz="1600" spc="-4" dirty="0">
                <a:latin typeface="Times New Roman"/>
                <a:cs typeface="Times New Roman"/>
              </a:rPr>
              <a:t>το μέτρο, έτσι και για τις μετρήσεις της αξίας των  αγαθών, </a:t>
            </a:r>
            <a:r>
              <a:rPr sz="1600" spc="-9" dirty="0">
                <a:latin typeface="Times New Roman"/>
                <a:cs typeface="Times New Roman"/>
              </a:rPr>
              <a:t>έχουμε </a:t>
            </a:r>
            <a:r>
              <a:rPr sz="1600" spc="-4" dirty="0">
                <a:latin typeface="Times New Roman"/>
                <a:cs typeface="Times New Roman"/>
              </a:rPr>
              <a:t>ως μονάδα μέτρησης τη νομισματική</a:t>
            </a:r>
            <a:r>
              <a:rPr sz="1600" spc="-13" dirty="0">
                <a:latin typeface="Times New Roman"/>
                <a:cs typeface="Times New Roman"/>
              </a:rPr>
              <a:t> </a:t>
            </a:r>
            <a:r>
              <a:rPr sz="1600" spc="-4" dirty="0">
                <a:latin typeface="Times New Roman"/>
                <a:cs typeface="Times New Roman"/>
              </a:rPr>
              <a:t>μονάδα.</a:t>
            </a:r>
            <a:endParaRPr sz="1600" dirty="0">
              <a:latin typeface="Times New Roman"/>
              <a:cs typeface="Times New Roman"/>
            </a:endParaRPr>
          </a:p>
          <a:p>
            <a:pPr marL="11132" algn="just">
              <a:spcBef>
                <a:spcPts val="377"/>
              </a:spcBef>
            </a:pPr>
            <a:r>
              <a:rPr sz="1600" spc="-4" dirty="0">
                <a:latin typeface="Times New Roman"/>
                <a:cs typeface="Times New Roman"/>
              </a:rPr>
              <a:t>Nομισματική μονάδα καλείται το </a:t>
            </a:r>
            <a:r>
              <a:rPr sz="1600" spc="-9" dirty="0">
                <a:latin typeface="Times New Roman"/>
                <a:cs typeface="Times New Roman"/>
              </a:rPr>
              <a:t>κοινό </a:t>
            </a:r>
            <a:r>
              <a:rPr sz="1600" spc="-4" dirty="0">
                <a:latin typeface="Times New Roman"/>
                <a:cs typeface="Times New Roman"/>
              </a:rPr>
              <a:t>μέτρο μέτρησης της αξίας των</a:t>
            </a:r>
            <a:r>
              <a:rPr sz="1600" spc="26" dirty="0">
                <a:latin typeface="Times New Roman"/>
                <a:cs typeface="Times New Roman"/>
              </a:rPr>
              <a:t> </a:t>
            </a:r>
            <a:r>
              <a:rPr sz="1600" spc="-4" dirty="0">
                <a:latin typeface="Times New Roman"/>
                <a:cs typeface="Times New Roman"/>
              </a:rPr>
              <a:t>αγαθών.</a:t>
            </a:r>
            <a:endParaRPr sz="1600" dirty="0">
              <a:latin typeface="Times New Roman"/>
              <a:cs typeface="Times New Roman"/>
            </a:endParaRPr>
          </a:p>
          <a:p>
            <a:pPr marL="11132" marR="4453">
              <a:spcBef>
                <a:spcPts val="380"/>
              </a:spcBef>
            </a:pPr>
            <a:r>
              <a:rPr sz="1600" spc="-4" dirty="0">
                <a:latin typeface="Times New Roman"/>
                <a:cs typeface="Times New Roman"/>
              </a:rPr>
              <a:t>H αξία ενός αγαθού, η οποία εκφράζεται σε νομισματικές μονάδες καλείται τιμή του  αγαθού. Όταν </a:t>
            </a:r>
            <a:r>
              <a:rPr sz="1600" dirty="0">
                <a:latin typeface="Times New Roman"/>
                <a:cs typeface="Times New Roman"/>
              </a:rPr>
              <a:t>π.χ. </a:t>
            </a:r>
            <a:r>
              <a:rPr sz="1600" spc="-18" dirty="0">
                <a:latin typeface="Times New Roman"/>
                <a:cs typeface="Times New Roman"/>
              </a:rPr>
              <a:t>ζητάμε </a:t>
            </a:r>
            <a:r>
              <a:rPr sz="1600" spc="-4" dirty="0">
                <a:latin typeface="Times New Roman"/>
                <a:cs typeface="Times New Roman"/>
              </a:rPr>
              <a:t>να μάθουμε την αξία του λαδιού εννοούμε το ένα κιλό λάδι πόσες  νομισματικές μονάδες</a:t>
            </a:r>
            <a:r>
              <a:rPr sz="1600" spc="-13" dirty="0">
                <a:latin typeface="Times New Roman"/>
                <a:cs typeface="Times New Roman"/>
              </a:rPr>
              <a:t> </a:t>
            </a:r>
            <a:r>
              <a:rPr sz="1600" spc="-4" dirty="0">
                <a:latin typeface="Times New Roman"/>
                <a:cs typeface="Times New Roman"/>
              </a:rPr>
              <a:t>αξίζει.</a:t>
            </a:r>
            <a:endParaRPr sz="1600" dirty="0">
              <a:latin typeface="Times New Roman"/>
              <a:cs typeface="Times New Roman"/>
            </a:endParaRPr>
          </a:p>
          <a:p>
            <a:pPr marL="11132" marR="623367" indent="48979">
              <a:spcBef>
                <a:spcPts val="377"/>
              </a:spcBef>
            </a:pPr>
            <a:r>
              <a:rPr sz="1600" spc="-4" dirty="0">
                <a:latin typeface="Times New Roman"/>
                <a:cs typeface="Times New Roman"/>
              </a:rPr>
              <a:t>H σχέση της </a:t>
            </a:r>
            <a:r>
              <a:rPr sz="1600" spc="-9" dirty="0">
                <a:latin typeface="Times New Roman"/>
                <a:cs typeface="Times New Roman"/>
              </a:rPr>
              <a:t>τιμής </a:t>
            </a:r>
            <a:r>
              <a:rPr sz="1600" spc="-4" dirty="0">
                <a:latin typeface="Times New Roman"/>
                <a:cs typeface="Times New Roman"/>
              </a:rPr>
              <a:t>των ξένων νομισμάτων προς τις </a:t>
            </a:r>
            <a:r>
              <a:rPr sz="1600" spc="-9" dirty="0">
                <a:latin typeface="Times New Roman"/>
                <a:cs typeface="Times New Roman"/>
              </a:rPr>
              <a:t>εγχώριες </a:t>
            </a:r>
            <a:r>
              <a:rPr sz="1600" spc="-4" dirty="0">
                <a:latin typeface="Times New Roman"/>
                <a:cs typeface="Times New Roman"/>
              </a:rPr>
              <a:t>νομισματικές μονάδες,  δηλαδή πόσες νομισματικές μονάδες απαιτούνται για την αγορά μιας νομισματικής  μονάδας ξένης </a:t>
            </a:r>
            <a:r>
              <a:rPr sz="1600" spc="-9" dirty="0">
                <a:latin typeface="Times New Roman"/>
                <a:cs typeface="Times New Roman"/>
              </a:rPr>
              <a:t>χώρας </a:t>
            </a:r>
            <a:r>
              <a:rPr sz="1600" spc="-4" dirty="0">
                <a:latin typeface="Times New Roman"/>
                <a:cs typeface="Times New Roman"/>
              </a:rPr>
              <a:t>εκτός ευρώ καλείται τιμή</a:t>
            </a:r>
            <a:r>
              <a:rPr sz="1600" spc="-39" dirty="0">
                <a:latin typeface="Times New Roman"/>
                <a:cs typeface="Times New Roman"/>
              </a:rPr>
              <a:t> </a:t>
            </a:r>
            <a:r>
              <a:rPr sz="1600" spc="-4" dirty="0">
                <a:latin typeface="Times New Roman"/>
                <a:cs typeface="Times New Roman"/>
              </a:rPr>
              <a:t>συναλλάγματος.</a:t>
            </a:r>
            <a:endParaRPr sz="1600" dirty="0">
              <a:latin typeface="Times New Roman"/>
              <a:cs typeface="Times New Roman"/>
            </a:endParaRPr>
          </a:p>
          <a:p>
            <a:pPr marL="11132" marR="17254">
              <a:spcBef>
                <a:spcPts val="380"/>
              </a:spcBef>
            </a:pPr>
            <a:r>
              <a:rPr sz="1600" spc="-4" dirty="0">
                <a:latin typeface="Times New Roman"/>
                <a:cs typeface="Times New Roman"/>
              </a:rPr>
              <a:t>H τιμή συναλλάγματος καθορίζεται στο χρηματιστήριο κάθε </a:t>
            </a:r>
            <a:r>
              <a:rPr sz="1600" spc="-9" dirty="0">
                <a:latin typeface="Times New Roman"/>
                <a:cs typeface="Times New Roman"/>
              </a:rPr>
              <a:t>χώρας. </a:t>
            </a:r>
            <a:r>
              <a:rPr sz="1600" spc="-13" dirty="0">
                <a:latin typeface="Times New Roman"/>
                <a:cs typeface="Times New Roman"/>
              </a:rPr>
              <a:t>Στην </a:t>
            </a:r>
            <a:r>
              <a:rPr sz="1600" spc="-4" dirty="0">
                <a:latin typeface="Times New Roman"/>
                <a:cs typeface="Times New Roman"/>
              </a:rPr>
              <a:t>Eλλάδα έπειτα  από το νόμο </a:t>
            </a:r>
            <a:r>
              <a:rPr sz="1600" spc="-9" dirty="0">
                <a:latin typeface="Times New Roman"/>
                <a:cs typeface="Times New Roman"/>
              </a:rPr>
              <a:t>«για </a:t>
            </a:r>
            <a:r>
              <a:rPr sz="1600" spc="-4" dirty="0">
                <a:latin typeface="Times New Roman"/>
                <a:cs typeface="Times New Roman"/>
              </a:rPr>
              <a:t>την προστασία του </a:t>
            </a:r>
            <a:r>
              <a:rPr sz="1600" spc="-9" dirty="0">
                <a:latin typeface="Times New Roman"/>
                <a:cs typeface="Times New Roman"/>
              </a:rPr>
              <a:t>εθνικού </a:t>
            </a:r>
            <a:r>
              <a:rPr sz="1600" spc="-4" dirty="0">
                <a:latin typeface="Times New Roman"/>
                <a:cs typeface="Times New Roman"/>
              </a:rPr>
              <a:t>νομίσματος» η τιμή των ξένων νομισμάτων  δεν είναι ελεύθερη, αλλά καθορίζεται από την </a:t>
            </a:r>
            <a:r>
              <a:rPr sz="1600" spc="-13" dirty="0">
                <a:latin typeface="Times New Roman"/>
                <a:cs typeface="Times New Roman"/>
              </a:rPr>
              <a:t>Tράπεζα </a:t>
            </a:r>
            <a:r>
              <a:rPr sz="1600" spc="-4" dirty="0">
                <a:latin typeface="Times New Roman"/>
                <a:cs typeface="Times New Roman"/>
              </a:rPr>
              <a:t>Eλλάδος. Iσχύει δηλαδή η επίσημος  τιμή του συναλλάγματος που καθορίζεται με το «δελτίο συναλλάγματος» που </a:t>
            </a:r>
            <a:r>
              <a:rPr sz="1600" spc="-9" dirty="0">
                <a:latin typeface="Times New Roman"/>
                <a:cs typeface="Times New Roman"/>
              </a:rPr>
              <a:t>εκδίδει </a:t>
            </a:r>
            <a:r>
              <a:rPr sz="1600" spc="-4" dirty="0">
                <a:latin typeface="Times New Roman"/>
                <a:cs typeface="Times New Roman"/>
              </a:rPr>
              <a:t>η  </a:t>
            </a:r>
            <a:r>
              <a:rPr sz="1600" spc="-13" dirty="0">
                <a:latin typeface="Times New Roman"/>
                <a:cs typeface="Times New Roman"/>
              </a:rPr>
              <a:t>τράπεζα </a:t>
            </a:r>
            <a:r>
              <a:rPr sz="1600" spc="-4" dirty="0">
                <a:latin typeface="Times New Roman"/>
                <a:cs typeface="Times New Roman"/>
              </a:rPr>
              <a:t>Eλλάδος με βάση τις τιμές των ξένων νομισμάτων που διαμορφώνονται στη διεθνή  χρηματαγορά.</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43658" y="428236"/>
            <a:ext cx="7232665" cy="5782051"/>
          </a:xfrm>
          <a:prstGeom prst="rect">
            <a:avLst/>
          </a:prstGeom>
        </p:spPr>
        <p:txBody>
          <a:bodyPr vert="horz" wrap="square" lIns="0" tIns="11132" rIns="0" bIns="0" rtlCol="0">
            <a:spAutoFit/>
          </a:bodyPr>
          <a:lstStyle/>
          <a:p>
            <a:pPr marL="673459">
              <a:spcBef>
                <a:spcPts val="88"/>
              </a:spcBef>
            </a:pPr>
            <a:r>
              <a:rPr sz="1600" b="1" spc="-22" dirty="0">
                <a:latin typeface="Times New Roman"/>
                <a:cs typeface="Times New Roman"/>
              </a:rPr>
              <a:t>ΤΟ </a:t>
            </a:r>
            <a:r>
              <a:rPr sz="1600" b="1" dirty="0">
                <a:latin typeface="Times New Roman"/>
                <a:cs typeface="Times New Roman"/>
              </a:rPr>
              <a:t>ΧΡΗΜΑ</a:t>
            </a:r>
            <a:r>
              <a:rPr sz="1600" b="1" spc="-311" dirty="0">
                <a:latin typeface="Times New Roman"/>
                <a:cs typeface="Times New Roman"/>
              </a:rPr>
              <a:t> </a:t>
            </a:r>
            <a:r>
              <a:rPr sz="1600" b="1" spc="-4" dirty="0">
                <a:latin typeface="Times New Roman"/>
                <a:cs typeface="Times New Roman"/>
              </a:rPr>
              <a:t>ΩΣ ΜΕΣΟ </a:t>
            </a:r>
            <a:r>
              <a:rPr sz="1600" b="1" spc="-22" dirty="0">
                <a:latin typeface="Times New Roman"/>
                <a:cs typeface="Times New Roman"/>
              </a:rPr>
              <a:t>ΔΙΑΤΗΡΗΣΗΣ </a:t>
            </a:r>
            <a:r>
              <a:rPr sz="1600" b="1" spc="-26" dirty="0">
                <a:latin typeface="Times New Roman"/>
                <a:cs typeface="Times New Roman"/>
              </a:rPr>
              <a:t>ΑΓΟΡΑΣΤΙΚΗΣ ΔΥΝΑΜΗΣ</a:t>
            </a:r>
            <a:endParaRPr sz="1600" dirty="0">
              <a:latin typeface="Times New Roman"/>
              <a:cs typeface="Times New Roman"/>
            </a:endParaRPr>
          </a:p>
          <a:p>
            <a:pPr>
              <a:spcBef>
                <a:spcPts val="9"/>
              </a:spcBef>
            </a:pPr>
            <a:endParaRPr sz="1500" dirty="0">
              <a:latin typeface="Times New Roman"/>
              <a:cs typeface="Times New Roman"/>
            </a:endParaRPr>
          </a:p>
          <a:p>
            <a:pPr marL="11132" marR="4453">
              <a:spcBef>
                <a:spcPts val="4"/>
              </a:spcBef>
            </a:pPr>
            <a:r>
              <a:rPr sz="1600" spc="-4" dirty="0">
                <a:latin typeface="Times New Roman"/>
                <a:cs typeface="Times New Roman"/>
              </a:rPr>
              <a:t>Tο χρήμα επειδή είναι αποδεκτό σαν μέσο των συναλλαγών μπορεί να αποταμιευθεί και να  χρησιμοποιηθεί σε οποιαδήποτε μελλοντική στιγμή για αγορά </a:t>
            </a:r>
            <a:r>
              <a:rPr sz="1600" spc="-9" dirty="0">
                <a:latin typeface="Times New Roman"/>
                <a:cs typeface="Times New Roman"/>
              </a:rPr>
              <a:t>υλικών </a:t>
            </a:r>
            <a:r>
              <a:rPr sz="1600" spc="-4" dirty="0">
                <a:latin typeface="Times New Roman"/>
                <a:cs typeface="Times New Roman"/>
              </a:rPr>
              <a:t>αγαθών η υπηρεσιών.  Έχει δηλαδή το χρήμα το πλεονέκτημα της ρευστότητας και για το λόγο αυτό αποτελεί  </a:t>
            </a:r>
            <a:r>
              <a:rPr sz="1600" spc="-9" dirty="0">
                <a:latin typeface="Times New Roman"/>
                <a:cs typeface="Times New Roman"/>
              </a:rPr>
              <a:t>εύκολο </a:t>
            </a:r>
            <a:r>
              <a:rPr sz="1600" spc="-4" dirty="0">
                <a:latin typeface="Times New Roman"/>
                <a:cs typeface="Times New Roman"/>
              </a:rPr>
              <a:t>τρόπο διατήρησης της αγοραστικής</a:t>
            </a:r>
            <a:r>
              <a:rPr sz="1600" spc="22" dirty="0">
                <a:latin typeface="Times New Roman"/>
                <a:cs typeface="Times New Roman"/>
              </a:rPr>
              <a:t> </a:t>
            </a:r>
            <a:r>
              <a:rPr sz="1600" spc="-4" dirty="0">
                <a:latin typeface="Times New Roman"/>
                <a:cs typeface="Times New Roman"/>
              </a:rPr>
              <a:t>δύναμης.</a:t>
            </a:r>
            <a:endParaRPr sz="1600" dirty="0">
              <a:latin typeface="Times New Roman"/>
              <a:cs typeface="Times New Roman"/>
            </a:endParaRPr>
          </a:p>
          <a:p>
            <a:pPr marL="11132" marR="44526">
              <a:spcBef>
                <a:spcPts val="377"/>
              </a:spcBef>
            </a:pPr>
            <a:r>
              <a:rPr sz="1600" spc="-4" dirty="0">
                <a:latin typeface="Times New Roman"/>
                <a:cs typeface="Times New Roman"/>
              </a:rPr>
              <a:t>Πριν αναπτυχθεί η </a:t>
            </a:r>
            <a:r>
              <a:rPr sz="1600" spc="-9" dirty="0">
                <a:latin typeface="Times New Roman"/>
                <a:cs typeface="Times New Roman"/>
              </a:rPr>
              <a:t>γενική </a:t>
            </a:r>
            <a:r>
              <a:rPr sz="1600" spc="-4" dirty="0">
                <a:latin typeface="Times New Roman"/>
                <a:cs typeface="Times New Roman"/>
              </a:rPr>
              <a:t>χρησιμοποίηση του χρήματος, </a:t>
            </a:r>
            <a:r>
              <a:rPr sz="1600" dirty="0">
                <a:latin typeface="Times New Roman"/>
                <a:cs typeface="Times New Roman"/>
              </a:rPr>
              <a:t>ο </a:t>
            </a:r>
            <a:r>
              <a:rPr sz="1600" spc="-4" dirty="0">
                <a:latin typeface="Times New Roman"/>
                <a:cs typeface="Times New Roman"/>
              </a:rPr>
              <a:t>παραγωγός </a:t>
            </a:r>
            <a:r>
              <a:rPr sz="1600" dirty="0">
                <a:latin typeface="Times New Roman"/>
                <a:cs typeface="Times New Roman"/>
              </a:rPr>
              <a:t>π.χ. </a:t>
            </a:r>
            <a:r>
              <a:rPr sz="1600" spc="-4" dirty="0">
                <a:latin typeface="Times New Roman"/>
                <a:cs typeface="Times New Roman"/>
              </a:rPr>
              <a:t>λαδιού, θα ήταν  υποχρεωμένος να διατηρεί την παραγωγή λαδιού στις αποθήκες του για όλη τη διάρκεια  του έτους και να το διαθέτει σταδιακά για τις συναλλαγές του. Mε τη χρησιμοποίηση όμως,  του χρήματος του δίνεται η δυνατότητα να πουλήσει το λάδι του, να εισπράξει το  </a:t>
            </a:r>
            <a:r>
              <a:rPr sz="1600" spc="-9" dirty="0">
                <a:latin typeface="Times New Roman"/>
                <a:cs typeface="Times New Roman"/>
              </a:rPr>
              <a:t>αντίστοιχο χρηματικό </a:t>
            </a:r>
            <a:r>
              <a:rPr sz="1600" spc="-4" dirty="0">
                <a:latin typeface="Times New Roman"/>
                <a:cs typeface="Times New Roman"/>
              </a:rPr>
              <a:t>ποσό και να το </a:t>
            </a:r>
            <a:r>
              <a:rPr sz="1600" spc="-13" dirty="0">
                <a:latin typeface="Times New Roman"/>
                <a:cs typeface="Times New Roman"/>
              </a:rPr>
              <a:t>ξοδεύει </a:t>
            </a:r>
            <a:r>
              <a:rPr sz="1600" spc="-9" dirty="0">
                <a:latin typeface="Times New Roman"/>
                <a:cs typeface="Times New Roman"/>
              </a:rPr>
              <a:t>τμηματικά </a:t>
            </a:r>
            <a:r>
              <a:rPr sz="1600" spc="-4" dirty="0">
                <a:latin typeface="Times New Roman"/>
                <a:cs typeface="Times New Roman"/>
              </a:rPr>
              <a:t>ανάλογα με τις ελλείψεις</a:t>
            </a:r>
            <a:r>
              <a:rPr sz="1600" spc="66" dirty="0">
                <a:latin typeface="Times New Roman"/>
                <a:cs typeface="Times New Roman"/>
              </a:rPr>
              <a:t> </a:t>
            </a:r>
            <a:r>
              <a:rPr sz="1600" spc="-4" dirty="0">
                <a:latin typeface="Times New Roman"/>
                <a:cs typeface="Times New Roman"/>
              </a:rPr>
              <a:t>του.</a:t>
            </a:r>
            <a:endParaRPr sz="1600" dirty="0">
              <a:latin typeface="Times New Roman"/>
              <a:cs typeface="Times New Roman"/>
            </a:endParaRPr>
          </a:p>
          <a:p>
            <a:pPr marL="11132" marR="796462"/>
            <a:r>
              <a:rPr sz="1600" spc="-4" dirty="0">
                <a:latin typeface="Times New Roman"/>
                <a:cs typeface="Times New Roman"/>
              </a:rPr>
              <a:t>Έτσι, η διατήρηση του χρήματος στη διάθεση του ελαιοπαραγωγού ισοδυναμεί με  διατήρηση αγοραστικής</a:t>
            </a:r>
            <a:r>
              <a:rPr sz="1600" dirty="0">
                <a:latin typeface="Times New Roman"/>
                <a:cs typeface="Times New Roman"/>
              </a:rPr>
              <a:t> </a:t>
            </a:r>
            <a:r>
              <a:rPr sz="1600" spc="-4" dirty="0">
                <a:latin typeface="Times New Roman"/>
                <a:cs typeface="Times New Roman"/>
              </a:rPr>
              <a:t>δύναμης.</a:t>
            </a:r>
            <a:endParaRPr sz="1600" dirty="0">
              <a:latin typeface="Times New Roman"/>
              <a:cs typeface="Times New Roman"/>
            </a:endParaRPr>
          </a:p>
          <a:p>
            <a:pPr marL="11132" marR="66233">
              <a:spcBef>
                <a:spcPts val="377"/>
              </a:spcBef>
            </a:pPr>
            <a:r>
              <a:rPr sz="1600" spc="-4" dirty="0">
                <a:latin typeface="Times New Roman"/>
                <a:cs typeface="Times New Roman"/>
              </a:rPr>
              <a:t>Eκτός από το χρήμα, </a:t>
            </a:r>
            <a:r>
              <a:rPr sz="1600" spc="-9" dirty="0">
                <a:latin typeface="Times New Roman"/>
                <a:cs typeface="Times New Roman"/>
              </a:rPr>
              <a:t>υπάρχουν </a:t>
            </a:r>
            <a:r>
              <a:rPr sz="1600" spc="-4" dirty="0">
                <a:latin typeface="Times New Roman"/>
                <a:cs typeface="Times New Roman"/>
              </a:rPr>
              <a:t>και άλλα πράγματα που μπορούν να χρησιμοποιηθούν ως  μέσο διατήρηση αγοραστικής δύναμης </a:t>
            </a:r>
            <a:r>
              <a:rPr sz="1600" dirty="0">
                <a:latin typeface="Times New Roman"/>
                <a:cs typeface="Times New Roman"/>
              </a:rPr>
              <a:t>π.χ. οι </a:t>
            </a:r>
            <a:r>
              <a:rPr sz="1600" spc="-4" dirty="0">
                <a:latin typeface="Times New Roman"/>
                <a:cs typeface="Times New Roman"/>
              </a:rPr>
              <a:t>ομολογίες και </a:t>
            </a:r>
            <a:r>
              <a:rPr sz="1600" dirty="0">
                <a:latin typeface="Times New Roman"/>
                <a:cs typeface="Times New Roman"/>
              </a:rPr>
              <a:t>οι </a:t>
            </a:r>
            <a:r>
              <a:rPr sz="1600" spc="-4" dirty="0">
                <a:latin typeface="Times New Roman"/>
                <a:cs typeface="Times New Roman"/>
              </a:rPr>
              <a:t>μετοχές. Oι μετοχές και </a:t>
            </a:r>
            <a:r>
              <a:rPr sz="1600" dirty="0">
                <a:latin typeface="Times New Roman"/>
                <a:cs typeface="Times New Roman"/>
              </a:rPr>
              <a:t>οι  </a:t>
            </a:r>
            <a:r>
              <a:rPr sz="1600" spc="-4" dirty="0">
                <a:latin typeface="Times New Roman"/>
                <a:cs typeface="Times New Roman"/>
              </a:rPr>
              <a:t>ομολογίες μπορούν </a:t>
            </a:r>
            <a:r>
              <a:rPr sz="1600" spc="-9" dirty="0">
                <a:latin typeface="Times New Roman"/>
                <a:cs typeface="Times New Roman"/>
              </a:rPr>
              <a:t>εύκολα </a:t>
            </a:r>
            <a:r>
              <a:rPr sz="1600" spc="-4" dirty="0">
                <a:latin typeface="Times New Roman"/>
                <a:cs typeface="Times New Roman"/>
              </a:rPr>
              <a:t>να ρευστοποιηθούν, να πουληθούν δηλαδή αντί χρήματος αλλά  </a:t>
            </a:r>
            <a:r>
              <a:rPr sz="1600" dirty="0">
                <a:latin typeface="Times New Roman"/>
                <a:cs typeface="Times New Roman"/>
              </a:rPr>
              <a:t>ο </a:t>
            </a:r>
            <a:r>
              <a:rPr sz="1600" spc="-4" dirty="0">
                <a:latin typeface="Times New Roman"/>
                <a:cs typeface="Times New Roman"/>
              </a:rPr>
              <a:t>βαθμός ρευστότητας είναι μικρότερες και επιπλέον επειδή η τιμή της μεταβάλλεται  μπορεί </a:t>
            </a:r>
            <a:r>
              <a:rPr sz="1600" dirty="0">
                <a:latin typeface="Times New Roman"/>
                <a:cs typeface="Times New Roman"/>
              </a:rPr>
              <a:t>ο </a:t>
            </a:r>
            <a:r>
              <a:rPr sz="1600" spc="-9" dirty="0">
                <a:latin typeface="Times New Roman"/>
                <a:cs typeface="Times New Roman"/>
              </a:rPr>
              <a:t>κάτοχός </a:t>
            </a:r>
            <a:r>
              <a:rPr sz="1600" spc="-4" dirty="0">
                <a:latin typeface="Times New Roman"/>
                <a:cs typeface="Times New Roman"/>
              </a:rPr>
              <a:t>της να </a:t>
            </a:r>
            <a:r>
              <a:rPr sz="1600" spc="-9" dirty="0">
                <a:latin typeface="Times New Roman"/>
                <a:cs typeface="Times New Roman"/>
              </a:rPr>
              <a:t>χάσει </a:t>
            </a:r>
            <a:r>
              <a:rPr sz="1600" spc="-4" dirty="0">
                <a:latin typeface="Times New Roman"/>
                <a:cs typeface="Times New Roman"/>
              </a:rPr>
              <a:t>ένα μέρος των χρημάτων που έδωσε για να τις</a:t>
            </a:r>
            <a:r>
              <a:rPr sz="1600" spc="31" dirty="0">
                <a:latin typeface="Times New Roman"/>
                <a:cs typeface="Times New Roman"/>
              </a:rPr>
              <a:t> </a:t>
            </a:r>
            <a:r>
              <a:rPr sz="1600" spc="-4" dirty="0">
                <a:latin typeface="Times New Roman"/>
                <a:cs typeface="Times New Roman"/>
              </a:rPr>
              <a:t>αγοράσει.</a:t>
            </a:r>
            <a:endParaRPr sz="1600" dirty="0">
              <a:latin typeface="Times New Roman"/>
              <a:cs typeface="Times New Roman"/>
            </a:endParaRPr>
          </a:p>
          <a:p>
            <a:pPr marL="11132" marR="608896">
              <a:spcBef>
                <a:spcPts val="380"/>
              </a:spcBef>
            </a:pPr>
            <a:r>
              <a:rPr sz="1600" spc="-22" dirty="0">
                <a:latin typeface="Times New Roman"/>
                <a:cs typeface="Times New Roman"/>
              </a:rPr>
              <a:t>Γι’ </a:t>
            </a:r>
            <a:r>
              <a:rPr sz="1600" spc="-4" dirty="0">
                <a:latin typeface="Times New Roman"/>
                <a:cs typeface="Times New Roman"/>
              </a:rPr>
              <a:t>αυτό το λόγο, πολλοί άνθρωποι προτιμούν να κρατούν χρήμα αντί για άλλα μέσα  διατήρησης αγοραστικής</a:t>
            </a:r>
            <a:r>
              <a:rPr sz="1600" spc="9" dirty="0">
                <a:latin typeface="Times New Roman"/>
                <a:cs typeface="Times New Roman"/>
              </a:rPr>
              <a:t> </a:t>
            </a:r>
            <a:r>
              <a:rPr sz="1600" spc="-4" dirty="0">
                <a:latin typeface="Times New Roman"/>
                <a:cs typeface="Times New Roman"/>
              </a:rPr>
              <a:t>δύναμης.</a:t>
            </a:r>
            <a:endParaRPr sz="1600" dirty="0">
              <a:latin typeface="Times New Roman"/>
              <a:cs typeface="Times New Roman"/>
            </a:endParaRPr>
          </a:p>
        </p:txBody>
      </p:sp>
      <p:sp>
        <p:nvSpPr>
          <p:cNvPr id="3" name="object 3"/>
          <p:cNvSpPr/>
          <p:nvPr/>
        </p:nvSpPr>
        <p:spPr>
          <a:xfrm>
            <a:off x="7338222" y="5777994"/>
            <a:ext cx="1142891" cy="76008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1339</Words>
  <Application>Microsoft Office PowerPoint</Application>
  <PresentationFormat>Προβολή στην οθόνη (4:3)</PresentationFormat>
  <Paragraphs>57</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Θέμα του Office</vt:lpstr>
      <vt:lpstr>Ο ΚΑΤΑΜΕΡΙΣΜΟΣ ΤΩΝ ΕΡΓΩΝ ΚΑΙ Η ΦΥΣΙΚΗ ΑΝΤΑΛΛΑΓΗ </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ΚΑΤΑΜΕΡΙΣΜΟΣ ΤΩΝ ΕΡΓΩΝ ΚΑΙ Η ΦΥΣΙΚΗ ΑΝΤΑΛΛΑΓΗ </dc:title>
  <dc:creator>Riggas</dc:creator>
  <cp:lastModifiedBy>Riggas</cp:lastModifiedBy>
  <cp:revision>3</cp:revision>
  <dcterms:created xsi:type="dcterms:W3CDTF">2020-11-24T14:33:22Z</dcterms:created>
  <dcterms:modified xsi:type="dcterms:W3CDTF">2020-11-24T15:46:32Z</dcterms:modified>
</cp:coreProperties>
</file>