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marL="11132">
              <a:lnSpc>
                <a:spcPct val="100000"/>
              </a:lnSpc>
              <a:spcBef>
                <a:spcPts val="92"/>
              </a:spcBef>
              <a:defRPr sz="1100" b="0" i="0">
                <a:solidFill>
                  <a:srgbClr val="595959"/>
                </a:solidFill>
                <a:latin typeface="Verdana"/>
                <a:cs typeface="Verdana"/>
              </a:defRPr>
            </a:lvl1pPr>
          </a:lstStyle>
          <a:p>
            <a:r>
              <a:rPr lang="el-GR" spc="-131" dirty="0" smtClean="0"/>
              <a:t>ΙΕΚ</a:t>
            </a:r>
            <a:r>
              <a:rPr lang="el-GR" spc="-100" dirty="0" smtClean="0"/>
              <a:t> </a:t>
            </a:r>
            <a:r>
              <a:rPr lang="el-GR" spc="-79" dirty="0" smtClean="0"/>
              <a:t>ΙΕΡΑΠΕΤΡΑΣ</a:t>
            </a:r>
          </a:p>
          <a:p>
            <a:pPr marR="4453"/>
            <a:r>
              <a:rPr lang="el-GR" spc="-96" dirty="0" smtClean="0"/>
              <a:t>ΕΙΔΙΚΟΣ </a:t>
            </a:r>
            <a:r>
              <a:rPr lang="el-GR" spc="-4" dirty="0" smtClean="0"/>
              <a:t>ΜΗΧΑΝΟΓΡΑΦΗΜΕΝΟΥ</a:t>
            </a:r>
            <a:r>
              <a:rPr lang="el-GR" spc="-105" dirty="0" smtClean="0"/>
              <a:t> </a:t>
            </a:r>
            <a:r>
              <a:rPr lang="el-GR" spc="-79" dirty="0" smtClean="0"/>
              <a:t>ΛΟΓΙΣΤΗΡΙΟΥ  </a:t>
            </a:r>
            <a:r>
              <a:rPr lang="el-GR" spc="-136" dirty="0" smtClean="0"/>
              <a:t>ΕΙΣΗΓΗΤΗΣ </a:t>
            </a:r>
            <a:r>
              <a:rPr lang="el-GR" spc="-75" dirty="0" smtClean="0"/>
              <a:t>ΛΥΡΑΤΖΑΚΗΣ</a:t>
            </a:r>
            <a:r>
              <a:rPr lang="el-GR" spc="-4" dirty="0" smtClean="0"/>
              <a:t> </a:t>
            </a:r>
            <a:r>
              <a:rPr lang="el-GR" spc="9" dirty="0" smtClean="0"/>
              <a:t>ΕΜΜΑΝΟΥΗΛ</a:t>
            </a:r>
            <a:endParaRPr lang="el-GR" spc="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4EFEB-58E9-4EE5-A5FD-9935E532F3C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EC9B4-ADB0-47DD-ABED-631D6AE5A2E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536" y="2831450"/>
            <a:ext cx="8352928" cy="687787"/>
          </a:xfrm>
          <a:prstGeom prst="rect">
            <a:avLst/>
          </a:prstGeom>
        </p:spPr>
        <p:txBody>
          <a:bodyPr vert="horz" wrap="square" lIns="0" tIns="10575" rIns="0" bIns="0" rtlCol="0">
            <a:spAutoFit/>
          </a:bodyPr>
          <a:lstStyle/>
          <a:p>
            <a:pPr marL="11132">
              <a:spcBef>
                <a:spcPts val="83"/>
              </a:spcBef>
            </a:pPr>
            <a:r>
              <a:rPr spc="-9" dirty="0"/>
              <a:t>2.ΕΜΠΟΡΙΟ </a:t>
            </a:r>
            <a:r>
              <a:rPr spc="-4" dirty="0"/>
              <a:t>-</a:t>
            </a:r>
            <a:r>
              <a:rPr spc="-9" dirty="0"/>
              <a:t> ΕΜΠΟΡΕΥΜΑ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60714" y="317852"/>
            <a:ext cx="2593334" cy="2009607"/>
            <a:chOff x="772668" y="350520"/>
            <a:chExt cx="3032760" cy="2216150"/>
          </a:xfrm>
        </p:grpSpPr>
        <p:sp>
          <p:nvSpPr>
            <p:cNvPr id="5" name="object 5"/>
            <p:cNvSpPr/>
            <p:nvPr/>
          </p:nvSpPr>
          <p:spPr>
            <a:xfrm>
              <a:off x="772668" y="350520"/>
              <a:ext cx="3026664" cy="22113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2668" y="350520"/>
              <a:ext cx="3032760" cy="22158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2668" y="350520"/>
              <a:ext cx="3032760" cy="2216150"/>
            </a:xfrm>
            <a:custGeom>
              <a:avLst/>
              <a:gdLst/>
              <a:ahLst/>
              <a:cxnLst/>
              <a:rect l="l" t="t" r="r" b="b"/>
              <a:pathLst>
                <a:path w="3032760" h="2216150">
                  <a:moveTo>
                    <a:pt x="3023616" y="2205228"/>
                  </a:moveTo>
                  <a:lnTo>
                    <a:pt x="0" y="2205228"/>
                  </a:lnTo>
                  <a:lnTo>
                    <a:pt x="0" y="2215896"/>
                  </a:lnTo>
                  <a:lnTo>
                    <a:pt x="3031235" y="2215896"/>
                  </a:lnTo>
                  <a:lnTo>
                    <a:pt x="3032760" y="2212848"/>
                  </a:lnTo>
                  <a:lnTo>
                    <a:pt x="3032760" y="2209800"/>
                  </a:lnTo>
                  <a:lnTo>
                    <a:pt x="3023616" y="2209800"/>
                  </a:lnTo>
                  <a:lnTo>
                    <a:pt x="3023616" y="2205228"/>
                  </a:lnTo>
                  <a:close/>
                </a:path>
                <a:path w="3032760" h="2216150">
                  <a:moveTo>
                    <a:pt x="3032760" y="0"/>
                  </a:moveTo>
                  <a:lnTo>
                    <a:pt x="3023616" y="0"/>
                  </a:lnTo>
                  <a:lnTo>
                    <a:pt x="3023616" y="2209800"/>
                  </a:lnTo>
                  <a:lnTo>
                    <a:pt x="3028187" y="2205228"/>
                  </a:lnTo>
                  <a:lnTo>
                    <a:pt x="3032760" y="2205228"/>
                  </a:lnTo>
                  <a:lnTo>
                    <a:pt x="3032760" y="0"/>
                  </a:lnTo>
                  <a:close/>
                </a:path>
                <a:path w="3032760" h="2216150">
                  <a:moveTo>
                    <a:pt x="3032760" y="2205228"/>
                  </a:moveTo>
                  <a:lnTo>
                    <a:pt x="3028187" y="2205228"/>
                  </a:lnTo>
                  <a:lnTo>
                    <a:pt x="3023616" y="2209800"/>
                  </a:lnTo>
                  <a:lnTo>
                    <a:pt x="3032760" y="2209800"/>
                  </a:lnTo>
                  <a:lnTo>
                    <a:pt x="3032760" y="2205228"/>
                  </a:lnTo>
                  <a:close/>
                </a:path>
              </a:pathLst>
            </a:custGeom>
            <a:solidFill>
              <a:srgbClr val="5B7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6414266" y="5138145"/>
            <a:ext cx="2066848" cy="13999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332477"/>
            <a:ext cx="7657286" cy="5724021"/>
          </a:xfrm>
          <a:prstGeom prst="rect">
            <a:avLst/>
          </a:prstGeom>
        </p:spPr>
        <p:txBody>
          <a:bodyPr vert="horz" wrap="square" lIns="0" tIns="103523" rIns="0" bIns="0" rtlCol="0">
            <a:spAutoFit/>
          </a:bodyPr>
          <a:lstStyle/>
          <a:p>
            <a:pPr marL="169200" algn="ctr">
              <a:spcBef>
                <a:spcPts val="815"/>
              </a:spcBef>
            </a:pPr>
            <a:r>
              <a:rPr sz="1600" b="1" spc="-4" dirty="0">
                <a:latin typeface="Times New Roman"/>
                <a:cs typeface="Times New Roman"/>
              </a:rPr>
              <a:t>ΕΝΝΟΙΑ ΚΑΙ </a:t>
            </a:r>
            <a:r>
              <a:rPr sz="1600" b="1" spc="-4" dirty="0">
                <a:latin typeface="Times New Roman"/>
                <a:cs typeface="Times New Roman"/>
              </a:rPr>
              <a:t>ΑΙΤΙΑ</a:t>
            </a:r>
            <a:r>
              <a:rPr lang="en-US" sz="1600" b="1" spc="-4" dirty="0">
                <a:latin typeface="Times New Roman"/>
                <a:cs typeface="Times New Roman"/>
              </a:rPr>
              <a:t> </a:t>
            </a:r>
            <a:r>
              <a:rPr sz="1600" b="1" spc="-316" dirty="0">
                <a:latin typeface="Times New Roman"/>
                <a:cs typeface="Times New Roman"/>
              </a:rPr>
              <a:t> </a:t>
            </a:r>
            <a:r>
              <a:rPr sz="1600" b="1" spc="-9" dirty="0">
                <a:latin typeface="Times New Roman"/>
                <a:cs typeface="Times New Roman"/>
              </a:rPr>
              <a:t>ΔΗΜΙΟΥΡΓΙΑΣ ΕΜΠΟΡΙΟΥ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72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Έννοια του εμπορίου:</a:t>
            </a:r>
            <a:endParaRPr sz="1600" dirty="0">
              <a:latin typeface="Times New Roman"/>
              <a:cs typeface="Times New Roman"/>
            </a:endParaRPr>
          </a:p>
          <a:p>
            <a:pPr marL="11132" marR="248790">
              <a:spcBef>
                <a:spcPts val="380"/>
              </a:spcBef>
            </a:pPr>
            <a:r>
              <a:rPr sz="1600" spc="-53" dirty="0">
                <a:latin typeface="Times New Roman"/>
                <a:cs typeface="Times New Roman"/>
              </a:rPr>
              <a:t>To </a:t>
            </a:r>
            <a:r>
              <a:rPr sz="1600" spc="-4" dirty="0">
                <a:latin typeface="Times New Roman"/>
                <a:cs typeface="Times New Roman"/>
              </a:rPr>
              <a:t>εμπόριο ορίζεται ως κερδοσκοπική διαμεσολάβηση στην κυκλοφορία των αγαθών και των  υπηρεσιών. Παλαιότερα εμπόριο θεωρούσαμε τη μεσολάβηση μεταξύ παραγωγού και  καταναλωτή για τη μεταπώληση των αγαθών, </a:t>
            </a:r>
            <a:r>
              <a:rPr sz="1600" spc="-9" dirty="0">
                <a:latin typeface="Times New Roman"/>
                <a:cs typeface="Times New Roman"/>
              </a:rPr>
              <a:t>χωρίς </a:t>
            </a:r>
            <a:r>
              <a:rPr sz="1600" spc="-4" dirty="0">
                <a:latin typeface="Times New Roman"/>
                <a:cs typeface="Times New Roman"/>
              </a:rPr>
              <a:t>ουσιαστική μεταβολή στη μορφή τους με  </a:t>
            </a:r>
            <a:r>
              <a:rPr sz="1600" spc="-9" dirty="0">
                <a:latin typeface="Times New Roman"/>
                <a:cs typeface="Times New Roman"/>
              </a:rPr>
              <a:t>σκοπό </a:t>
            </a:r>
            <a:r>
              <a:rPr sz="1600" spc="-4" dirty="0">
                <a:latin typeface="Times New Roman"/>
                <a:cs typeface="Times New Roman"/>
              </a:rPr>
              <a:t>το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κέρδος.</a:t>
            </a:r>
            <a:endParaRPr sz="1600" dirty="0">
              <a:latin typeface="Times New Roman"/>
              <a:cs typeface="Times New Roman"/>
            </a:endParaRPr>
          </a:p>
          <a:p>
            <a:pPr marL="11132" marR="950634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Σήμερα εμπόριο εννοούμε κάθε μεταπώληση </a:t>
            </a:r>
            <a:r>
              <a:rPr sz="1600" spc="-9" dirty="0">
                <a:latin typeface="Times New Roman"/>
                <a:cs typeface="Times New Roman"/>
              </a:rPr>
              <a:t>υλικών </a:t>
            </a:r>
            <a:r>
              <a:rPr sz="1600" spc="-4" dirty="0">
                <a:latin typeface="Times New Roman"/>
                <a:cs typeface="Times New Roman"/>
              </a:rPr>
              <a:t>αγαθών ή υπηρεσιών με ή </a:t>
            </a:r>
            <a:r>
              <a:rPr sz="1600" spc="-9" dirty="0">
                <a:latin typeface="Times New Roman"/>
                <a:cs typeface="Times New Roman"/>
              </a:rPr>
              <a:t>χωρίς  </a:t>
            </a:r>
            <a:r>
              <a:rPr sz="1600" spc="-4" dirty="0">
                <a:latin typeface="Times New Roman"/>
                <a:cs typeface="Times New Roman"/>
              </a:rPr>
              <a:t>επεξεργασία, με σταθερή και μόνιμη επιδίωξη το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κέρδος.</a:t>
            </a:r>
            <a:endParaRPr sz="1600" dirty="0">
              <a:latin typeface="Times New Roman"/>
              <a:cs typeface="Times New Roman"/>
            </a:endParaRPr>
          </a:p>
          <a:p>
            <a:pPr marL="11132" marR="179774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Σύμφωνα με τα παραπάνω εμπόριο αποτελούν και η </a:t>
            </a:r>
            <a:r>
              <a:rPr sz="1600" spc="-9" dirty="0">
                <a:latin typeface="Times New Roman"/>
                <a:cs typeface="Times New Roman"/>
              </a:rPr>
              <a:t>βιομηχανία </a:t>
            </a:r>
            <a:r>
              <a:rPr sz="1600" spc="-4" dirty="0">
                <a:latin typeface="Times New Roman"/>
                <a:cs typeface="Times New Roman"/>
              </a:rPr>
              <a:t>και η βιοτεχνία και κάθε άλλη  εργασία που συμβάλλει στη </a:t>
            </a:r>
            <a:r>
              <a:rPr sz="1600" spc="-13" dirty="0">
                <a:latin typeface="Times New Roman"/>
                <a:cs typeface="Times New Roman"/>
              </a:rPr>
              <a:t>διεξαγωγή </a:t>
            </a:r>
            <a:r>
              <a:rPr sz="1600" spc="-4" dirty="0">
                <a:latin typeface="Times New Roman"/>
                <a:cs typeface="Times New Roman"/>
              </a:rPr>
              <a:t>του εμπορίου. Άμεσα ή έμμεσα υποβοηθούν το εμπόριο 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τράπεζες,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ασφαλιστές,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συγκοινωνιακές επιχειρήσεις,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εμπορικοί </a:t>
            </a:r>
            <a:r>
              <a:rPr sz="1600" spc="-4" dirty="0">
                <a:latin typeface="Times New Roman"/>
                <a:cs typeface="Times New Roman"/>
              </a:rPr>
              <a:t>αντιπρόσωποι, </a:t>
            </a:r>
            <a:r>
              <a:rPr sz="1600" dirty="0">
                <a:latin typeface="Times New Roman"/>
                <a:cs typeface="Times New Roman"/>
              </a:rPr>
              <a:t>οι  </a:t>
            </a:r>
            <a:r>
              <a:rPr sz="1600" spc="-4" dirty="0">
                <a:latin typeface="Times New Roman"/>
                <a:cs typeface="Times New Roman"/>
              </a:rPr>
              <a:t>μεσίτες </a:t>
            </a:r>
            <a:r>
              <a:rPr sz="1600" dirty="0">
                <a:latin typeface="Times New Roman"/>
                <a:cs typeface="Times New Roman"/>
              </a:rPr>
              <a:t>κλπ.</a:t>
            </a:r>
          </a:p>
          <a:p>
            <a:pPr marL="11132">
              <a:spcBef>
                <a:spcPts val="37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Οι κυριότερες αιτίες της δημιουργίας του εμπορίου</a:t>
            </a:r>
            <a:r>
              <a:rPr sz="1600" u="sng" spc="4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είναι: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τάση του ανθρώπου να ικανοποιεί </a:t>
            </a:r>
            <a:r>
              <a:rPr sz="1600" dirty="0">
                <a:latin typeface="Times New Roman"/>
                <a:cs typeface="Times New Roman"/>
              </a:rPr>
              <a:t>όσο </a:t>
            </a:r>
            <a:r>
              <a:rPr sz="1600" spc="-4" dirty="0">
                <a:latin typeface="Times New Roman"/>
                <a:cs typeface="Times New Roman"/>
              </a:rPr>
              <a:t>το δυνατό περισσότερες ανάγκες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του.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καταμερισμός των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έργων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Εάν δεν υπήρχε αυτή η τάση του ανθρώπου να ικανοποιεί </a:t>
            </a:r>
            <a:r>
              <a:rPr sz="1600" dirty="0">
                <a:latin typeface="Times New Roman"/>
                <a:cs typeface="Times New Roman"/>
              </a:rPr>
              <a:t>όσο </a:t>
            </a:r>
            <a:r>
              <a:rPr sz="1600" spc="-4" dirty="0">
                <a:latin typeface="Times New Roman"/>
                <a:cs typeface="Times New Roman"/>
              </a:rPr>
              <a:t>μπορεί περισσότερες ανάγκες δεν  θα </a:t>
            </a:r>
            <a:r>
              <a:rPr sz="1600" spc="-9" dirty="0">
                <a:latin typeface="Times New Roman"/>
                <a:cs typeface="Times New Roman"/>
              </a:rPr>
              <a:t>είχαμε </a:t>
            </a:r>
            <a:r>
              <a:rPr sz="1600" spc="-4" dirty="0">
                <a:latin typeface="Times New Roman"/>
                <a:cs typeface="Times New Roman"/>
              </a:rPr>
              <a:t>τέτοια ανάπτυξη του εμπορίου με παράλληλη ανάπτυξη όλων των κλάδων που  υποβοηθούν το εμπόριο όπως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μεταφορές,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ασφάλειες,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τράπεζες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Με τον καταμερισμό  των έργων </a:t>
            </a:r>
            <a:r>
              <a:rPr sz="1600" spc="-9" dirty="0">
                <a:latin typeface="Times New Roman"/>
                <a:cs typeface="Times New Roman"/>
              </a:rPr>
              <a:t>ασχολείται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κάθε άνθρωπος σε ιδιαίτερο έργο και μέσω του εμπορίου μεταφέρονται  τα πλεονάσματα της παραγωγής στους τόπους που </a:t>
            </a:r>
            <a:r>
              <a:rPr sz="1600" spc="-9" dirty="0">
                <a:latin typeface="Times New Roman"/>
                <a:cs typeface="Times New Roman"/>
              </a:rPr>
              <a:t>υπάρχουν </a:t>
            </a:r>
            <a:r>
              <a:rPr sz="1600" spc="-4" dirty="0">
                <a:latin typeface="Times New Roman"/>
                <a:cs typeface="Times New Roman"/>
              </a:rPr>
              <a:t>ελλείμματα στα διάφορα</a:t>
            </a:r>
            <a:r>
              <a:rPr sz="1600" spc="4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προϊόντα.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571" y="493016"/>
            <a:ext cx="7292394" cy="593594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05192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ΔΙΑΚΡΙΣΕΙΣ </a:t>
            </a:r>
            <a:r>
              <a:rPr sz="1600" b="1" spc="-26" dirty="0">
                <a:latin typeface="Times New Roman"/>
                <a:cs typeface="Times New Roman"/>
              </a:rPr>
              <a:t>ΤΟΥ </a:t>
            </a:r>
            <a:r>
              <a:rPr sz="1600" b="1" spc="-9" dirty="0">
                <a:latin typeface="Times New Roman"/>
                <a:cs typeface="Times New Roman"/>
              </a:rPr>
              <a:t>ΕΜΠΟΡΙΟΥ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1231"/>
              </a:spcBef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εμπόριο με βάση διάφορα κριτήρια διακρίνεται στις παρακάτω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κατηγορίες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11132">
              <a:spcBef>
                <a:spcPts val="377"/>
              </a:spcBef>
              <a:tabLst>
                <a:tab pos="362331" algn="l"/>
              </a:tabLst>
            </a:pPr>
            <a:r>
              <a:rPr sz="1600" dirty="0">
                <a:latin typeface="Times New Roman"/>
                <a:cs typeface="Times New Roman"/>
              </a:rPr>
              <a:t>I.	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Mε κριτήριο την</a:t>
            </a:r>
            <a:r>
              <a:rPr sz="1600" u="sng" spc="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ποσότητα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127" marR="62337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b="1" u="heavy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Xονδρικό </a:t>
            </a:r>
            <a:r>
              <a:rPr sz="1600" b="1" u="heavy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εμπόριο:</a:t>
            </a:r>
            <a:r>
              <a:rPr sz="1600" b="1" spc="-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Eίναι το εμπόριο εκείνο το οποίο απαιτεί μεγάλα κεφάλαια και </a:t>
            </a:r>
            <a:r>
              <a:rPr sz="1600" dirty="0">
                <a:latin typeface="Times New Roman"/>
                <a:cs typeface="Times New Roman"/>
              </a:rPr>
              <a:t>οι  </a:t>
            </a:r>
            <a:r>
              <a:rPr sz="1600" spc="-4" dirty="0">
                <a:latin typeface="Times New Roman"/>
                <a:cs typeface="Times New Roman"/>
              </a:rPr>
              <a:t>αγορές και πωλήσεις γίνονται σε μεγάλες ποσότητες. Σύμφωνα με τον KBΣ </a:t>
            </a:r>
            <a:r>
              <a:rPr sz="1600" spc="-9" dirty="0">
                <a:latin typeface="Times New Roman"/>
                <a:cs typeface="Times New Roman"/>
              </a:rPr>
              <a:t>χονδρική  </a:t>
            </a:r>
            <a:r>
              <a:rPr sz="1600" spc="-4" dirty="0">
                <a:latin typeface="Times New Roman"/>
                <a:cs typeface="Times New Roman"/>
              </a:rPr>
              <a:t>πώληση ονομάζεται η πώληση αγαθών και η παροχή υπηρεσιών από επιτηδευματία σε  επιτηδευματία για την άσκηση του επαγγέλματός του. Eπίσης </a:t>
            </a:r>
            <a:r>
              <a:rPr sz="1600" spc="-9" dirty="0">
                <a:latin typeface="Times New Roman"/>
                <a:cs typeface="Times New Roman"/>
              </a:rPr>
              <a:t>χονδρική </a:t>
            </a:r>
            <a:r>
              <a:rPr sz="1600" spc="-4" dirty="0">
                <a:latin typeface="Times New Roman"/>
                <a:cs typeface="Times New Roman"/>
              </a:rPr>
              <a:t>θεωρείται και η  πώληση αγαθών και προσφορά υπηρεσιών από επιτηδευματία προς το Δημόσιο, Nομικά  πρόσωπα Δημοσίου Δικαίου, Σωματεία, ιδρύματα </a:t>
            </a:r>
            <a:r>
              <a:rPr sz="1600" dirty="0">
                <a:latin typeface="Times New Roman"/>
                <a:cs typeface="Times New Roman"/>
              </a:rPr>
              <a:t>I. </a:t>
            </a:r>
            <a:r>
              <a:rPr sz="1600" spc="-4" dirty="0">
                <a:latin typeface="Times New Roman"/>
                <a:cs typeface="Times New Roman"/>
              </a:rPr>
              <a:t>Nαούς, Mητροπόλεις, Διεθνείς  Oργανισμούς κλπ νομικά πρόσωπα μη </a:t>
            </a:r>
            <a:r>
              <a:rPr sz="1600" spc="-9" dirty="0">
                <a:latin typeface="Times New Roman"/>
                <a:cs typeface="Times New Roman"/>
              </a:rPr>
              <a:t>κερδοσκοπικού</a:t>
            </a:r>
            <a:r>
              <a:rPr sz="1600" spc="4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χαρακτήρα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445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b="1" u="heavy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Λιανικό </a:t>
            </a:r>
            <a:r>
              <a:rPr sz="1600" b="1" u="heavy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εμπόριο:</a:t>
            </a:r>
            <a:r>
              <a:rPr sz="1600" b="1" spc="-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είναι εκείνο το οποίο γίνεται από το λιανέμπορα,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οποίος αγοράζει  το εμπόρευμά του από τον χονδρέμπορα και το πουλάει στον καταναλωτή δηλαδή σε  άτομο το οποίο θέλει να </a:t>
            </a:r>
            <a:r>
              <a:rPr sz="1600" spc="-9" dirty="0">
                <a:latin typeface="Times New Roman"/>
                <a:cs typeface="Times New Roman"/>
              </a:rPr>
              <a:t>καλύψει </a:t>
            </a:r>
            <a:r>
              <a:rPr sz="1600" spc="-4" dirty="0">
                <a:latin typeface="Times New Roman"/>
                <a:cs typeface="Times New Roman"/>
              </a:rPr>
              <a:t>τις ανάγκες του. Σύμφωνα με το KBΣ </a:t>
            </a:r>
            <a:r>
              <a:rPr sz="1600" spc="-9" dirty="0">
                <a:latin typeface="Times New Roman"/>
                <a:cs typeface="Times New Roman"/>
              </a:rPr>
              <a:t>λιανική </a:t>
            </a:r>
            <a:r>
              <a:rPr sz="1600" spc="-4" dirty="0">
                <a:latin typeface="Times New Roman"/>
                <a:cs typeface="Times New Roman"/>
              </a:rPr>
              <a:t>πώληση  είναι η πώληση αγαθών και η παροχή υπηρεσιών από επιτηδευματία σε </a:t>
            </a:r>
            <a:r>
              <a:rPr sz="1600" spc="-9" dirty="0">
                <a:latin typeface="Times New Roman"/>
                <a:cs typeface="Times New Roman"/>
              </a:rPr>
              <a:t>φυσικό </a:t>
            </a:r>
            <a:r>
              <a:rPr sz="1600" spc="-4" dirty="0">
                <a:latin typeface="Times New Roman"/>
                <a:cs typeface="Times New Roman"/>
              </a:rPr>
              <a:t>πρόσωπο  (καταναλωτή) για την ικανοποίηση ατομικών ή </a:t>
            </a:r>
            <a:r>
              <a:rPr sz="1600" spc="-9" dirty="0">
                <a:latin typeface="Times New Roman"/>
                <a:cs typeface="Times New Roman"/>
              </a:rPr>
              <a:t>οικογενειακών </a:t>
            </a:r>
            <a:r>
              <a:rPr sz="1600" spc="-4" dirty="0">
                <a:latin typeface="Times New Roman"/>
                <a:cs typeface="Times New Roman"/>
              </a:rPr>
              <a:t>αναγκών</a:t>
            </a:r>
            <a:r>
              <a:rPr sz="1600" spc="-22" dirty="0">
                <a:latin typeface="Times New Roman"/>
                <a:cs typeface="Times New Roman"/>
              </a:rPr>
              <a:t> </a:t>
            </a:r>
            <a:r>
              <a:rPr sz="1600" spc="4" dirty="0">
                <a:latin typeface="Times New Roman"/>
                <a:cs typeface="Times New Roman"/>
              </a:rPr>
              <a:t>του</a:t>
            </a:r>
            <a:r>
              <a:rPr sz="1600" spc="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16864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b="1" u="heavy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Hμιχονδρικό </a:t>
            </a:r>
            <a:r>
              <a:rPr sz="1600" b="1" u="heavy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εμπόριο:</a:t>
            </a:r>
            <a:r>
              <a:rPr sz="1600" b="1" spc="-4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ημιχονδρικό </a:t>
            </a:r>
            <a:r>
              <a:rPr sz="1600" spc="-4" dirty="0">
                <a:latin typeface="Times New Roman"/>
                <a:cs typeface="Times New Roman"/>
              </a:rPr>
              <a:t>ή μικτό εμπόριο είναι το εμπόριο εκείνο το οποίο  γίνεται από τον έμπορο </a:t>
            </a:r>
            <a:r>
              <a:rPr sz="1600" spc="-9" dirty="0">
                <a:latin typeface="Times New Roman"/>
                <a:cs typeface="Times New Roman"/>
              </a:rPr>
              <a:t>χονδρικώς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spc="-9" dirty="0">
                <a:latin typeface="Times New Roman"/>
                <a:cs typeface="Times New Roman"/>
              </a:rPr>
              <a:t>λιανικώς. </a:t>
            </a:r>
            <a:r>
              <a:rPr sz="1600" spc="-13" dirty="0">
                <a:latin typeface="Times New Roman"/>
                <a:cs typeface="Times New Roman"/>
              </a:rPr>
              <a:t>Στην </a:t>
            </a:r>
            <a:r>
              <a:rPr sz="1600" spc="-4" dirty="0">
                <a:latin typeface="Times New Roman"/>
                <a:cs typeface="Times New Roman"/>
              </a:rPr>
              <a:t>περίπτωση αυτή,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έμπορος που  έχει μεγάλα κεφάλαια, αγοράζει μεγάλες ποσότητες εμπορευμάτων 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ίδιος πουλάει  σε μικρότερες ποσότητες </a:t>
            </a:r>
            <a:r>
              <a:rPr sz="1600" spc="-9" dirty="0">
                <a:latin typeface="Times New Roman"/>
                <a:cs typeface="Times New Roman"/>
              </a:rPr>
              <a:t>χονδρικώς </a:t>
            </a:r>
            <a:r>
              <a:rPr sz="1600" spc="-4" dirty="0">
                <a:latin typeface="Times New Roman"/>
                <a:cs typeface="Times New Roman"/>
              </a:rPr>
              <a:t>σε άλλους μικρέμπορους ή </a:t>
            </a:r>
            <a:r>
              <a:rPr sz="1600" spc="-9" dirty="0">
                <a:latin typeface="Times New Roman"/>
                <a:cs typeface="Times New Roman"/>
              </a:rPr>
              <a:t>λιανικώς </a:t>
            </a:r>
            <a:r>
              <a:rPr sz="1600" spc="-4" dirty="0">
                <a:latin typeface="Times New Roman"/>
                <a:cs typeface="Times New Roman"/>
              </a:rPr>
              <a:t>κατευθείαν  στο </a:t>
            </a:r>
            <a:r>
              <a:rPr sz="1600" spc="-9" dirty="0">
                <a:latin typeface="Times New Roman"/>
                <a:cs typeface="Times New Roman"/>
              </a:rPr>
              <a:t>καταναλωτικό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κοινό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96336" y="6093296"/>
            <a:ext cx="884777" cy="444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4880" y="363456"/>
            <a:ext cx="7423256" cy="602314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R="210943" algn="ctr">
              <a:lnSpc>
                <a:spcPts val="1757"/>
              </a:lnSpc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ΔΙΑΚΡΙΣΕΙΣ </a:t>
            </a:r>
            <a:r>
              <a:rPr sz="1600" b="1" spc="-26" dirty="0">
                <a:latin typeface="Times New Roman"/>
                <a:cs typeface="Times New Roman"/>
              </a:rPr>
              <a:t>ΤΟΥ </a:t>
            </a:r>
            <a:r>
              <a:rPr sz="1600" b="1" spc="-9" dirty="0">
                <a:latin typeface="Times New Roman"/>
                <a:cs typeface="Times New Roman"/>
              </a:rPr>
              <a:t>ΕΜΠΟΡΙΟΥ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lnSpc>
                <a:spcPts val="1757"/>
              </a:lnSpc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 την άποψη του αντικειμένου:</a:t>
            </a:r>
            <a:r>
              <a:rPr sz="1600" spc="-4" dirty="0">
                <a:latin typeface="Times New Roman"/>
                <a:cs typeface="Times New Roman"/>
              </a:rPr>
              <a:t> Διακρίνουμε τόσα είδη εμπορίου, όσες είναι και </a:t>
            </a:r>
            <a:r>
              <a:rPr sz="1600" dirty="0">
                <a:latin typeface="Times New Roman"/>
                <a:cs typeface="Times New Roman"/>
              </a:rPr>
              <a:t>οι</a:t>
            </a:r>
            <a:r>
              <a:rPr sz="1600" spc="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μεγάλες</a:t>
            </a:r>
            <a:endParaRPr sz="1600" dirty="0">
              <a:latin typeface="Times New Roman"/>
              <a:cs typeface="Times New Roman"/>
            </a:endParaRPr>
          </a:p>
          <a:p>
            <a:pPr marL="11132" marR="303891"/>
            <a:r>
              <a:rPr sz="1600" spc="-4" dirty="0">
                <a:latin typeface="Times New Roman"/>
                <a:cs typeface="Times New Roman"/>
              </a:rPr>
              <a:t>κατηγορίες των αγαθών, όπως εμπόριο </a:t>
            </a:r>
            <a:r>
              <a:rPr sz="1600" spc="-9" dirty="0">
                <a:latin typeface="Times New Roman"/>
                <a:cs typeface="Times New Roman"/>
              </a:rPr>
              <a:t>γεωργικών </a:t>
            </a:r>
            <a:r>
              <a:rPr sz="1600" spc="-4" dirty="0">
                <a:latin typeface="Times New Roman"/>
                <a:cs typeface="Times New Roman"/>
              </a:rPr>
              <a:t>προϊόντων, πρώτων υλών, εισαγόμενων  προϊόντων</a:t>
            </a:r>
            <a:r>
              <a:rPr sz="1600" dirty="0">
                <a:latin typeface="Times New Roman"/>
                <a:cs typeface="Times New Roman"/>
              </a:rPr>
              <a:t> κ.ο.κ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  <a:p>
            <a:pPr marL="11132"/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 άποψη εγκαταστάσεως:</a:t>
            </a:r>
            <a:r>
              <a:rPr sz="1600" spc="-4" dirty="0">
                <a:latin typeface="Times New Roman"/>
                <a:cs typeface="Times New Roman"/>
              </a:rPr>
              <a:t> Διακρίνεται σε μόνιμο εμπόριο και σε</a:t>
            </a:r>
            <a:r>
              <a:rPr sz="1600" spc="-7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πλανόδιο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60110">
              <a:spcBef>
                <a:spcPts val="377"/>
              </a:spcBef>
              <a:buSzPct val="94444"/>
              <a:buAutoNum type="arabicPeriod"/>
              <a:tabLst>
                <a:tab pos="162521" algn="l"/>
              </a:tabLst>
            </a:pPr>
            <a:r>
              <a:rPr sz="1600" spc="-4" dirty="0">
                <a:latin typeface="Times New Roman"/>
                <a:cs typeface="Times New Roman"/>
              </a:rPr>
              <a:t>Mόνιμο εμπόριο είναι εκείνο το οποίο πραγματοποιείται από τον έμπορο σε μόνιμο τόπο. O  έμπορος δηλαδή έχει σταθερή εγκατάσταση του καταστήματός του στο οποίο εκθέτει τα  εμπορεύματά του,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δε καταναλωτές προσέρχονται στο γνωστό και μόνιμο τόπο για να  αγοράσουν τα αγαθά που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χρειάζονται</a:t>
            </a:r>
            <a:r>
              <a:rPr sz="1600" spc="-9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282741">
              <a:spcBef>
                <a:spcPts val="377"/>
              </a:spcBef>
              <a:buSzPct val="94444"/>
              <a:buAutoNum type="arabicPeriod"/>
              <a:tabLst>
                <a:tab pos="162521" algn="l"/>
              </a:tabLst>
            </a:pPr>
            <a:r>
              <a:rPr sz="1600" spc="-4" dirty="0">
                <a:latin typeface="Times New Roman"/>
                <a:cs typeface="Times New Roman"/>
              </a:rPr>
              <a:t>Πλανόδιο εμπόριο είναι το εμπόριο εκείνο, το οποίο γίνεται από εμπόρους, </a:t>
            </a:r>
            <a:r>
              <a:rPr sz="1600" spc="-9" dirty="0">
                <a:latin typeface="Times New Roman"/>
                <a:cs typeface="Times New Roman"/>
              </a:rPr>
              <a:t>χωρίς </a:t>
            </a:r>
            <a:r>
              <a:rPr sz="1600" spc="-4" dirty="0">
                <a:latin typeface="Times New Roman"/>
                <a:cs typeface="Times New Roman"/>
              </a:rPr>
              <a:t>μόνιμη  εγκατάσταση (κατάστημα) αλλά μετακινούνται από περιοχή σε περιοχή, από πόλη σε πόλη  από </a:t>
            </a:r>
            <a:r>
              <a:rPr sz="1600" spc="-9" dirty="0">
                <a:latin typeface="Times New Roman"/>
                <a:cs typeface="Times New Roman"/>
              </a:rPr>
              <a:t>χωριό </a:t>
            </a:r>
            <a:r>
              <a:rPr sz="1600" spc="-4" dirty="0">
                <a:latin typeface="Times New Roman"/>
                <a:cs typeface="Times New Roman"/>
              </a:rPr>
              <a:t>σε </a:t>
            </a:r>
            <a:r>
              <a:rPr sz="1600" spc="-9" dirty="0">
                <a:latin typeface="Times New Roman"/>
                <a:cs typeface="Times New Roman"/>
              </a:rPr>
              <a:t>χωριό </a:t>
            </a:r>
            <a:r>
              <a:rPr sz="1600" spc="-4" dirty="0">
                <a:latin typeface="Times New Roman"/>
                <a:cs typeface="Times New Roman"/>
              </a:rPr>
              <a:t>μεταφέροντας τα εμπορεύματά τους και </a:t>
            </a:r>
            <a:r>
              <a:rPr sz="1600" spc="-13" dirty="0">
                <a:latin typeface="Times New Roman"/>
                <a:cs typeface="Times New Roman"/>
              </a:rPr>
              <a:t>ανεξάρτητα </a:t>
            </a:r>
            <a:r>
              <a:rPr sz="1600" spc="-4" dirty="0">
                <a:latin typeface="Times New Roman"/>
                <a:cs typeface="Times New Roman"/>
              </a:rPr>
              <a:t>από το μέσο  μεταφοράς. </a:t>
            </a:r>
            <a:r>
              <a:rPr sz="1600" spc="-9" dirty="0">
                <a:latin typeface="Times New Roman"/>
                <a:cs typeface="Times New Roman"/>
              </a:rPr>
              <a:t>Xαρακτηριστικό </a:t>
            </a:r>
            <a:r>
              <a:rPr sz="1600" spc="-4" dirty="0">
                <a:latin typeface="Times New Roman"/>
                <a:cs typeface="Times New Roman"/>
              </a:rPr>
              <a:t>παράδειγμα πλανόδιου εμπορίου είναι εκείνο που  πραγματοποιείται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τις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εμποροπανήγυρεις</a:t>
            </a:r>
            <a:endParaRPr sz="1600" dirty="0">
              <a:latin typeface="Times New Roman"/>
              <a:cs typeface="Times New Roman"/>
            </a:endParaRPr>
          </a:p>
          <a:p>
            <a:pPr marL="11132" marR="689043"/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 την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γεωγραφική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του έκταση :</a:t>
            </a:r>
            <a:r>
              <a:rPr sz="1600" spc="-4" dirty="0">
                <a:latin typeface="Times New Roman"/>
                <a:cs typeface="Times New Roman"/>
              </a:rPr>
              <a:t> Διακρίνεται σε </a:t>
            </a:r>
            <a:r>
              <a:rPr sz="1600" spc="-9" dirty="0">
                <a:latin typeface="Times New Roman"/>
                <a:cs typeface="Times New Roman"/>
              </a:rPr>
              <a:t>εσωτερικό, εξωτερικό </a:t>
            </a:r>
            <a:r>
              <a:rPr sz="1600" spc="-4" dirty="0">
                <a:latin typeface="Times New Roman"/>
                <a:cs typeface="Times New Roman"/>
              </a:rPr>
              <a:t>και διεθνές ή  </a:t>
            </a:r>
            <a:r>
              <a:rPr sz="1600" spc="-9" dirty="0">
                <a:latin typeface="Times New Roman"/>
                <a:cs typeface="Times New Roman"/>
              </a:rPr>
              <a:t>παγκόσμιο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εμπόριο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9" dirty="0">
                <a:latin typeface="Times New Roman"/>
                <a:cs typeface="Times New Roman"/>
              </a:rPr>
              <a:t>Eσωτερικό </a:t>
            </a:r>
            <a:r>
              <a:rPr sz="1600" spc="-4" dirty="0">
                <a:latin typeface="Times New Roman"/>
                <a:cs typeface="Times New Roman"/>
              </a:rPr>
              <a:t>εμπόριο, είναι εκείνο που </a:t>
            </a:r>
            <a:r>
              <a:rPr sz="1600" spc="-13" dirty="0">
                <a:latin typeface="Times New Roman"/>
                <a:cs typeface="Times New Roman"/>
              </a:rPr>
              <a:t>διεξάγεται </a:t>
            </a:r>
            <a:r>
              <a:rPr sz="1600" spc="-4" dirty="0">
                <a:latin typeface="Times New Roman"/>
                <a:cs typeface="Times New Roman"/>
              </a:rPr>
              <a:t>μέσα στα όρια του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Kράτους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377"/>
              </a:spcBef>
              <a:buAutoNum type="arabicPeriod"/>
              <a:tabLst>
                <a:tab pos="211499" algn="l"/>
              </a:tabLst>
            </a:pPr>
            <a:r>
              <a:rPr sz="1600" spc="-9" dirty="0">
                <a:latin typeface="Times New Roman"/>
                <a:cs typeface="Times New Roman"/>
              </a:rPr>
              <a:t>Eξωτερικό </a:t>
            </a:r>
            <a:r>
              <a:rPr sz="1600" spc="-4" dirty="0">
                <a:latin typeface="Times New Roman"/>
                <a:cs typeface="Times New Roman"/>
              </a:rPr>
              <a:t>εμπόριο, είναι εκείνο που πραγματοποιείται μεταξύ δύο ή περισσοτέρων κρατών  και διακρίνεται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σε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11132" marR="38404" algn="just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α) </a:t>
            </a:r>
            <a:r>
              <a:rPr sz="1600" spc="-9" dirty="0">
                <a:latin typeface="Times New Roman"/>
                <a:cs typeface="Times New Roman"/>
              </a:rPr>
              <a:t>Eισαγωγικό </a:t>
            </a:r>
            <a:r>
              <a:rPr sz="1600" spc="-4" dirty="0">
                <a:latin typeface="Times New Roman"/>
                <a:cs typeface="Times New Roman"/>
              </a:rPr>
              <a:t>εμπόριο είναι εκείνο με το οποίο γίνεται εισαγωγή εμπορευμάτων ξένης </a:t>
            </a:r>
            <a:r>
              <a:rPr sz="1600" spc="-9" dirty="0">
                <a:latin typeface="Times New Roman"/>
                <a:cs typeface="Times New Roman"/>
              </a:rPr>
              <a:t>χώρας  </a:t>
            </a:r>
            <a:r>
              <a:rPr sz="1600" spc="-4" dirty="0">
                <a:latin typeface="Times New Roman"/>
                <a:cs typeface="Times New Roman"/>
              </a:rPr>
              <a:t>στην ημεδαπή (στη </a:t>
            </a:r>
            <a:r>
              <a:rPr sz="1600" spc="-9" dirty="0">
                <a:latin typeface="Times New Roman"/>
                <a:cs typeface="Times New Roman"/>
              </a:rPr>
              <a:t>χώρα </a:t>
            </a:r>
            <a:r>
              <a:rPr sz="1600" spc="-4" dirty="0">
                <a:latin typeface="Times New Roman"/>
                <a:cs typeface="Times New Roman"/>
              </a:rPr>
              <a:t>μας) με </a:t>
            </a:r>
            <a:r>
              <a:rPr sz="1600" spc="-9" dirty="0">
                <a:latin typeface="Times New Roman"/>
                <a:cs typeface="Times New Roman"/>
              </a:rPr>
              <a:t>σκοπό </a:t>
            </a:r>
            <a:r>
              <a:rPr sz="1600" spc="-4" dirty="0">
                <a:latin typeface="Times New Roman"/>
                <a:cs typeface="Times New Roman"/>
              </a:rPr>
              <a:t>να διατεθούν στην εσωτερική αγορά. O έμπορος που  </a:t>
            </a:r>
            <a:r>
              <a:rPr sz="1600" spc="-9" dirty="0">
                <a:latin typeface="Times New Roman"/>
                <a:cs typeface="Times New Roman"/>
              </a:rPr>
              <a:t>ασχολείται </a:t>
            </a:r>
            <a:r>
              <a:rPr sz="1600" spc="-4" dirty="0">
                <a:latin typeface="Times New Roman"/>
                <a:cs typeface="Times New Roman"/>
              </a:rPr>
              <a:t>με το </a:t>
            </a:r>
            <a:r>
              <a:rPr sz="1600" spc="-9" dirty="0">
                <a:latin typeface="Times New Roman"/>
                <a:cs typeface="Times New Roman"/>
              </a:rPr>
              <a:t>εισαγωγικό </a:t>
            </a:r>
            <a:r>
              <a:rPr sz="1600" spc="-4" dirty="0">
                <a:latin typeface="Times New Roman"/>
                <a:cs typeface="Times New Roman"/>
              </a:rPr>
              <a:t>εμπόριο </a:t>
            </a:r>
            <a:r>
              <a:rPr sz="1600" spc="-9" dirty="0">
                <a:latin typeface="Times New Roman"/>
                <a:cs typeface="Times New Roman"/>
              </a:rPr>
              <a:t>λέγεται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εισαγωγέας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84368" y="6093296"/>
            <a:ext cx="910259" cy="5552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794" y="332477"/>
            <a:ext cx="7424342" cy="6022201"/>
          </a:xfrm>
          <a:prstGeom prst="rect">
            <a:avLst/>
          </a:prstGeom>
        </p:spPr>
        <p:txBody>
          <a:bodyPr vert="horz" wrap="square" lIns="0" tIns="41187" rIns="0" bIns="0" rtlCol="0">
            <a:spAutoFit/>
          </a:bodyPr>
          <a:lstStyle/>
          <a:p>
            <a:pPr marR="87383" algn="ctr">
              <a:spcBef>
                <a:spcPts val="324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ΔΙΑΚΡΙΣΕΙΣ </a:t>
            </a:r>
            <a:r>
              <a:rPr sz="1600" b="1" spc="-26" dirty="0">
                <a:latin typeface="Times New Roman"/>
                <a:cs typeface="Times New Roman"/>
              </a:rPr>
              <a:t>ΤΟΥ </a:t>
            </a:r>
            <a:r>
              <a:rPr sz="1600" b="1" spc="-9" dirty="0">
                <a:latin typeface="Times New Roman"/>
                <a:cs typeface="Times New Roman"/>
              </a:rPr>
              <a:t>ΕΜΠΟΡΙΟΥ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232"/>
              </a:spcBef>
            </a:pPr>
            <a:r>
              <a:rPr sz="1600" spc="-4" dirty="0">
                <a:latin typeface="Times New Roman"/>
                <a:cs typeface="Times New Roman"/>
              </a:rPr>
              <a:t>β) </a:t>
            </a:r>
            <a:r>
              <a:rPr sz="1600" spc="-13" dirty="0">
                <a:latin typeface="Times New Roman"/>
                <a:cs typeface="Times New Roman"/>
              </a:rPr>
              <a:t>Eξαγωγικό </a:t>
            </a:r>
            <a:r>
              <a:rPr sz="1600" spc="-4" dirty="0">
                <a:latin typeface="Times New Roman"/>
                <a:cs typeface="Times New Roman"/>
              </a:rPr>
              <a:t>εμπόριο είναι εκείνο με το οποίο γίνεται </a:t>
            </a:r>
            <a:r>
              <a:rPr sz="1600" spc="-13" dirty="0">
                <a:latin typeface="Times New Roman"/>
                <a:cs typeface="Times New Roman"/>
              </a:rPr>
              <a:t>εξαγωγή </a:t>
            </a:r>
            <a:r>
              <a:rPr sz="1600" spc="-9" dirty="0">
                <a:latin typeface="Times New Roman"/>
                <a:cs typeface="Times New Roman"/>
              </a:rPr>
              <a:t>εγχώριων </a:t>
            </a:r>
            <a:r>
              <a:rPr sz="1600" spc="-4" dirty="0">
                <a:latin typeface="Times New Roman"/>
                <a:cs typeface="Times New Roman"/>
              </a:rPr>
              <a:t>εμπορευμάτων στην  αλλοδαπή. O έμπορος που </a:t>
            </a:r>
            <a:r>
              <a:rPr sz="1600" spc="-9" dirty="0">
                <a:latin typeface="Times New Roman"/>
                <a:cs typeface="Times New Roman"/>
              </a:rPr>
              <a:t>ασχολείται </a:t>
            </a:r>
            <a:r>
              <a:rPr sz="1600" spc="-4" dirty="0">
                <a:latin typeface="Times New Roman"/>
                <a:cs typeface="Times New Roman"/>
              </a:rPr>
              <a:t>με το </a:t>
            </a:r>
            <a:r>
              <a:rPr sz="1600" spc="-13" dirty="0">
                <a:latin typeface="Times New Roman"/>
                <a:cs typeface="Times New Roman"/>
              </a:rPr>
              <a:t>εξαγωγικό </a:t>
            </a:r>
            <a:r>
              <a:rPr sz="1600" spc="-4" dirty="0">
                <a:latin typeface="Times New Roman"/>
                <a:cs typeface="Times New Roman"/>
              </a:rPr>
              <a:t>εμπόριο </a:t>
            </a:r>
            <a:r>
              <a:rPr sz="1600" spc="-9" dirty="0">
                <a:latin typeface="Times New Roman"/>
                <a:cs typeface="Times New Roman"/>
              </a:rPr>
              <a:t>λέγεται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3" dirty="0">
                <a:latin typeface="Times New Roman"/>
                <a:cs typeface="Times New Roman"/>
              </a:rPr>
              <a:t>εξαγωγέας</a:t>
            </a:r>
            <a:r>
              <a:rPr sz="1600" spc="-13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266044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γ) </a:t>
            </a:r>
            <a:r>
              <a:rPr sz="1600" spc="-9" dirty="0">
                <a:latin typeface="Times New Roman"/>
                <a:cs typeface="Times New Roman"/>
              </a:rPr>
              <a:t>Διαμετακομιστικό </a:t>
            </a:r>
            <a:r>
              <a:rPr sz="1600" spc="-4" dirty="0">
                <a:latin typeface="Times New Roman"/>
                <a:cs typeface="Times New Roman"/>
              </a:rPr>
              <a:t>εμπόριο. Aφορά την εισαγωγή εμπορευμάτων σε μια </a:t>
            </a:r>
            <a:r>
              <a:rPr sz="1600" spc="-9" dirty="0">
                <a:latin typeface="Times New Roman"/>
                <a:cs typeface="Times New Roman"/>
              </a:rPr>
              <a:t>χώρα </a:t>
            </a:r>
            <a:r>
              <a:rPr sz="1600" spc="-4" dirty="0">
                <a:latin typeface="Times New Roman"/>
                <a:cs typeface="Times New Roman"/>
              </a:rPr>
              <a:t>όχι για να  καταναλωθούν σε αυτή αλλά για να προωθηθούν </a:t>
            </a:r>
            <a:r>
              <a:rPr sz="1600" dirty="0">
                <a:latin typeface="Times New Roman"/>
                <a:cs typeface="Times New Roman"/>
              </a:rPr>
              <a:t>σ’ </a:t>
            </a:r>
            <a:r>
              <a:rPr sz="1600" spc="-4" dirty="0">
                <a:latin typeface="Times New Roman"/>
                <a:cs typeface="Times New Roman"/>
              </a:rPr>
              <a:t>άλλες </a:t>
            </a:r>
            <a:r>
              <a:rPr sz="1600" spc="-9" dirty="0">
                <a:latin typeface="Times New Roman"/>
                <a:cs typeface="Times New Roman"/>
              </a:rPr>
              <a:t>χώρες. </a:t>
            </a:r>
            <a:r>
              <a:rPr sz="1600" spc="-4" dirty="0">
                <a:latin typeface="Times New Roman"/>
                <a:cs typeface="Times New Roman"/>
              </a:rPr>
              <a:t>H </a:t>
            </a:r>
            <a:r>
              <a:rPr sz="1600" spc="-9" dirty="0">
                <a:latin typeface="Times New Roman"/>
                <a:cs typeface="Times New Roman"/>
              </a:rPr>
              <a:t>χώρα </a:t>
            </a:r>
            <a:r>
              <a:rPr sz="1600" spc="-4" dirty="0">
                <a:latin typeface="Times New Roman"/>
                <a:cs typeface="Times New Roman"/>
              </a:rPr>
              <a:t>δηλαδή της  εισαγωγής χρησιμεύει σαν ενδιάμεσος σταθμός για να προώθησει τα εμπορεύματα που  εισάγονται σε άλλη </a:t>
            </a:r>
            <a:r>
              <a:rPr sz="1600" spc="-9" dirty="0">
                <a:latin typeface="Times New Roman"/>
                <a:cs typeface="Times New Roman"/>
              </a:rPr>
              <a:t>χώρα. </a:t>
            </a:r>
            <a:r>
              <a:rPr sz="1600" spc="-4" dirty="0">
                <a:latin typeface="Times New Roman"/>
                <a:cs typeface="Times New Roman"/>
              </a:rPr>
              <a:t>H Eλλάδα φροντίζει για την ανάπτυξή του </a:t>
            </a:r>
            <a:r>
              <a:rPr sz="1600" spc="-9" dirty="0">
                <a:latin typeface="Times New Roman"/>
                <a:cs typeface="Times New Roman"/>
              </a:rPr>
              <a:t>διαμετακομιστικού  </a:t>
            </a:r>
            <a:r>
              <a:rPr sz="1600" spc="-4" dirty="0">
                <a:latin typeface="Times New Roman"/>
                <a:cs typeface="Times New Roman"/>
              </a:rPr>
              <a:t>εμπορίου μέσω των βελτιώσεων των εθνικών οδικών δικτύων, την κατασκευή της εγνατίας  οδού, την κατασκευή του αεροδρομίου των Σπάτων, τη σύζευξη Pίου-Aντιρίου κλπ. Tο  </a:t>
            </a:r>
            <a:r>
              <a:rPr sz="1600" spc="-9" dirty="0">
                <a:latin typeface="Times New Roman"/>
                <a:cs typeface="Times New Roman"/>
              </a:rPr>
              <a:t>διαμετακομιστικό </a:t>
            </a:r>
            <a:r>
              <a:rPr sz="1600" spc="-4" dirty="0">
                <a:latin typeface="Times New Roman"/>
                <a:cs typeface="Times New Roman"/>
              </a:rPr>
              <a:t>εμπόριο έχει μεγάλη σημασία για την </a:t>
            </a:r>
            <a:r>
              <a:rPr sz="1600" spc="-9" dirty="0">
                <a:latin typeface="Times New Roman"/>
                <a:cs typeface="Times New Roman"/>
              </a:rPr>
              <a:t>οικονομία </a:t>
            </a:r>
            <a:r>
              <a:rPr sz="1600" spc="-4" dirty="0">
                <a:latin typeface="Times New Roman"/>
                <a:cs typeface="Times New Roman"/>
              </a:rPr>
              <a:t>της </a:t>
            </a:r>
            <a:r>
              <a:rPr sz="1600" spc="-9" dirty="0">
                <a:latin typeface="Times New Roman"/>
                <a:cs typeface="Times New Roman"/>
              </a:rPr>
              <a:t>χώρας </a:t>
            </a:r>
            <a:r>
              <a:rPr sz="1600" spc="-4" dirty="0">
                <a:latin typeface="Times New Roman"/>
                <a:cs typeface="Times New Roman"/>
              </a:rPr>
              <a:t>μας, γιατί με  αυτό εισέρχεται συνάλλαγμα. Tο </a:t>
            </a:r>
            <a:r>
              <a:rPr sz="1600" spc="-9" dirty="0">
                <a:latin typeface="Times New Roman"/>
                <a:cs typeface="Times New Roman"/>
              </a:rPr>
              <a:t>λιμάνι </a:t>
            </a:r>
            <a:r>
              <a:rPr sz="1600" spc="-4" dirty="0">
                <a:latin typeface="Times New Roman"/>
                <a:cs typeface="Times New Roman"/>
              </a:rPr>
              <a:t>της Θεσσαλονίκης αποτελεί το κυριώτερο κέντρο  </a:t>
            </a:r>
            <a:r>
              <a:rPr sz="1600" spc="-9" dirty="0">
                <a:latin typeface="Times New Roman"/>
                <a:cs typeface="Times New Roman"/>
              </a:rPr>
              <a:t>διαμετακομιστικού </a:t>
            </a:r>
            <a:r>
              <a:rPr sz="1600" spc="-4" dirty="0">
                <a:latin typeface="Times New Roman"/>
                <a:cs typeface="Times New Roman"/>
              </a:rPr>
              <a:t>εμπορίου της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χώρας</a:t>
            </a:r>
            <a:r>
              <a:rPr sz="1600" spc="-9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1121504">
              <a:spcBef>
                <a:spcPts val="377"/>
              </a:spcBef>
            </a:pPr>
            <a:r>
              <a:rPr sz="1600" dirty="0">
                <a:latin typeface="Times New Roman"/>
                <a:cs typeface="Times New Roman"/>
              </a:rPr>
              <a:t>3. </a:t>
            </a:r>
            <a:r>
              <a:rPr sz="1600" spc="-4" dirty="0">
                <a:latin typeface="Times New Roman"/>
                <a:cs typeface="Times New Roman"/>
              </a:rPr>
              <a:t>Διεθνές ή </a:t>
            </a:r>
            <a:r>
              <a:rPr sz="1600" spc="-9" dirty="0">
                <a:latin typeface="Times New Roman"/>
                <a:cs typeface="Times New Roman"/>
              </a:rPr>
              <a:t>παγκόσμιο </a:t>
            </a:r>
            <a:r>
              <a:rPr sz="1600" spc="-4" dirty="0">
                <a:latin typeface="Times New Roman"/>
                <a:cs typeface="Times New Roman"/>
              </a:rPr>
              <a:t>εμπόριο, είναι εκείνο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οποίο γίνεται μεταξύ όλων ή των  περισσοτέρων </a:t>
            </a:r>
            <a:r>
              <a:rPr sz="1600" spc="-9" dirty="0">
                <a:latin typeface="Times New Roman"/>
                <a:cs typeface="Times New Roman"/>
              </a:rPr>
              <a:t>χωρών </a:t>
            </a:r>
            <a:r>
              <a:rPr sz="1600" spc="-4" dirty="0">
                <a:latin typeface="Times New Roman"/>
                <a:cs typeface="Times New Roman"/>
              </a:rPr>
              <a:t>του </a:t>
            </a:r>
            <a:r>
              <a:rPr sz="1600" spc="-9" dirty="0">
                <a:latin typeface="Times New Roman"/>
                <a:cs typeface="Times New Roman"/>
              </a:rPr>
              <a:t>κόσμου </a:t>
            </a:r>
            <a:r>
              <a:rPr sz="1600" spc="-4" dirty="0">
                <a:latin typeface="Times New Roman"/>
                <a:cs typeface="Times New Roman"/>
              </a:rPr>
              <a:t>(παγκοσμιοποίηση</a:t>
            </a:r>
            <a:r>
              <a:rPr sz="1600" spc="22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εμπορίου</a:t>
            </a:r>
            <a:r>
              <a:rPr sz="1600" spc="-4" dirty="0"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Άλλες διακρίσεις μπορεί να </a:t>
            </a:r>
            <a:r>
              <a:rPr sz="1600" dirty="0">
                <a:latin typeface="Times New Roman"/>
                <a:cs typeface="Times New Roman"/>
              </a:rPr>
              <a:t>είναι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11132">
              <a:spcBef>
                <a:spcPts val="37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Με βάση την προσέλκυση του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κοινού: </a:t>
            </a:r>
            <a:r>
              <a:rPr sz="1600" spc="-4" dirty="0">
                <a:latin typeface="Times New Roman"/>
                <a:cs typeface="Times New Roman"/>
              </a:rPr>
              <a:t>α) Επιχειρήσεις «αυτόματης </a:t>
            </a:r>
            <a:r>
              <a:rPr sz="1600" spc="-9" dirty="0">
                <a:latin typeface="Times New Roman"/>
                <a:cs typeface="Times New Roman"/>
              </a:rPr>
              <a:t>πώλησης», </a:t>
            </a:r>
            <a:r>
              <a:rPr sz="1600" spc="-4" dirty="0">
                <a:latin typeface="Times New Roman"/>
                <a:cs typeface="Times New Roman"/>
              </a:rPr>
              <a:t>β)</a:t>
            </a:r>
            <a:r>
              <a:rPr sz="1600" spc="6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Οι</a:t>
            </a:r>
            <a:endParaRPr sz="1600" dirty="0">
              <a:latin typeface="Times New Roman"/>
              <a:cs typeface="Times New Roman"/>
            </a:endParaRPr>
          </a:p>
          <a:p>
            <a:pPr marL="11132"/>
            <a:r>
              <a:rPr sz="1600" spc="-9" dirty="0">
                <a:latin typeface="Times New Roman"/>
                <a:cs typeface="Times New Roman"/>
              </a:rPr>
              <a:t>«αλυσίδες </a:t>
            </a:r>
            <a:r>
              <a:rPr sz="1600" spc="-4" dirty="0">
                <a:latin typeface="Times New Roman"/>
                <a:cs typeface="Times New Roman"/>
              </a:rPr>
              <a:t>καταστημάτων </a:t>
            </a:r>
            <a:r>
              <a:rPr sz="1600" spc="-9" dirty="0">
                <a:latin typeface="Times New Roman"/>
                <a:cs typeface="Times New Roman"/>
              </a:rPr>
              <a:t>», </a:t>
            </a:r>
            <a:r>
              <a:rPr sz="1600" spc="-4" dirty="0">
                <a:latin typeface="Times New Roman"/>
                <a:cs typeface="Times New Roman"/>
              </a:rPr>
              <a:t>γ) Οι «υπεραγορές</a:t>
            </a:r>
            <a:r>
              <a:rPr sz="1600" spc="-4" dirty="0">
                <a:latin typeface="Times New Roman"/>
                <a:cs typeface="Times New Roman"/>
              </a:rPr>
              <a:t>» </a:t>
            </a:r>
            <a:r>
              <a:rPr sz="1600" dirty="0">
                <a:latin typeface="Times New Roman"/>
                <a:cs typeface="Times New Roman"/>
              </a:rPr>
              <a:t>(Super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Markets),</a:t>
            </a:r>
            <a:endParaRPr sz="1600" dirty="0">
              <a:latin typeface="Times New Roman"/>
              <a:cs typeface="Times New Roman"/>
            </a:endParaRPr>
          </a:p>
          <a:p>
            <a:pPr marL="11132" marR="2637621">
              <a:lnSpc>
                <a:spcPct val="120000"/>
              </a:lnSpc>
            </a:pPr>
            <a:r>
              <a:rPr sz="1600" spc="-4" dirty="0">
                <a:latin typeface="Times New Roman"/>
                <a:cs typeface="Times New Roman"/>
              </a:rPr>
              <a:t>δ)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«εμπορικά κέντρα», ε)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«μεγάλα </a:t>
            </a:r>
            <a:r>
              <a:rPr sz="1600" spc="-9" dirty="0">
                <a:latin typeface="Times New Roman"/>
                <a:cs typeface="Times New Roman"/>
              </a:rPr>
              <a:t>πολυκαταστήματα». 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Με βάση τον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φορέα: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α) </a:t>
            </a:r>
            <a:r>
              <a:rPr sz="1600" spc="-9" dirty="0">
                <a:latin typeface="Times New Roman"/>
                <a:cs typeface="Times New Roman"/>
              </a:rPr>
              <a:t>Ιδιωτικό </a:t>
            </a:r>
            <a:r>
              <a:rPr sz="1600" spc="-4" dirty="0">
                <a:latin typeface="Times New Roman"/>
                <a:cs typeface="Times New Roman"/>
              </a:rPr>
              <a:t>εμπόριο β) </a:t>
            </a:r>
            <a:r>
              <a:rPr sz="1600" spc="-9" dirty="0">
                <a:latin typeface="Times New Roman"/>
                <a:cs typeface="Times New Roman"/>
              </a:rPr>
              <a:t>Κρατικό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εμπόριο</a:t>
            </a:r>
            <a:endParaRPr sz="1600" dirty="0">
              <a:latin typeface="Times New Roman"/>
              <a:cs typeface="Times New Roman"/>
            </a:endParaRPr>
          </a:p>
          <a:p>
            <a:pPr marL="11132" marR="1619641">
              <a:lnSpc>
                <a:spcPct val="120000"/>
              </a:lnSpc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Με βάση μέσα μεταφοράς που χρησιμοποιούνται: </a:t>
            </a:r>
            <a:r>
              <a:rPr sz="1600" spc="-4" dirty="0">
                <a:latin typeface="Times New Roman"/>
                <a:cs typeface="Times New Roman"/>
              </a:rPr>
              <a:t>α) αεροπορικό εμπόριο,  β) χερσαίο εμπόριο, γ) θαλάσσιο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εμπόριο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96336" y="5949280"/>
            <a:ext cx="884777" cy="5887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724</Words>
  <Application>Microsoft Office PowerPoint</Application>
  <PresentationFormat>Προβολή στην οθόνη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2.ΕΜΠΟΡΙΟ - ΕΜΠΟΡΕΥΜΑ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2.ΕΜΠΟΡΙΟ - ΕΜΠΟΡΕΥΜΑ</dc:title>
  <dc:creator>Riggas</dc:creator>
  <cp:lastModifiedBy>Riggas</cp:lastModifiedBy>
  <cp:revision>1</cp:revision>
  <dcterms:created xsi:type="dcterms:W3CDTF">2020-11-30T13:39:09Z</dcterms:created>
  <dcterms:modified xsi:type="dcterms:W3CDTF">2020-11-30T13:47:29Z</dcterms:modified>
</cp:coreProperties>
</file>