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F23B-D3DF-48E5-B96D-DA14F7A302F6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7EB1-CC22-4D72-97ED-FA9CA33BB5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F23B-D3DF-48E5-B96D-DA14F7A302F6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7EB1-CC22-4D72-97ED-FA9CA33BB5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F23B-D3DF-48E5-B96D-DA14F7A302F6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7EB1-CC22-4D72-97ED-FA9CA33BB5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marL="11132">
              <a:lnSpc>
                <a:spcPct val="100000"/>
              </a:lnSpc>
              <a:spcBef>
                <a:spcPts val="92"/>
              </a:spcBef>
              <a:defRPr sz="1100" b="0" i="0">
                <a:solidFill>
                  <a:srgbClr val="595959"/>
                </a:solidFill>
                <a:latin typeface="Verdana"/>
                <a:cs typeface="Verdana"/>
              </a:defRPr>
            </a:lvl1pPr>
          </a:lstStyle>
          <a:p>
            <a:r>
              <a:rPr lang="el-GR" spc="-131" dirty="0" smtClean="0"/>
              <a:t>ΙΕΚ</a:t>
            </a:r>
            <a:r>
              <a:rPr lang="el-GR" spc="-100" dirty="0" smtClean="0"/>
              <a:t> </a:t>
            </a:r>
            <a:r>
              <a:rPr lang="el-GR" spc="-79" dirty="0" smtClean="0"/>
              <a:t>ΙΕΡΑΠΕΤΡΑΣ</a:t>
            </a:r>
          </a:p>
          <a:p>
            <a:pPr marR="4453"/>
            <a:r>
              <a:rPr lang="el-GR" spc="-96" dirty="0" smtClean="0"/>
              <a:t>ΕΙΔΙΚΟΣ </a:t>
            </a:r>
            <a:r>
              <a:rPr lang="el-GR" spc="-4" dirty="0" smtClean="0"/>
              <a:t>ΜΗΧΑΝΟΓΡΑΦΗΜΕΝΟΥ</a:t>
            </a:r>
            <a:r>
              <a:rPr lang="el-GR" spc="-105" dirty="0" smtClean="0"/>
              <a:t> </a:t>
            </a:r>
            <a:r>
              <a:rPr lang="el-GR" spc="-79" dirty="0" smtClean="0"/>
              <a:t>ΛΟΓΙΣΤΗΡΙΟΥ  </a:t>
            </a:r>
            <a:r>
              <a:rPr lang="el-GR" spc="-136" dirty="0" smtClean="0"/>
              <a:t>ΕΙΣΗΓΗΤΗΣ </a:t>
            </a:r>
            <a:r>
              <a:rPr lang="el-GR" spc="-75" dirty="0" smtClean="0"/>
              <a:t>ΛΥΡΑΤΖΑΚΗΣ</a:t>
            </a:r>
            <a:r>
              <a:rPr lang="el-GR" spc="-4" dirty="0" smtClean="0"/>
              <a:t> </a:t>
            </a:r>
            <a:r>
              <a:rPr lang="el-GR" spc="9" dirty="0" smtClean="0"/>
              <a:t>ΕΜΜΑΝΟΥΗΛ</a:t>
            </a:r>
            <a:endParaRPr lang="el-GR" spc="9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marL="11132">
              <a:lnSpc>
                <a:spcPct val="100000"/>
              </a:lnSpc>
              <a:spcBef>
                <a:spcPts val="92"/>
              </a:spcBef>
              <a:defRPr sz="1100" b="0" i="0">
                <a:solidFill>
                  <a:srgbClr val="595959"/>
                </a:solidFill>
                <a:latin typeface="Verdana"/>
                <a:cs typeface="Verdana"/>
              </a:defRPr>
            </a:lvl1pPr>
          </a:lstStyle>
          <a:p>
            <a:r>
              <a:rPr lang="el-GR" spc="-131" dirty="0" smtClean="0"/>
              <a:t>ΙΕΚ</a:t>
            </a:r>
            <a:r>
              <a:rPr lang="el-GR" spc="-100" dirty="0" smtClean="0"/>
              <a:t> </a:t>
            </a:r>
            <a:r>
              <a:rPr lang="el-GR" spc="-79" dirty="0" smtClean="0"/>
              <a:t>ΙΕΡΑΠΕΤΡΑΣ</a:t>
            </a:r>
          </a:p>
          <a:p>
            <a:pPr marR="4453"/>
            <a:r>
              <a:rPr lang="el-GR" spc="-96" dirty="0" smtClean="0"/>
              <a:t>ΕΙΔΙΚΟΣ </a:t>
            </a:r>
            <a:r>
              <a:rPr lang="el-GR" spc="-4" dirty="0" smtClean="0"/>
              <a:t>ΜΗΧΑΝΟΓΡΑΦΗΜΕΝΟΥ</a:t>
            </a:r>
            <a:r>
              <a:rPr lang="el-GR" spc="-105" dirty="0" smtClean="0"/>
              <a:t> </a:t>
            </a:r>
            <a:r>
              <a:rPr lang="el-GR" spc="-79" dirty="0" smtClean="0"/>
              <a:t>ΛΟΓΙΣΤΗΡΙΟΥ  </a:t>
            </a:r>
            <a:r>
              <a:rPr lang="el-GR" spc="-136" dirty="0" smtClean="0"/>
              <a:t>ΕΙΣΗΓΗΤΗΣ </a:t>
            </a:r>
            <a:r>
              <a:rPr lang="el-GR" spc="-75" dirty="0" smtClean="0"/>
              <a:t>ΛΥΡΑΤΖΑΚΗΣ</a:t>
            </a:r>
            <a:r>
              <a:rPr lang="el-GR" spc="-4" dirty="0" smtClean="0"/>
              <a:t> </a:t>
            </a:r>
            <a:r>
              <a:rPr lang="el-GR" spc="9" dirty="0" smtClean="0"/>
              <a:t>ΕΜΜΑΝΟΥΗΛ</a:t>
            </a:r>
            <a:endParaRPr lang="el-GR" spc="9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F23B-D3DF-48E5-B96D-DA14F7A302F6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7EB1-CC22-4D72-97ED-FA9CA33BB5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F23B-D3DF-48E5-B96D-DA14F7A302F6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7EB1-CC22-4D72-97ED-FA9CA33BB5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F23B-D3DF-48E5-B96D-DA14F7A302F6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7EB1-CC22-4D72-97ED-FA9CA33BB5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F23B-D3DF-48E5-B96D-DA14F7A302F6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7EB1-CC22-4D72-97ED-FA9CA33BB5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F23B-D3DF-48E5-B96D-DA14F7A302F6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7EB1-CC22-4D72-97ED-FA9CA33BB5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F23B-D3DF-48E5-B96D-DA14F7A302F6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7EB1-CC22-4D72-97ED-FA9CA33BB5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F23B-D3DF-48E5-B96D-DA14F7A302F6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7EB1-CC22-4D72-97ED-FA9CA33BB5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EF23B-D3DF-48E5-B96D-DA14F7A302F6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B7EB1-CC22-4D72-97ED-FA9CA33BB55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EF23B-D3DF-48E5-B96D-DA14F7A302F6}" type="datetimeFigureOut">
              <a:rPr lang="el-GR" smtClean="0"/>
              <a:t>11/1/2021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B7EB1-CC22-4D72-97ED-FA9CA33BB55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5536" y="2924944"/>
            <a:ext cx="8229600" cy="626231"/>
          </a:xfrm>
          <a:prstGeom prst="rect">
            <a:avLst/>
          </a:prstGeom>
        </p:spPr>
        <p:txBody>
          <a:bodyPr vert="horz" wrap="square" lIns="0" tIns="10575" rIns="0" bIns="0" rtlCol="0">
            <a:spAutoFit/>
          </a:bodyPr>
          <a:lstStyle/>
          <a:p>
            <a:pPr marL="11132">
              <a:spcBef>
                <a:spcPts val="83"/>
              </a:spcBef>
            </a:pPr>
            <a:r>
              <a:rPr sz="4000" spc="-179" dirty="0" smtClean="0"/>
              <a:t> </a:t>
            </a:r>
            <a:r>
              <a:rPr sz="4000" spc="-31" dirty="0"/>
              <a:t>ΑΝΤΑΓΩΝΙΣΜΟΣ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60714" y="317852"/>
            <a:ext cx="2593334" cy="2009607"/>
            <a:chOff x="772668" y="350520"/>
            <a:chExt cx="3032760" cy="2216150"/>
          </a:xfrm>
        </p:grpSpPr>
        <p:sp>
          <p:nvSpPr>
            <p:cNvPr id="4" name="object 4"/>
            <p:cNvSpPr/>
            <p:nvPr/>
          </p:nvSpPr>
          <p:spPr>
            <a:xfrm>
              <a:off x="772668" y="350520"/>
              <a:ext cx="3026664" cy="22113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72668" y="350520"/>
              <a:ext cx="3032760" cy="22158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72668" y="350520"/>
              <a:ext cx="3032760" cy="2216150"/>
            </a:xfrm>
            <a:custGeom>
              <a:avLst/>
              <a:gdLst/>
              <a:ahLst/>
              <a:cxnLst/>
              <a:rect l="l" t="t" r="r" b="b"/>
              <a:pathLst>
                <a:path w="3032760" h="2216150">
                  <a:moveTo>
                    <a:pt x="3023616" y="2205228"/>
                  </a:moveTo>
                  <a:lnTo>
                    <a:pt x="0" y="2205228"/>
                  </a:lnTo>
                  <a:lnTo>
                    <a:pt x="0" y="2215896"/>
                  </a:lnTo>
                  <a:lnTo>
                    <a:pt x="3031235" y="2215896"/>
                  </a:lnTo>
                  <a:lnTo>
                    <a:pt x="3032760" y="2212848"/>
                  </a:lnTo>
                  <a:lnTo>
                    <a:pt x="3032760" y="2209800"/>
                  </a:lnTo>
                  <a:lnTo>
                    <a:pt x="3023616" y="2209800"/>
                  </a:lnTo>
                  <a:lnTo>
                    <a:pt x="3023616" y="2205228"/>
                  </a:lnTo>
                  <a:close/>
                </a:path>
                <a:path w="3032760" h="2216150">
                  <a:moveTo>
                    <a:pt x="3032760" y="0"/>
                  </a:moveTo>
                  <a:lnTo>
                    <a:pt x="3023616" y="0"/>
                  </a:lnTo>
                  <a:lnTo>
                    <a:pt x="3023616" y="2209800"/>
                  </a:lnTo>
                  <a:lnTo>
                    <a:pt x="3028187" y="2205228"/>
                  </a:lnTo>
                  <a:lnTo>
                    <a:pt x="3032760" y="2205228"/>
                  </a:lnTo>
                  <a:lnTo>
                    <a:pt x="3032760" y="0"/>
                  </a:lnTo>
                  <a:close/>
                </a:path>
                <a:path w="3032760" h="2216150">
                  <a:moveTo>
                    <a:pt x="3032760" y="2205228"/>
                  </a:moveTo>
                  <a:lnTo>
                    <a:pt x="3028187" y="2205228"/>
                  </a:lnTo>
                  <a:lnTo>
                    <a:pt x="3023616" y="2209800"/>
                  </a:lnTo>
                  <a:lnTo>
                    <a:pt x="3032760" y="2209800"/>
                  </a:lnTo>
                  <a:lnTo>
                    <a:pt x="3032760" y="2205228"/>
                  </a:lnTo>
                  <a:close/>
                </a:path>
              </a:pathLst>
            </a:custGeom>
            <a:solidFill>
              <a:srgbClr val="5B72B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6414266" y="5138145"/>
            <a:ext cx="2066848" cy="13999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0447" y="454148"/>
            <a:ext cx="6622340" cy="5143415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9480" algn="ctr">
              <a:spcBef>
                <a:spcPts val="88"/>
              </a:spcBef>
            </a:pPr>
            <a:r>
              <a:rPr sz="1600" b="1" spc="-4" dirty="0">
                <a:latin typeface="Times New Roman"/>
                <a:cs typeface="Times New Roman"/>
              </a:rPr>
              <a:t>Η ΕΝΝΟΙΑ </a:t>
            </a:r>
            <a:r>
              <a:rPr sz="1600" b="1" spc="-26" dirty="0">
                <a:latin typeface="Times New Roman"/>
                <a:cs typeface="Times New Roman"/>
              </a:rPr>
              <a:t>ΤΟΥ</a:t>
            </a:r>
            <a:r>
              <a:rPr sz="1600" b="1" spc="-197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ΑΝΤΑΓΩΝΙΣΜΟΥ</a:t>
            </a:r>
            <a:endParaRPr sz="1600" dirty="0">
              <a:latin typeface="Times New Roman"/>
              <a:cs typeface="Times New Roman"/>
            </a:endParaRPr>
          </a:p>
          <a:p>
            <a:pPr marL="11132" marR="218734">
              <a:spcBef>
                <a:spcPts val="1529"/>
              </a:spcBef>
            </a:pPr>
            <a:r>
              <a:rPr sz="1600" b="1" spc="-13" dirty="0">
                <a:latin typeface="Times New Roman"/>
                <a:cs typeface="Times New Roman"/>
              </a:rPr>
              <a:t>Ανταγωνισμός </a:t>
            </a:r>
            <a:r>
              <a:rPr sz="1600" b="1" spc="-4" dirty="0">
                <a:latin typeface="Times New Roman"/>
                <a:cs typeface="Times New Roman"/>
              </a:rPr>
              <a:t>(competition) </a:t>
            </a:r>
            <a:r>
              <a:rPr sz="1600" spc="-4" dirty="0">
                <a:latin typeface="Times New Roman"/>
                <a:cs typeface="Times New Roman"/>
              </a:rPr>
              <a:t>είναι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αγώνας μεταξύ περισσοτέρων για την  επικράτηση ή για την επίτευξη κάποιου </a:t>
            </a:r>
            <a:r>
              <a:rPr sz="1600" spc="-9" dirty="0">
                <a:latin typeface="Times New Roman"/>
                <a:cs typeface="Times New Roman"/>
              </a:rPr>
              <a:t>σκοπού. </a:t>
            </a:r>
            <a:r>
              <a:rPr sz="1600" spc="-18" dirty="0">
                <a:latin typeface="Times New Roman"/>
                <a:cs typeface="Times New Roman"/>
              </a:rPr>
              <a:t>Στα </a:t>
            </a:r>
            <a:r>
              <a:rPr sz="1600" spc="-9" dirty="0">
                <a:latin typeface="Times New Roman"/>
                <a:cs typeface="Times New Roman"/>
              </a:rPr>
              <a:t>οικονομικά </a:t>
            </a:r>
            <a:r>
              <a:rPr sz="1600" b="1" spc="-4" dirty="0">
                <a:latin typeface="Times New Roman"/>
                <a:cs typeface="Times New Roman"/>
              </a:rPr>
              <a:t>ανταγωνισμός  </a:t>
            </a:r>
            <a:r>
              <a:rPr sz="1600" spc="-4" dirty="0">
                <a:latin typeface="Times New Roman"/>
                <a:cs typeface="Times New Roman"/>
              </a:rPr>
              <a:t>μεταξύ επιχειρήσεων είναι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αγώνας μεταξύ τους για την επικράτηση στην αγορά  και την αύξηση του μεριδίου αγοράς του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καθενός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67902">
              <a:spcBef>
                <a:spcPts val="377"/>
              </a:spcBef>
            </a:pPr>
            <a:r>
              <a:rPr sz="1600" spc="-4" dirty="0">
                <a:latin typeface="Times New Roman"/>
                <a:cs typeface="Times New Roman"/>
              </a:rPr>
              <a:t>Επομένως ανταγωνισμός είναι η άμιλλα, η οποία αναπτύσσεται μεταξύ ατόμων του  ιδίου επαγγέλματος και προπαντός των εμπόρων με την ίδια</a:t>
            </a:r>
            <a:r>
              <a:rPr sz="1600" spc="2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δραστηριότητα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263818">
              <a:spcBef>
                <a:spcPts val="377"/>
              </a:spcBef>
            </a:pPr>
            <a:r>
              <a:rPr sz="1600" spc="-4" dirty="0">
                <a:latin typeface="Times New Roman"/>
                <a:cs typeface="Times New Roman"/>
              </a:rPr>
              <a:t>Ο ανταγωνισμός βρίσκεται σε όλους τους κλάδους παραγωγής και σε όλα τα  επαγγέλματα. Σήμερα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έμποροι διαθέτουν πολλά μέσα για να κατακτήσουν την  αγορά. </a:t>
            </a:r>
            <a:r>
              <a:rPr sz="1600" spc="-57" dirty="0">
                <a:latin typeface="Times New Roman"/>
                <a:cs typeface="Times New Roman"/>
              </a:rPr>
              <a:t>Τα </a:t>
            </a:r>
            <a:r>
              <a:rPr sz="1600" spc="-4" dirty="0">
                <a:latin typeface="Times New Roman"/>
                <a:cs typeface="Times New Roman"/>
              </a:rPr>
              <a:t>πιο συνηθισμένα είναι : </a:t>
            </a:r>
            <a:r>
              <a:rPr sz="1600" dirty="0">
                <a:latin typeface="Times New Roman"/>
                <a:cs typeface="Times New Roman"/>
              </a:rPr>
              <a:t>- </a:t>
            </a:r>
            <a:r>
              <a:rPr sz="1600" spc="-4" dirty="0">
                <a:latin typeface="Times New Roman"/>
                <a:cs typeface="Times New Roman"/>
              </a:rPr>
              <a:t>η διαφήμιση, </a:t>
            </a:r>
            <a:r>
              <a:rPr sz="1600" dirty="0">
                <a:latin typeface="Times New Roman"/>
                <a:cs typeface="Times New Roman"/>
              </a:rPr>
              <a:t>- </a:t>
            </a:r>
            <a:r>
              <a:rPr sz="1600" spc="-4" dirty="0">
                <a:latin typeface="Times New Roman"/>
                <a:cs typeface="Times New Roman"/>
              </a:rPr>
              <a:t>η </a:t>
            </a:r>
            <a:r>
              <a:rPr sz="1600" spc="-9" dirty="0">
                <a:latin typeface="Times New Roman"/>
                <a:cs typeface="Times New Roman"/>
              </a:rPr>
              <a:t>καλή </a:t>
            </a:r>
            <a:r>
              <a:rPr sz="1600" spc="-4" dirty="0">
                <a:latin typeface="Times New Roman"/>
                <a:cs typeface="Times New Roman"/>
              </a:rPr>
              <a:t>συσκευασία, </a:t>
            </a:r>
            <a:r>
              <a:rPr sz="1600" dirty="0">
                <a:latin typeface="Times New Roman"/>
                <a:cs typeface="Times New Roman"/>
              </a:rPr>
              <a:t>- οι  </a:t>
            </a:r>
            <a:r>
              <a:rPr sz="1600" spc="-9" dirty="0">
                <a:latin typeface="Times New Roman"/>
                <a:cs typeface="Times New Roman"/>
              </a:rPr>
              <a:t>ευκολίες </a:t>
            </a:r>
            <a:r>
              <a:rPr sz="1600" spc="-4" dirty="0">
                <a:latin typeface="Times New Roman"/>
                <a:cs typeface="Times New Roman"/>
              </a:rPr>
              <a:t>πληρωμής, </a:t>
            </a:r>
            <a:r>
              <a:rPr sz="1600" dirty="0">
                <a:latin typeface="Times New Roman"/>
                <a:cs typeface="Times New Roman"/>
              </a:rPr>
              <a:t>- </a:t>
            </a:r>
            <a:r>
              <a:rPr sz="1600" spc="-4" dirty="0">
                <a:latin typeface="Times New Roman"/>
                <a:cs typeface="Times New Roman"/>
              </a:rPr>
              <a:t>η βελτίωση της ποιότητας, </a:t>
            </a:r>
            <a:r>
              <a:rPr sz="1600" dirty="0">
                <a:latin typeface="Times New Roman"/>
                <a:cs typeface="Times New Roman"/>
              </a:rPr>
              <a:t>- </a:t>
            </a:r>
            <a:r>
              <a:rPr sz="1600" spc="-4" dirty="0">
                <a:latin typeface="Times New Roman"/>
                <a:cs typeface="Times New Roman"/>
              </a:rPr>
              <a:t>η μείωση της τιμής, </a:t>
            </a:r>
            <a:r>
              <a:rPr sz="1600" dirty="0">
                <a:latin typeface="Times New Roman"/>
                <a:cs typeface="Times New Roman"/>
              </a:rPr>
              <a:t>- </a:t>
            </a:r>
            <a:r>
              <a:rPr sz="1600" spc="-4" dirty="0">
                <a:latin typeface="Times New Roman"/>
                <a:cs typeface="Times New Roman"/>
              </a:rPr>
              <a:t>η </a:t>
            </a:r>
            <a:r>
              <a:rPr sz="1600" spc="-9" dirty="0">
                <a:latin typeface="Times New Roman"/>
                <a:cs typeface="Times New Roman"/>
              </a:rPr>
              <a:t>καλή  </a:t>
            </a:r>
            <a:r>
              <a:rPr sz="1600" spc="-4" dirty="0">
                <a:latin typeface="Times New Roman"/>
                <a:cs typeface="Times New Roman"/>
              </a:rPr>
              <a:t>εξυπηρέτηση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κτλ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4453">
              <a:spcBef>
                <a:spcPts val="380"/>
              </a:spcBef>
            </a:pPr>
            <a:r>
              <a:rPr sz="1600" spc="-4" dirty="0">
                <a:latin typeface="Times New Roman"/>
                <a:cs typeface="Times New Roman"/>
              </a:rPr>
              <a:t>Ο ανταγωνισμός στηρίζεται στην ελευθερία των συναλλαγών και παρουσιάζεται όχι  μόνο μεταξύ των ατόμων του ιδίου επαγγέλματος αλλά και μεταξύ κρατών που  παράγουν τα ίδια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προϊόντα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43413">
              <a:spcBef>
                <a:spcPts val="377"/>
              </a:spcBef>
            </a:pPr>
            <a:r>
              <a:rPr sz="1600" spc="-4" dirty="0">
                <a:latin typeface="Times New Roman"/>
                <a:cs typeface="Times New Roman"/>
              </a:rPr>
              <a:t>Ο βαθμός ανταγωνισμού </a:t>
            </a:r>
            <a:r>
              <a:rPr sz="1600" spc="-13" dirty="0">
                <a:latin typeface="Times New Roman"/>
                <a:cs typeface="Times New Roman"/>
              </a:rPr>
              <a:t>εξαρτάται </a:t>
            </a:r>
            <a:r>
              <a:rPr sz="1600" spc="-4" dirty="0">
                <a:latin typeface="Times New Roman"/>
                <a:cs typeface="Times New Roman"/>
              </a:rPr>
              <a:t>πάντα από την «μορφή της αγοράς» που  επικρατεί, δηλαδή από το </a:t>
            </a:r>
            <a:r>
              <a:rPr sz="1600" spc="-9" dirty="0">
                <a:latin typeface="Times New Roman"/>
                <a:cs typeface="Times New Roman"/>
              </a:rPr>
              <a:t>μηχανισμό </a:t>
            </a:r>
            <a:r>
              <a:rPr sz="1600" spc="-4" dirty="0">
                <a:latin typeface="Times New Roman"/>
                <a:cs typeface="Times New Roman"/>
              </a:rPr>
              <a:t>επικοινωνίας αγοραστών και πωλητών για την  πραγματοποίηση των συναλλαγών και την ανταλλαγή</a:t>
            </a:r>
            <a:r>
              <a:rPr sz="1600" spc="-26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πληροφοριών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38222" y="5777994"/>
            <a:ext cx="1142891" cy="760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485" y="376413"/>
            <a:ext cx="7320630" cy="3750726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140814" algn="ctr">
              <a:spcBef>
                <a:spcPts val="88"/>
              </a:spcBef>
            </a:pPr>
            <a:r>
              <a:rPr sz="1600" b="1" spc="-4" dirty="0">
                <a:latin typeface="Times New Roman"/>
                <a:cs typeface="Times New Roman"/>
              </a:rPr>
              <a:t>ΜΟΡΦΕΣ</a:t>
            </a:r>
            <a:r>
              <a:rPr sz="1600" b="1" spc="-105" dirty="0">
                <a:latin typeface="Times New Roman"/>
                <a:cs typeface="Times New Roman"/>
              </a:rPr>
              <a:t> </a:t>
            </a:r>
            <a:r>
              <a:rPr sz="1600" b="1" spc="-44" dirty="0">
                <a:latin typeface="Times New Roman"/>
                <a:cs typeface="Times New Roman"/>
              </a:rPr>
              <a:t>ΑΓΟΡΑΣ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26"/>
              </a:spcBef>
            </a:pPr>
            <a:endParaRPr sz="1700" dirty="0">
              <a:latin typeface="Times New Roman"/>
              <a:cs typeface="Times New Roman"/>
            </a:endParaRPr>
          </a:p>
          <a:p>
            <a:pPr marL="11132" marR="41743" algn="just">
              <a:spcBef>
                <a:spcPts val="4"/>
              </a:spcBef>
            </a:pPr>
            <a:r>
              <a:rPr sz="1600" spc="-4" dirty="0">
                <a:latin typeface="Times New Roman"/>
                <a:cs typeface="Times New Roman"/>
              </a:rPr>
              <a:t>Με βάση τον ανταγωνισμό που επικρατεί μεταξύ των επιχειρήσεων με δεδομένο φυσικά και  τον ανταγωνισμό μεταξύ των αγοραστών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μορφές αγοράς που μπορούμε να συναντήσουμε  είναι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311127" marR="225970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9" dirty="0">
                <a:latin typeface="Times New Roman"/>
                <a:cs typeface="Times New Roman"/>
              </a:rPr>
              <a:t>ολιγοπώλιο </a:t>
            </a:r>
            <a:r>
              <a:rPr sz="1600" spc="-4" dirty="0">
                <a:latin typeface="Times New Roman"/>
                <a:cs typeface="Times New Roman"/>
              </a:rPr>
              <a:t>: όταν σε ένα κλάδο </a:t>
            </a:r>
            <a:r>
              <a:rPr sz="1600" spc="-9" dirty="0">
                <a:latin typeface="Times New Roman"/>
                <a:cs typeface="Times New Roman"/>
              </a:rPr>
              <a:t>υπάρχουν </a:t>
            </a:r>
            <a:r>
              <a:rPr sz="1600" spc="-13" dirty="0">
                <a:latin typeface="Times New Roman"/>
                <a:cs typeface="Times New Roman"/>
              </a:rPr>
              <a:t>λίγες </a:t>
            </a:r>
            <a:r>
              <a:rPr sz="1600" spc="-4" dirty="0">
                <a:latin typeface="Times New Roman"/>
                <a:cs typeface="Times New Roman"/>
              </a:rPr>
              <a:t>επιχειρήσεις που παράγουν και  προσφέρουν </a:t>
            </a:r>
            <a:r>
              <a:rPr sz="1600" spc="-9" dirty="0">
                <a:latin typeface="Times New Roman"/>
                <a:cs typeface="Times New Roman"/>
              </a:rPr>
              <a:t>ομοιογενή </a:t>
            </a:r>
            <a:r>
              <a:rPr sz="1600" spc="-4" dirty="0">
                <a:latin typeface="Times New Roman"/>
                <a:cs typeface="Times New Roman"/>
              </a:rPr>
              <a:t>ή ελάχιστα διαφοροποιημένα προϊόντα σε πολλούς αγοραστές.  Παράδειγμα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9" dirty="0">
                <a:latin typeface="Times New Roman"/>
                <a:cs typeface="Times New Roman"/>
              </a:rPr>
              <a:t>βιομηχανίες</a:t>
            </a:r>
            <a:r>
              <a:rPr sz="1600" spc="-22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αυτοκινήτων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127" marR="33395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μονοπώλιο : όταν σε ένα κλάδο παραγωγής υπάρχει μόνο μία επιχείρηση που </a:t>
            </a:r>
            <a:r>
              <a:rPr sz="1600" spc="-9" dirty="0">
                <a:latin typeface="Times New Roman"/>
                <a:cs typeface="Times New Roman"/>
              </a:rPr>
              <a:t>παράγει  </a:t>
            </a:r>
            <a:r>
              <a:rPr sz="1600" spc="-4" dirty="0">
                <a:latin typeface="Times New Roman"/>
                <a:cs typeface="Times New Roman"/>
              </a:rPr>
              <a:t>και προσφέρει ένα προϊόν σε πολλούς αγοραστές. Παράδειγμα επιχειρήσεις </a:t>
            </a:r>
            <a:r>
              <a:rPr sz="1600" spc="-9" dirty="0">
                <a:latin typeface="Times New Roman"/>
                <a:cs typeface="Times New Roman"/>
              </a:rPr>
              <a:t>κοινής  </a:t>
            </a:r>
            <a:r>
              <a:rPr sz="1600" spc="-4" dirty="0">
                <a:latin typeface="Times New Roman"/>
                <a:cs typeface="Times New Roman"/>
              </a:rPr>
              <a:t>ωφέλειας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127" marR="4453" indent="-300552">
              <a:spcBef>
                <a:spcPts val="380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spc="-9" dirty="0">
                <a:latin typeface="Times New Roman"/>
                <a:cs typeface="Times New Roman"/>
              </a:rPr>
              <a:t>Πλήρης </a:t>
            </a:r>
            <a:r>
              <a:rPr sz="1600" spc="-4" dirty="0">
                <a:latin typeface="Times New Roman"/>
                <a:cs typeface="Times New Roman"/>
              </a:rPr>
              <a:t>η τέλειος ανταγωνισμός : όταν σε ένα κλάδο παραγωγής </a:t>
            </a:r>
            <a:r>
              <a:rPr sz="1600" spc="-9" dirty="0">
                <a:latin typeface="Times New Roman"/>
                <a:cs typeface="Times New Roman"/>
              </a:rPr>
              <a:t>υπάρχουν </a:t>
            </a:r>
            <a:r>
              <a:rPr sz="1600" spc="-4" dirty="0">
                <a:latin typeface="Times New Roman"/>
                <a:cs typeface="Times New Roman"/>
              </a:rPr>
              <a:t>πάρα πολλές  επιχειρήσεις που παράγουν και προσφέρουν </a:t>
            </a:r>
            <a:r>
              <a:rPr sz="1600" spc="-9" dirty="0">
                <a:latin typeface="Times New Roman"/>
                <a:cs typeface="Times New Roman"/>
              </a:rPr>
              <a:t>ομοιογενή </a:t>
            </a:r>
            <a:r>
              <a:rPr sz="1600" spc="-4" dirty="0">
                <a:latin typeface="Times New Roman"/>
                <a:cs typeface="Times New Roman"/>
              </a:rPr>
              <a:t>προϊόντα </a:t>
            </a:r>
            <a:r>
              <a:rPr sz="1600" dirty="0">
                <a:latin typeface="Times New Roman"/>
                <a:cs typeface="Times New Roman"/>
              </a:rPr>
              <a:t>– </a:t>
            </a:r>
            <a:r>
              <a:rPr sz="1600" spc="-4" dirty="0">
                <a:latin typeface="Times New Roman"/>
                <a:cs typeface="Times New Roman"/>
              </a:rPr>
              <a:t>υπηρεσίες σε πολλούς  αγοραστές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38222" y="5777994"/>
            <a:ext cx="1142891" cy="760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41819" y="3946891"/>
            <a:ext cx="4314839" cy="210473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098" y="304492"/>
            <a:ext cx="7749594" cy="5919040"/>
          </a:xfrm>
          <a:prstGeom prst="rect">
            <a:avLst/>
          </a:prstGeom>
        </p:spPr>
        <p:txBody>
          <a:bodyPr vert="horz" wrap="square" lIns="0" tIns="92948" rIns="0" bIns="0" rtlCol="0">
            <a:spAutoFit/>
          </a:bodyPr>
          <a:lstStyle/>
          <a:p>
            <a:pPr marR="15028" algn="ctr">
              <a:spcBef>
                <a:spcPts val="732"/>
              </a:spcBef>
            </a:pPr>
            <a:r>
              <a:rPr sz="1600" b="1" spc="-31" dirty="0">
                <a:latin typeface="Times New Roman"/>
                <a:cs typeface="Times New Roman"/>
              </a:rPr>
              <a:t>ΑΠΟΤΕΛΕΣΜΑΤΑ</a:t>
            </a:r>
            <a:r>
              <a:rPr sz="1600" b="1" spc="-179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ΑΝΤΑΓΩΝΙΣΜΟΥ</a:t>
            </a:r>
            <a:endParaRPr sz="1600" dirty="0">
              <a:latin typeface="Times New Roman"/>
              <a:cs typeface="Times New Roman"/>
            </a:endParaRPr>
          </a:p>
          <a:p>
            <a:pPr marL="11132" marR="4453">
              <a:lnSpc>
                <a:spcPct val="80000"/>
              </a:lnSpc>
              <a:spcBef>
                <a:spcPts val="1026"/>
              </a:spcBef>
            </a:pPr>
            <a:r>
              <a:rPr sz="1600" spc="-4" dirty="0">
                <a:latin typeface="Times New Roman"/>
                <a:cs typeface="Times New Roman"/>
              </a:rPr>
              <a:t>Ο ανταγωνισμός ωθεί τις επιχειρήσεις να προσπαθήσουν να κερδίσουν περισσότερους πελάτες  από τους ανταγωνιστές τους προκειμένου να επιβιώσουν, να αναπτυχθούν και να </a:t>
            </a:r>
            <a:r>
              <a:rPr sz="1600" spc="-9" dirty="0">
                <a:latin typeface="Times New Roman"/>
                <a:cs typeface="Times New Roman"/>
              </a:rPr>
              <a:t>επιτύχουν  μεγαλύτερο </a:t>
            </a:r>
            <a:r>
              <a:rPr sz="1600" spc="-4" dirty="0">
                <a:latin typeface="Times New Roman"/>
                <a:cs typeface="Times New Roman"/>
              </a:rPr>
              <a:t>κέρδος. </a:t>
            </a:r>
            <a:r>
              <a:rPr sz="1600" spc="-22" dirty="0">
                <a:latin typeface="Times New Roman"/>
                <a:cs typeface="Times New Roman"/>
              </a:rPr>
              <a:t>Για </a:t>
            </a:r>
            <a:r>
              <a:rPr sz="1600" spc="-4" dirty="0">
                <a:latin typeface="Times New Roman"/>
                <a:cs typeface="Times New Roman"/>
              </a:rPr>
              <a:t>να προσελκύσουν τους πελάτες </a:t>
            </a:r>
            <a:r>
              <a:rPr sz="1600" spc="-9" dirty="0">
                <a:latin typeface="Times New Roman"/>
                <a:cs typeface="Times New Roman"/>
              </a:rPr>
              <a:t>αναγκάζονται </a:t>
            </a:r>
            <a:r>
              <a:rPr sz="1600" spc="-4" dirty="0">
                <a:latin typeface="Times New Roman"/>
                <a:cs typeface="Times New Roman"/>
              </a:rPr>
              <a:t>να αυξήσουν την παραγωγή  τους, να μειώσουν τις τιμές και να βελτιώσουν τα προϊόντα τους. Αποτέλεσμα είναι η ευημερία  του καταναλωτή (consumer welfare),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οποίος </a:t>
            </a:r>
            <a:r>
              <a:rPr sz="1600" spc="-9" dirty="0">
                <a:latin typeface="Times New Roman"/>
                <a:cs typeface="Times New Roman"/>
              </a:rPr>
              <a:t>αντίστοιχα </a:t>
            </a:r>
            <a:r>
              <a:rPr sz="1600" spc="-4" dirty="0">
                <a:latin typeface="Times New Roman"/>
                <a:cs typeface="Times New Roman"/>
              </a:rPr>
              <a:t>ωφελείται αφού πληρώνει </a:t>
            </a:r>
            <a:r>
              <a:rPr sz="1600" spc="-9" dirty="0">
                <a:latin typeface="Times New Roman"/>
                <a:cs typeface="Times New Roman"/>
              </a:rPr>
              <a:t>λιγότερο </a:t>
            </a:r>
            <a:r>
              <a:rPr sz="1600" spc="-4" dirty="0">
                <a:latin typeface="Times New Roman"/>
                <a:cs typeface="Times New Roman"/>
              </a:rPr>
              <a:t>για  τα ίδια προϊόντα, έχει περισσότερες επιλογές και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επιχειρήσεις προσπαθούν να ανταποκρίνονται  στις ανάγκες του με νέα προϊόντα. Έτσι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ανταγωνισμός ρίχνει τις τιμές, </a:t>
            </a:r>
            <a:r>
              <a:rPr sz="1600" spc="-13" dirty="0">
                <a:latin typeface="Times New Roman"/>
                <a:cs typeface="Times New Roman"/>
              </a:rPr>
              <a:t>αυξάνει </a:t>
            </a:r>
            <a:r>
              <a:rPr sz="1600" spc="-4" dirty="0">
                <a:latin typeface="Times New Roman"/>
                <a:cs typeface="Times New Roman"/>
              </a:rPr>
              <a:t>την ποιότητα και  ευνοεί την καινοτομία. </a:t>
            </a:r>
            <a:r>
              <a:rPr sz="1600" spc="-9" dirty="0">
                <a:latin typeface="Times New Roman"/>
                <a:cs typeface="Times New Roman"/>
              </a:rPr>
              <a:t>Βασικός </a:t>
            </a:r>
            <a:r>
              <a:rPr sz="1600" spc="-4" dirty="0">
                <a:latin typeface="Times New Roman"/>
                <a:cs typeface="Times New Roman"/>
              </a:rPr>
              <a:t>όρος στη μικροοικονομία είναι η </a:t>
            </a:r>
            <a:r>
              <a:rPr sz="1600" spc="-9" dirty="0">
                <a:latin typeface="Times New Roman"/>
                <a:cs typeface="Times New Roman"/>
              </a:rPr>
              <a:t>αποτελεσματικότητα  </a:t>
            </a:r>
            <a:r>
              <a:rPr sz="1600" spc="-4" dirty="0">
                <a:latin typeface="Times New Roman"/>
                <a:cs typeface="Times New Roman"/>
              </a:rPr>
              <a:t>(efficiency). Η </a:t>
            </a:r>
            <a:r>
              <a:rPr sz="1600" spc="-9" dirty="0">
                <a:latin typeface="Times New Roman"/>
                <a:cs typeface="Times New Roman"/>
              </a:rPr>
              <a:t>αποτελεσματικότητα αυξάνεται, </a:t>
            </a:r>
            <a:r>
              <a:rPr sz="1600" spc="-4" dirty="0">
                <a:latin typeface="Times New Roman"/>
                <a:cs typeface="Times New Roman"/>
              </a:rPr>
              <a:t>όταν με το ίδιο </a:t>
            </a:r>
            <a:r>
              <a:rPr sz="1600" spc="-9" dirty="0">
                <a:latin typeface="Times New Roman"/>
                <a:cs typeface="Times New Roman"/>
              </a:rPr>
              <a:t>κόστος </a:t>
            </a:r>
            <a:r>
              <a:rPr sz="1600" spc="-4" dirty="0">
                <a:latin typeface="Times New Roman"/>
                <a:cs typeface="Times New Roman"/>
              </a:rPr>
              <a:t>παράγονται περισσότερα  αγαθά ή </a:t>
            </a:r>
            <a:r>
              <a:rPr sz="1600" spc="-9" dirty="0">
                <a:latin typeface="Times New Roman"/>
                <a:cs typeface="Times New Roman"/>
              </a:rPr>
              <a:t>αντίστοιχα </a:t>
            </a:r>
            <a:r>
              <a:rPr sz="1600" spc="-4" dirty="0">
                <a:latin typeface="Times New Roman"/>
                <a:cs typeface="Times New Roman"/>
              </a:rPr>
              <a:t>για τα ίδια αγαθά απαιτείται </a:t>
            </a:r>
            <a:r>
              <a:rPr sz="1600" spc="-9" dirty="0">
                <a:latin typeface="Times New Roman"/>
                <a:cs typeface="Times New Roman"/>
              </a:rPr>
              <a:t>λιγότερο</a:t>
            </a:r>
            <a:r>
              <a:rPr sz="1600" spc="-4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κόστος</a:t>
            </a:r>
            <a:r>
              <a:rPr sz="1600" dirty="0">
                <a:latin typeface="Times New Roman"/>
                <a:cs typeface="Times New Roman"/>
              </a:rPr>
              <a:t>.</a:t>
            </a:r>
          </a:p>
          <a:p>
            <a:pPr marL="11132"/>
            <a:r>
              <a:rPr sz="1600" spc="-4" dirty="0">
                <a:latin typeface="Times New Roman"/>
                <a:cs typeface="Times New Roman"/>
              </a:rPr>
              <a:t>Η </a:t>
            </a:r>
            <a:r>
              <a:rPr sz="1600" spc="-9" dirty="0">
                <a:latin typeface="Times New Roman"/>
                <a:cs typeface="Times New Roman"/>
              </a:rPr>
              <a:t>αποτελεσματικότητα </a:t>
            </a:r>
            <a:r>
              <a:rPr sz="1600" spc="-4" dirty="0">
                <a:latin typeface="Times New Roman"/>
                <a:cs typeface="Times New Roman"/>
              </a:rPr>
              <a:t>διακρίνεται στα </a:t>
            </a:r>
            <a:r>
              <a:rPr sz="1600" spc="-9" dirty="0">
                <a:latin typeface="Times New Roman"/>
                <a:cs typeface="Times New Roman"/>
              </a:rPr>
              <a:t>οικονομικά </a:t>
            </a:r>
            <a:r>
              <a:rPr sz="1600" spc="-4" dirty="0">
                <a:latin typeface="Times New Roman"/>
                <a:cs typeface="Times New Roman"/>
              </a:rPr>
              <a:t>του ανταγωνισμού σε τρία</a:t>
            </a:r>
            <a:r>
              <a:rPr sz="1600" spc="39" dirty="0">
                <a:latin typeface="Times New Roman"/>
                <a:cs typeface="Times New Roman"/>
              </a:rPr>
              <a:t> </a:t>
            </a:r>
            <a:r>
              <a:rPr sz="1600" spc="4" dirty="0">
                <a:latin typeface="Times New Roman"/>
                <a:cs typeface="Times New Roman"/>
              </a:rPr>
              <a:t>είδη</a:t>
            </a:r>
            <a:r>
              <a:rPr sz="1600" spc="4" dirty="0"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311683" marR="22263" indent="-300552">
              <a:lnSpc>
                <a:spcPct val="80000"/>
              </a:lnSpc>
              <a:spcBef>
                <a:spcPts val="377"/>
              </a:spcBef>
              <a:buFont typeface="Arial"/>
              <a:buChar char="•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τη διανεμητική </a:t>
            </a:r>
            <a:r>
              <a:rPr sz="1600" spc="-9" dirty="0">
                <a:latin typeface="Times New Roman"/>
                <a:cs typeface="Times New Roman"/>
              </a:rPr>
              <a:t>αποτελεσματικότητα </a:t>
            </a:r>
            <a:r>
              <a:rPr sz="1600" spc="-4" dirty="0">
                <a:latin typeface="Times New Roman"/>
                <a:cs typeface="Times New Roman"/>
              </a:rPr>
              <a:t>(allocative efficiency): τα αγαθά κατανέμονται εκεί που </a:t>
            </a:r>
            <a:r>
              <a:rPr sz="1600" dirty="0">
                <a:latin typeface="Times New Roman"/>
                <a:cs typeface="Times New Roman"/>
              </a:rPr>
              <a:t>ο  </a:t>
            </a:r>
            <a:r>
              <a:rPr sz="1600" spc="-4" dirty="0">
                <a:latin typeface="Times New Roman"/>
                <a:cs typeface="Times New Roman"/>
              </a:rPr>
              <a:t>καταναλωτής τα έχει περισσότερη</a:t>
            </a:r>
            <a:r>
              <a:rPr sz="1600" spc="-31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ανάγκη</a:t>
            </a:r>
            <a:endParaRPr sz="1600" dirty="0">
              <a:latin typeface="Times New Roman"/>
              <a:cs typeface="Times New Roman"/>
            </a:endParaRPr>
          </a:p>
          <a:p>
            <a:pPr marL="311683" marR="47309" indent="-300552">
              <a:lnSpc>
                <a:spcPct val="80000"/>
              </a:lnSpc>
              <a:spcBef>
                <a:spcPts val="380"/>
              </a:spcBef>
              <a:buFont typeface="Arial"/>
              <a:buChar char="•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την παραγωγική </a:t>
            </a:r>
            <a:r>
              <a:rPr sz="1600" spc="-9" dirty="0">
                <a:latin typeface="Times New Roman"/>
                <a:cs typeface="Times New Roman"/>
              </a:rPr>
              <a:t>αποτελεσματικότητα </a:t>
            </a:r>
            <a:r>
              <a:rPr sz="1600" spc="-4" dirty="0">
                <a:latin typeface="Times New Roman"/>
                <a:cs typeface="Times New Roman"/>
              </a:rPr>
              <a:t>(productive efficiency):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4" dirty="0">
                <a:latin typeface="Times New Roman"/>
                <a:cs typeface="Times New Roman"/>
              </a:rPr>
              <a:t>πρώτες ύλες </a:t>
            </a:r>
            <a:r>
              <a:rPr sz="1600" spc="-9" dirty="0">
                <a:latin typeface="Times New Roman"/>
                <a:cs typeface="Times New Roman"/>
              </a:rPr>
              <a:t>βρίσκονται </a:t>
            </a:r>
            <a:r>
              <a:rPr sz="1600" spc="-4" dirty="0">
                <a:latin typeface="Times New Roman"/>
                <a:cs typeface="Times New Roman"/>
              </a:rPr>
              <a:t>στον  παραγωγό που τις αξιοποιεί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9" dirty="0">
                <a:latin typeface="Times New Roman"/>
                <a:cs typeface="Times New Roman"/>
              </a:rPr>
              <a:t>καλύτερα</a:t>
            </a:r>
            <a:endParaRPr sz="1600" dirty="0">
              <a:latin typeface="Times New Roman"/>
              <a:cs typeface="Times New Roman"/>
            </a:endParaRPr>
          </a:p>
          <a:p>
            <a:pPr marL="311683" marR="407971" indent="-300552">
              <a:lnSpc>
                <a:spcPct val="80000"/>
              </a:lnSpc>
              <a:spcBef>
                <a:spcPts val="377"/>
              </a:spcBef>
              <a:buFont typeface="Arial"/>
              <a:buChar char="•"/>
              <a:tabLst>
                <a:tab pos="311127" algn="l"/>
                <a:tab pos="311683" algn="l"/>
              </a:tabLst>
            </a:pPr>
            <a:r>
              <a:rPr sz="1600" spc="-4" dirty="0">
                <a:latin typeface="Times New Roman"/>
                <a:cs typeface="Times New Roman"/>
              </a:rPr>
              <a:t>τη δυναμική </a:t>
            </a:r>
            <a:r>
              <a:rPr sz="1600" spc="-9" dirty="0">
                <a:latin typeface="Times New Roman"/>
                <a:cs typeface="Times New Roman"/>
              </a:rPr>
              <a:t>αποτελεσματικότητα </a:t>
            </a:r>
            <a:r>
              <a:rPr sz="1600" dirty="0">
                <a:latin typeface="Times New Roman"/>
                <a:cs typeface="Times New Roman"/>
              </a:rPr>
              <a:t>(dynamic </a:t>
            </a:r>
            <a:r>
              <a:rPr sz="1600" spc="-4" dirty="0">
                <a:latin typeface="Times New Roman"/>
                <a:cs typeface="Times New Roman"/>
              </a:rPr>
              <a:t>efficiency): η καινοτομία </a:t>
            </a:r>
            <a:r>
              <a:rPr sz="1600" spc="-9" dirty="0">
                <a:latin typeface="Times New Roman"/>
                <a:cs typeface="Times New Roman"/>
              </a:rPr>
              <a:t>επιτυγχάνεται </a:t>
            </a:r>
            <a:r>
              <a:rPr sz="1600" spc="-4" dirty="0">
                <a:latin typeface="Times New Roman"/>
                <a:cs typeface="Times New Roman"/>
              </a:rPr>
              <a:t>με το  </a:t>
            </a:r>
            <a:r>
              <a:rPr sz="1600" spc="-9" dirty="0">
                <a:latin typeface="Times New Roman"/>
                <a:cs typeface="Times New Roman"/>
              </a:rPr>
              <a:t>λιγότερο </a:t>
            </a:r>
            <a:r>
              <a:rPr sz="1600" spc="-4" dirty="0">
                <a:latin typeface="Times New Roman"/>
                <a:cs typeface="Times New Roman"/>
              </a:rPr>
              <a:t>δυνατό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9" dirty="0">
                <a:latin typeface="Times New Roman"/>
                <a:cs typeface="Times New Roman"/>
              </a:rPr>
              <a:t>κόστος</a:t>
            </a:r>
            <a:endParaRPr sz="1600" dirty="0">
              <a:latin typeface="Times New Roman"/>
              <a:cs typeface="Times New Roman"/>
            </a:endParaRPr>
          </a:p>
          <a:p>
            <a:pPr marL="11132" marR="30055">
              <a:lnSpc>
                <a:spcPct val="80000"/>
              </a:lnSpc>
              <a:spcBef>
                <a:spcPts val="380"/>
              </a:spcBef>
            </a:pPr>
            <a:r>
              <a:rPr sz="1600" spc="-4" dirty="0">
                <a:latin typeface="Times New Roman"/>
                <a:cs typeface="Times New Roman"/>
              </a:rPr>
              <a:t>Ο ανταγωνισμός ευνοεί και τα τρία είδη αποτελεσματικότητας. Οι επιχειρήσεις </a:t>
            </a:r>
            <a:r>
              <a:rPr sz="1600" spc="-9" dirty="0">
                <a:latin typeface="Times New Roman"/>
                <a:cs typeface="Times New Roman"/>
              </a:rPr>
              <a:t>αναγκάζονται </a:t>
            </a:r>
            <a:r>
              <a:rPr sz="1600" spc="-4" dirty="0">
                <a:latin typeface="Times New Roman"/>
                <a:cs typeface="Times New Roman"/>
              </a:rPr>
              <a:t>να  προσαρμόσουν την προσφορά τους στη </a:t>
            </a:r>
            <a:r>
              <a:rPr sz="1600" spc="-13" dirty="0">
                <a:latin typeface="Times New Roman"/>
                <a:cs typeface="Times New Roman"/>
              </a:rPr>
              <a:t>ζήτηση, </a:t>
            </a:r>
            <a:r>
              <a:rPr sz="1600" spc="-4" dirty="0">
                <a:latin typeface="Times New Roman"/>
                <a:cs typeface="Times New Roman"/>
              </a:rPr>
              <a:t>για να μη </a:t>
            </a:r>
            <a:r>
              <a:rPr sz="1600" spc="-9" dirty="0">
                <a:latin typeface="Times New Roman"/>
                <a:cs typeface="Times New Roman"/>
              </a:rPr>
              <a:t>χάσουν </a:t>
            </a:r>
            <a:r>
              <a:rPr sz="1600" spc="-4" dirty="0">
                <a:latin typeface="Times New Roman"/>
                <a:cs typeface="Times New Roman"/>
              </a:rPr>
              <a:t>τους καταναλωτές από πελάτες.  </a:t>
            </a:r>
            <a:r>
              <a:rPr sz="1600" spc="-9" dirty="0">
                <a:latin typeface="Times New Roman"/>
                <a:cs typeface="Times New Roman"/>
              </a:rPr>
              <a:t>Αφουγκράζονται </a:t>
            </a:r>
            <a:r>
              <a:rPr sz="1600" spc="-4" dirty="0">
                <a:latin typeface="Times New Roman"/>
                <a:cs typeface="Times New Roman"/>
              </a:rPr>
              <a:t>τις ανάγκες του καταναλωτή και στρέφουν προς τα εκεί την παραγωγή τους  (διανεμητική αποτελεσματικότητα), μειώνουν το </a:t>
            </a:r>
            <a:r>
              <a:rPr sz="1600" spc="-9" dirty="0">
                <a:latin typeface="Times New Roman"/>
                <a:cs typeface="Times New Roman"/>
              </a:rPr>
              <a:t>κόστος </a:t>
            </a:r>
            <a:r>
              <a:rPr sz="1600" spc="-4" dirty="0">
                <a:latin typeface="Times New Roman"/>
                <a:cs typeface="Times New Roman"/>
              </a:rPr>
              <a:t>παραγωγής προκειμένου να πωλούν  φθηνότερα και </a:t>
            </a:r>
            <a:r>
              <a:rPr sz="1600" spc="-9" dirty="0">
                <a:latin typeface="Times New Roman"/>
                <a:cs typeface="Times New Roman"/>
              </a:rPr>
              <a:t>επεξεργάζονται </a:t>
            </a:r>
            <a:r>
              <a:rPr sz="1600" spc="-4" dirty="0">
                <a:latin typeface="Times New Roman"/>
                <a:cs typeface="Times New Roman"/>
              </a:rPr>
              <a:t>πιο αποτελεσματικά τις πρώτες ύλες (παραγωγική  αποτελεσματικότητα) και προσπαθούν διαρκώς να εφεύρουν καινούργια προϊόντα που να  </a:t>
            </a:r>
            <a:r>
              <a:rPr sz="1600" spc="-9" dirty="0">
                <a:latin typeface="Times New Roman"/>
                <a:cs typeface="Times New Roman"/>
              </a:rPr>
              <a:t>καλύπτουν καλύτερα </a:t>
            </a:r>
            <a:r>
              <a:rPr sz="1600" spc="-4" dirty="0">
                <a:latin typeface="Times New Roman"/>
                <a:cs typeface="Times New Roman"/>
              </a:rPr>
              <a:t>τις ανάγκες του καταναλωτή προκειμένου να </a:t>
            </a:r>
            <a:r>
              <a:rPr sz="1600" spc="-9" dirty="0">
                <a:latin typeface="Times New Roman"/>
                <a:cs typeface="Times New Roman"/>
              </a:rPr>
              <a:t>έχουν </a:t>
            </a:r>
            <a:r>
              <a:rPr sz="1600" spc="-4" dirty="0">
                <a:latin typeface="Times New Roman"/>
                <a:cs typeface="Times New Roman"/>
              </a:rPr>
              <a:t>προβάδισμα απέναντι  στους ανταγωνιστές τους (δυναμική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αποτελεσματικότητα</a:t>
            </a:r>
            <a:r>
              <a:rPr sz="1600" spc="-4" dirty="0">
                <a:latin typeface="Times New Roman"/>
                <a:cs typeface="Times New Roman"/>
              </a:rPr>
              <a:t>).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519365" y="5902371"/>
            <a:ext cx="961749" cy="635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2572" y="225951"/>
            <a:ext cx="7289679" cy="6010299"/>
          </a:xfrm>
          <a:prstGeom prst="rect">
            <a:avLst/>
          </a:prstGeom>
        </p:spPr>
        <p:txBody>
          <a:bodyPr vert="horz" wrap="square" lIns="0" tIns="92392" rIns="0" bIns="0" rtlCol="0">
            <a:spAutoFit/>
          </a:bodyPr>
          <a:lstStyle/>
          <a:p>
            <a:pPr marL="20593" algn="ctr">
              <a:spcBef>
                <a:spcPts val="727"/>
              </a:spcBef>
            </a:pPr>
            <a:r>
              <a:rPr sz="1600" b="1" spc="-31" dirty="0">
                <a:latin typeface="Times New Roman"/>
                <a:cs typeface="Times New Roman"/>
              </a:rPr>
              <a:t>ΑΠΟΤΕΛΕΣΜΑΤΑ</a:t>
            </a:r>
            <a:r>
              <a:rPr sz="1600" b="1" spc="-179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ΑΝΤΑΓΩΝΙΣΜΟΥ</a:t>
            </a:r>
            <a:endParaRPr sz="1600" dirty="0">
              <a:latin typeface="Times New Roman"/>
              <a:cs typeface="Times New Roman"/>
            </a:endParaRPr>
          </a:p>
          <a:p>
            <a:pPr marL="11132" marR="4453">
              <a:spcBef>
                <a:spcPts val="640"/>
              </a:spcBef>
            </a:pPr>
            <a:r>
              <a:rPr sz="1600" spc="-57" dirty="0">
                <a:latin typeface="Times New Roman"/>
                <a:cs typeface="Times New Roman"/>
              </a:rPr>
              <a:t>Τα </a:t>
            </a:r>
            <a:r>
              <a:rPr sz="1600" spc="-4" dirty="0">
                <a:latin typeface="Times New Roman"/>
                <a:cs typeface="Times New Roman"/>
              </a:rPr>
              <a:t>αποτελέσματα του ανταγωνισμού είναι </a:t>
            </a:r>
            <a:r>
              <a:rPr sz="1600" spc="-9" dirty="0">
                <a:latin typeface="Times New Roman"/>
                <a:cs typeface="Times New Roman"/>
              </a:rPr>
              <a:t>κατά </a:t>
            </a:r>
            <a:r>
              <a:rPr sz="1600" spc="-4" dirty="0">
                <a:latin typeface="Times New Roman"/>
                <a:cs typeface="Times New Roman"/>
              </a:rPr>
              <a:t>βάση θετικά </a:t>
            </a:r>
            <a:r>
              <a:rPr sz="1600" spc="-9" dirty="0">
                <a:latin typeface="Times New Roman"/>
                <a:cs typeface="Times New Roman"/>
              </a:rPr>
              <a:t>υπάρχουν </a:t>
            </a:r>
            <a:r>
              <a:rPr sz="1600" spc="-4" dirty="0">
                <a:latin typeface="Times New Roman"/>
                <a:cs typeface="Times New Roman"/>
              </a:rPr>
              <a:t>και μερικά αρνητικά.  </a:t>
            </a:r>
            <a:r>
              <a:rPr sz="1600" u="sng" spc="-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Τα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θετικά αποτελέσματα του ανταγωνισμού είναι</a:t>
            </a:r>
            <a:r>
              <a:rPr sz="1600" u="sng" spc="1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80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Η βελτίωση της ποιότητας των παραγόμενων</a:t>
            </a:r>
            <a:r>
              <a:rPr sz="1600" spc="1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αγαθών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77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Η μείωση της </a:t>
            </a:r>
            <a:r>
              <a:rPr sz="1600" spc="-9" dirty="0">
                <a:latin typeface="Times New Roman"/>
                <a:cs typeface="Times New Roman"/>
              </a:rPr>
              <a:t>τιμής </a:t>
            </a:r>
            <a:r>
              <a:rPr sz="1600" spc="-4" dirty="0">
                <a:latin typeface="Times New Roman"/>
                <a:cs typeface="Times New Roman"/>
              </a:rPr>
              <a:t>πώλησης των</a:t>
            </a:r>
            <a:r>
              <a:rPr sz="1600" spc="4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εμπορευμάτων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80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Η επικράτηση των πιο</a:t>
            </a:r>
            <a:r>
              <a:rPr sz="1600" spc="1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ικανών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77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Η </a:t>
            </a:r>
            <a:r>
              <a:rPr sz="1600" spc="-9" dirty="0">
                <a:latin typeface="Times New Roman"/>
                <a:cs typeface="Times New Roman"/>
              </a:rPr>
              <a:t>καλύτερη </a:t>
            </a:r>
            <a:r>
              <a:rPr sz="1600" spc="-4" dirty="0">
                <a:latin typeface="Times New Roman"/>
                <a:cs typeface="Times New Roman"/>
              </a:rPr>
              <a:t>εξυπηρέτηση του </a:t>
            </a:r>
            <a:r>
              <a:rPr sz="1600" spc="-9" dirty="0">
                <a:latin typeface="Times New Roman"/>
                <a:cs typeface="Times New Roman"/>
              </a:rPr>
              <a:t>καταναλωτικού</a:t>
            </a:r>
            <a:r>
              <a:rPr sz="1600" spc="-26" dirty="0">
                <a:latin typeface="Times New Roman"/>
                <a:cs typeface="Times New Roman"/>
              </a:rPr>
              <a:t> </a:t>
            </a:r>
            <a:r>
              <a:rPr sz="1600" spc="-9" dirty="0">
                <a:latin typeface="Times New Roman"/>
                <a:cs typeface="Times New Roman"/>
              </a:rPr>
              <a:t>κοινού</a:t>
            </a:r>
            <a:r>
              <a:rPr sz="1600" spc="-9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77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Η τεχνολογική</a:t>
            </a:r>
            <a:r>
              <a:rPr sz="1600" spc="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πρόοδος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80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Η αύξηση των </a:t>
            </a:r>
            <a:r>
              <a:rPr sz="1600" spc="-13" dirty="0">
                <a:latin typeface="Times New Roman"/>
                <a:cs typeface="Times New Roman"/>
              </a:rPr>
              <a:t>εξαγωγών </a:t>
            </a:r>
            <a:r>
              <a:rPr sz="1600" spc="-4" dirty="0">
                <a:latin typeface="Times New Roman"/>
                <a:cs typeface="Times New Roman"/>
              </a:rPr>
              <a:t>και η μείωση των</a:t>
            </a:r>
            <a:r>
              <a:rPr sz="1600" spc="1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εισαγωγών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77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Η αναβάθμιση του επιπέδου των</a:t>
            </a:r>
            <a:r>
              <a:rPr sz="1600" spc="-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επιχειρήσεων.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80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Η ταχύτατη διάδοση των εμπορευμάτων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77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Η επίτευξη ισορροπίας προσφοράς και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13" dirty="0">
                <a:latin typeface="Times New Roman"/>
                <a:cs typeface="Times New Roman"/>
              </a:rPr>
              <a:t>ζήτησης</a:t>
            </a:r>
            <a:r>
              <a:rPr sz="1600" spc="-13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125230">
              <a:spcBef>
                <a:spcPts val="377"/>
              </a:spcBef>
              <a:buAutoNum type="arabicParenR"/>
              <a:tabLst>
                <a:tab pos="325598" algn="l"/>
              </a:tabLst>
            </a:pPr>
            <a:r>
              <a:rPr sz="1600" spc="-13" dirty="0">
                <a:latin typeface="Times New Roman"/>
                <a:cs typeface="Times New Roman"/>
              </a:rPr>
              <a:t>Ταυτόχρονα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ανταγωνισμός δίνει στον καταναλωτή περισσότερες επιλογές. Ο  τελευταίος μπορεί να διαλέξει ανάμεσα σε περισσότερα προϊόντα, σε περισσότερους όρους  και τρόπους συναλλαγής (δάνεια, δόσεις, leasing, internet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9" dirty="0">
                <a:latin typeface="Times New Roman"/>
                <a:cs typeface="Times New Roman"/>
              </a:rPr>
              <a:t>κλπ</a:t>
            </a:r>
            <a:r>
              <a:rPr sz="1600" spc="9" dirty="0">
                <a:latin typeface="Times New Roman"/>
                <a:cs typeface="Times New Roman"/>
              </a:rPr>
              <a:t>.)</a:t>
            </a:r>
            <a:endParaRPr sz="1600" dirty="0">
              <a:latin typeface="Times New Roman"/>
              <a:cs typeface="Times New Roman"/>
            </a:endParaRPr>
          </a:p>
          <a:p>
            <a:pPr marL="11132"/>
            <a:r>
              <a:rPr sz="1600" u="sng" spc="-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Τα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αρνητικά αποτελέσματα του ανταγωνισμού είναι</a:t>
            </a:r>
            <a:r>
              <a:rPr sz="1600" u="sng" spc="1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80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Η αύξηση της</a:t>
            </a:r>
            <a:r>
              <a:rPr sz="1600" spc="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ανεργίας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77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Οι τάσεις για παράνομες</a:t>
            </a:r>
            <a:r>
              <a:rPr sz="1600" spc="-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πράξεις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77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Η δημιουργία κινδύνων για εμφάνιση μονοπωλίων και</a:t>
            </a:r>
            <a:r>
              <a:rPr sz="1600" spc="18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ολιγοπωλίων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227083" indent="-216509">
              <a:spcBef>
                <a:spcPts val="380"/>
              </a:spcBef>
              <a:buAutoNum type="arabicParenR"/>
              <a:tabLst>
                <a:tab pos="227640" algn="l"/>
              </a:tabLst>
            </a:pPr>
            <a:r>
              <a:rPr sz="1600" spc="-4" dirty="0">
                <a:latin typeface="Times New Roman"/>
                <a:cs typeface="Times New Roman"/>
              </a:rPr>
              <a:t>Η </a:t>
            </a:r>
            <a:r>
              <a:rPr sz="1600" spc="-13" dirty="0">
                <a:latin typeface="Times New Roman"/>
                <a:cs typeface="Times New Roman"/>
              </a:rPr>
              <a:t>εξόντωση </a:t>
            </a:r>
            <a:r>
              <a:rPr sz="1600" spc="-4" dirty="0">
                <a:latin typeface="Times New Roman"/>
                <a:cs typeface="Times New Roman"/>
              </a:rPr>
              <a:t>των μικρών και ασθενέστερων</a:t>
            </a:r>
            <a:r>
              <a:rPr sz="1600" spc="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επιχειρήσεων.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38222" y="5777994"/>
            <a:ext cx="1142891" cy="760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0447" y="454148"/>
            <a:ext cx="6589761" cy="4366279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51204" algn="ctr">
              <a:spcBef>
                <a:spcPts val="88"/>
              </a:spcBef>
            </a:pPr>
            <a:r>
              <a:rPr sz="1600" b="1" spc="-9" dirty="0">
                <a:latin typeface="Times New Roman"/>
                <a:cs typeface="Times New Roman"/>
              </a:rPr>
              <a:t>ΘΕΜΙΤΟΣ </a:t>
            </a:r>
            <a:r>
              <a:rPr sz="1600" b="1" dirty="0">
                <a:latin typeface="Times New Roman"/>
                <a:cs typeface="Times New Roman"/>
              </a:rPr>
              <a:t>– </a:t>
            </a:r>
            <a:r>
              <a:rPr sz="1600" b="1" spc="-22" dirty="0">
                <a:latin typeface="Times New Roman"/>
                <a:cs typeface="Times New Roman"/>
              </a:rPr>
              <a:t>ΑΘΕΜΙΤΟΣ</a:t>
            </a:r>
            <a:r>
              <a:rPr sz="1600" b="1" spc="-167" dirty="0">
                <a:latin typeface="Times New Roman"/>
                <a:cs typeface="Times New Roman"/>
              </a:rPr>
              <a:t> </a:t>
            </a:r>
            <a:r>
              <a:rPr sz="1600" b="1" spc="-18" dirty="0">
                <a:latin typeface="Times New Roman"/>
                <a:cs typeface="Times New Roman"/>
              </a:rPr>
              <a:t>ΑΝΤΑΓΩΝΙΣΜΟΣ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4"/>
              </a:spcBef>
            </a:pPr>
            <a:endParaRPr dirty="0">
              <a:latin typeface="Times New Roman"/>
              <a:cs typeface="Times New Roman"/>
            </a:endParaRPr>
          </a:p>
          <a:p>
            <a:pPr marL="11132" marR="4453"/>
            <a:r>
              <a:rPr sz="1600" b="1" u="heavy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Θεμιτός ανταγωνισμός</a:t>
            </a:r>
            <a:r>
              <a:rPr sz="1600" b="1" spc="-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καλείται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ανταγωνισμός, που γίνεται με θεμιτά μέσα, ήτοι  με μέσα που επιτρέπονται από τον νόμο και από την </a:t>
            </a:r>
            <a:r>
              <a:rPr sz="1600" spc="-9" dirty="0">
                <a:latin typeface="Times New Roman"/>
                <a:cs typeface="Times New Roman"/>
              </a:rPr>
              <a:t>γενική </a:t>
            </a:r>
            <a:r>
              <a:rPr sz="1600" spc="-4" dirty="0">
                <a:latin typeface="Times New Roman"/>
                <a:cs typeface="Times New Roman"/>
              </a:rPr>
              <a:t>αντίληψη για τη δίκαιη  και ορθή </a:t>
            </a:r>
            <a:r>
              <a:rPr sz="1600" spc="-13" dirty="0">
                <a:latin typeface="Times New Roman"/>
                <a:cs typeface="Times New Roman"/>
              </a:rPr>
              <a:t>διεξαγωγή </a:t>
            </a:r>
            <a:r>
              <a:rPr sz="1600" spc="-4" dirty="0">
                <a:latin typeface="Times New Roman"/>
                <a:cs typeface="Times New Roman"/>
              </a:rPr>
              <a:t>του εμπορίου. </a:t>
            </a:r>
            <a:r>
              <a:rPr sz="1600" spc="-22" dirty="0">
                <a:latin typeface="Times New Roman"/>
                <a:cs typeface="Times New Roman"/>
              </a:rPr>
              <a:t>Τέτοια </a:t>
            </a:r>
            <a:r>
              <a:rPr sz="1600" spc="-4" dirty="0">
                <a:latin typeface="Times New Roman"/>
                <a:cs typeface="Times New Roman"/>
              </a:rPr>
              <a:t>μέσα </a:t>
            </a:r>
            <a:r>
              <a:rPr sz="1600" dirty="0">
                <a:latin typeface="Times New Roman"/>
                <a:cs typeface="Times New Roman"/>
              </a:rPr>
              <a:t>είναι: </a:t>
            </a:r>
            <a:r>
              <a:rPr sz="1600" spc="-4" dirty="0">
                <a:latin typeface="Times New Roman"/>
                <a:cs typeface="Times New Roman"/>
              </a:rPr>
              <a:t>η ελάττωση των τιμών με τον  περιορισμό του κέρδους, η </a:t>
            </a:r>
            <a:r>
              <a:rPr sz="1600" spc="-9" dirty="0">
                <a:latin typeface="Times New Roman"/>
                <a:cs typeface="Times New Roman"/>
              </a:rPr>
              <a:t>καλή </a:t>
            </a:r>
            <a:r>
              <a:rPr sz="1600" spc="-4" dirty="0">
                <a:latin typeface="Times New Roman"/>
                <a:cs typeface="Times New Roman"/>
              </a:rPr>
              <a:t>συσκευασία, η βελτίωση της ποιότητας, η  διαφήμιση, η συμμετοχή σε εκθέσεις, η πρόθυμη εξυπηρέτηση,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9" dirty="0">
                <a:latin typeface="Times New Roman"/>
                <a:cs typeface="Times New Roman"/>
              </a:rPr>
              <a:t>ευκολίες  </a:t>
            </a:r>
            <a:r>
              <a:rPr sz="1600" spc="-4" dirty="0">
                <a:latin typeface="Times New Roman"/>
                <a:cs typeface="Times New Roman"/>
              </a:rPr>
              <a:t>πληρωμής, </a:t>
            </a:r>
            <a:r>
              <a:rPr sz="1600" dirty="0">
                <a:latin typeface="Times New Roman"/>
                <a:cs typeface="Times New Roman"/>
              </a:rPr>
              <a:t>οι </a:t>
            </a:r>
            <a:r>
              <a:rPr sz="1600" spc="-9" dirty="0">
                <a:latin typeface="Times New Roman"/>
                <a:cs typeface="Times New Roman"/>
              </a:rPr>
              <a:t>ευκολίες </a:t>
            </a:r>
            <a:r>
              <a:rPr sz="1600" spc="-4" dirty="0">
                <a:latin typeface="Times New Roman"/>
                <a:cs typeface="Times New Roman"/>
              </a:rPr>
              <a:t>παράδοσης του εμπορεύματος </a:t>
            </a:r>
            <a:r>
              <a:rPr sz="1600" dirty="0">
                <a:latin typeface="Times New Roman"/>
                <a:cs typeface="Times New Roman"/>
              </a:rPr>
              <a:t>κ.λπ. </a:t>
            </a:r>
            <a:r>
              <a:rPr sz="1600" spc="-4" dirty="0">
                <a:latin typeface="Times New Roman"/>
                <a:cs typeface="Times New Roman"/>
              </a:rPr>
              <a:t>Ο ανταγωνισμός αυτός  όχι μόνον επιτρέπεται αλλά και ενδείκνυται και επιβάλλεται για το συμφέρον του  </a:t>
            </a:r>
            <a:r>
              <a:rPr sz="1600" spc="-9" dirty="0">
                <a:latin typeface="Times New Roman"/>
                <a:cs typeface="Times New Roman"/>
              </a:rPr>
              <a:t>κοινού </a:t>
            </a:r>
            <a:r>
              <a:rPr sz="1600" spc="-4" dirty="0">
                <a:latin typeface="Times New Roman"/>
                <a:cs typeface="Times New Roman"/>
              </a:rPr>
              <a:t>και την </a:t>
            </a:r>
            <a:r>
              <a:rPr sz="1600" spc="-9" dirty="0">
                <a:latin typeface="Times New Roman"/>
                <a:cs typeface="Times New Roman"/>
              </a:rPr>
              <a:t>οικονομική </a:t>
            </a:r>
            <a:r>
              <a:rPr sz="1600" spc="-4" dirty="0">
                <a:latin typeface="Times New Roman"/>
                <a:cs typeface="Times New Roman"/>
              </a:rPr>
              <a:t>άνοδο ολόκληρου του λαού. Είναι η </a:t>
            </a:r>
            <a:r>
              <a:rPr sz="1600" spc="-9" dirty="0">
                <a:latin typeface="Times New Roman"/>
                <a:cs typeface="Times New Roman"/>
              </a:rPr>
              <a:t>ευγενής </a:t>
            </a:r>
            <a:r>
              <a:rPr sz="1600" spc="-4" dirty="0">
                <a:latin typeface="Times New Roman"/>
                <a:cs typeface="Times New Roman"/>
              </a:rPr>
              <a:t>λεγόμενη  άμιλλα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31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1132" marR="377360"/>
            <a:r>
              <a:rPr sz="1600" spc="-4" dirty="0">
                <a:latin typeface="Times New Roman"/>
                <a:cs typeface="Times New Roman"/>
              </a:rPr>
              <a:t>Με τον </a:t>
            </a:r>
            <a:r>
              <a:rPr sz="1600" dirty="0">
                <a:latin typeface="Times New Roman"/>
                <a:cs typeface="Times New Roman"/>
              </a:rPr>
              <a:t>όρο </a:t>
            </a:r>
            <a:r>
              <a:rPr sz="1600" b="1" u="heavy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Αθέμιτος ανταγωνισμός</a:t>
            </a:r>
            <a:r>
              <a:rPr sz="1600" b="1" spc="-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χαρακτηρίζεται το σύνολο των μεθόδων  </a:t>
            </a:r>
            <a:r>
              <a:rPr sz="1600" spc="-9" dirty="0">
                <a:latin typeface="Times New Roman"/>
                <a:cs typeface="Times New Roman"/>
              </a:rPr>
              <a:t>εμπορικού </a:t>
            </a:r>
            <a:r>
              <a:rPr sz="1600" spc="-4" dirty="0">
                <a:latin typeface="Times New Roman"/>
                <a:cs typeface="Times New Roman"/>
              </a:rPr>
              <a:t>ανταγωνισμού που </a:t>
            </a:r>
            <a:r>
              <a:rPr sz="1600" spc="-13" dirty="0">
                <a:latin typeface="Times New Roman"/>
                <a:cs typeface="Times New Roman"/>
              </a:rPr>
              <a:t>κολάζονται </a:t>
            </a:r>
            <a:r>
              <a:rPr sz="1600" spc="-4" dirty="0">
                <a:latin typeface="Times New Roman"/>
                <a:cs typeface="Times New Roman"/>
              </a:rPr>
              <a:t>από τον Νόμο, όταν στη προσπάθεια  προσέλκυσης </a:t>
            </a:r>
            <a:r>
              <a:rPr sz="1600" spc="-9" dirty="0">
                <a:latin typeface="Times New Roman"/>
                <a:cs typeface="Times New Roman"/>
              </a:rPr>
              <a:t>καταναλωτικού κοινού </a:t>
            </a:r>
            <a:r>
              <a:rPr sz="1600" spc="-4" dirty="0">
                <a:latin typeface="Times New Roman"/>
                <a:cs typeface="Times New Roman"/>
              </a:rPr>
              <a:t>χρησιμοποιούνται </a:t>
            </a:r>
            <a:r>
              <a:rPr sz="1600" spc="-9" dirty="0">
                <a:latin typeface="Times New Roman"/>
                <a:cs typeface="Times New Roman"/>
              </a:rPr>
              <a:t>δόλια </a:t>
            </a:r>
            <a:r>
              <a:rPr sz="1600" spc="-4" dirty="0">
                <a:latin typeface="Times New Roman"/>
                <a:cs typeface="Times New Roman"/>
              </a:rPr>
              <a:t>μέσα όπως  απομίμηση ονόματος ή </a:t>
            </a:r>
            <a:r>
              <a:rPr sz="1600" spc="-9" dirty="0">
                <a:latin typeface="Times New Roman"/>
                <a:cs typeface="Times New Roman"/>
              </a:rPr>
              <a:t>εμπορικού </a:t>
            </a:r>
            <a:r>
              <a:rPr sz="1600" spc="-4" dirty="0">
                <a:latin typeface="Times New Roman"/>
                <a:cs typeface="Times New Roman"/>
              </a:rPr>
              <a:t>σήματος, δυσφήμηση ανταγωνιστών, ή  προϊόντων τους, παραπλανητικές διαφημίσεις</a:t>
            </a:r>
            <a:r>
              <a:rPr sz="1600" dirty="0">
                <a:latin typeface="Times New Roman"/>
                <a:cs typeface="Times New Roman"/>
              </a:rPr>
              <a:t> κ.ά</a:t>
            </a:r>
            <a:r>
              <a:rPr sz="1600" dirty="0"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3" name="object 3"/>
          <p:cNvSpPr/>
          <p:nvPr/>
        </p:nvSpPr>
        <p:spPr>
          <a:xfrm>
            <a:off x="7338222" y="5777994"/>
            <a:ext cx="1142891" cy="760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1485" y="454148"/>
            <a:ext cx="7419998" cy="5738450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80147" algn="ctr">
              <a:spcBef>
                <a:spcPts val="88"/>
              </a:spcBef>
            </a:pPr>
            <a:r>
              <a:rPr sz="1600" b="1" spc="-4" dirty="0">
                <a:latin typeface="Times New Roman"/>
                <a:cs typeface="Times New Roman"/>
              </a:rPr>
              <a:t>ΝΟΜΟΘΕΤΙΚΑ</a:t>
            </a:r>
            <a:r>
              <a:rPr sz="1600" b="1" spc="-92" dirty="0">
                <a:latin typeface="Times New Roman"/>
                <a:cs typeface="Times New Roman"/>
              </a:rPr>
              <a:t> </a:t>
            </a:r>
            <a:r>
              <a:rPr sz="1600" b="1" spc="-48" dirty="0">
                <a:latin typeface="Times New Roman"/>
                <a:cs typeface="Times New Roman"/>
              </a:rPr>
              <a:t>ΜΕΤΡΑ</a:t>
            </a:r>
            <a:r>
              <a:rPr sz="1600" b="1" spc="-105" dirty="0">
                <a:latin typeface="Times New Roman"/>
                <a:cs typeface="Times New Roman"/>
              </a:rPr>
              <a:t> </a:t>
            </a:r>
            <a:r>
              <a:rPr sz="1600" b="1" spc="-44" dirty="0">
                <a:latin typeface="Times New Roman"/>
                <a:cs typeface="Times New Roman"/>
              </a:rPr>
              <a:t>ΚΑΤΆ</a:t>
            </a:r>
            <a:r>
              <a:rPr sz="1600" b="1" spc="-167" dirty="0">
                <a:latin typeface="Times New Roman"/>
                <a:cs typeface="Times New Roman"/>
              </a:rPr>
              <a:t> </a:t>
            </a:r>
            <a:r>
              <a:rPr sz="1600" b="1" spc="-26" dirty="0">
                <a:latin typeface="Times New Roman"/>
                <a:cs typeface="Times New Roman"/>
              </a:rPr>
              <a:t>ΑΘΕΜΙΤΟΥ</a:t>
            </a:r>
            <a:r>
              <a:rPr sz="1600" b="1" spc="-83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ΑΝΤΑΓΩΝΙΣΜΟΥ</a:t>
            </a:r>
            <a:endParaRPr sz="1600" dirty="0">
              <a:latin typeface="Times New Roman"/>
              <a:cs typeface="Times New Roman"/>
            </a:endParaRPr>
          </a:p>
          <a:p>
            <a:pPr marL="11132" marR="26159">
              <a:spcBef>
                <a:spcPts val="1529"/>
              </a:spcBef>
            </a:pPr>
            <a:r>
              <a:rPr sz="1600" spc="-13" dirty="0">
                <a:latin typeface="Times New Roman"/>
                <a:cs typeface="Times New Roman"/>
              </a:rPr>
              <a:t>Στην </a:t>
            </a:r>
            <a:r>
              <a:rPr sz="1600" spc="-4" dirty="0">
                <a:latin typeface="Times New Roman"/>
                <a:cs typeface="Times New Roman"/>
              </a:rPr>
              <a:t>Ελλάδα η καταπολέμηση του αθέμιτου ανταγωνισμού επιδιώχθηκε πρώτα από τον Νόμο  146/1914, που αποτελούσε ακριβή μετάφραση του </a:t>
            </a:r>
            <a:r>
              <a:rPr sz="1600" spc="-9" dirty="0">
                <a:latin typeface="Times New Roman"/>
                <a:cs typeface="Times New Roman"/>
              </a:rPr>
              <a:t>αντίστοιχου γερμανικού </a:t>
            </a:r>
            <a:r>
              <a:rPr sz="1600" spc="-4" dirty="0">
                <a:latin typeface="Times New Roman"/>
                <a:cs typeface="Times New Roman"/>
              </a:rPr>
              <a:t>νόμου περί  αθεμίτου</a:t>
            </a:r>
            <a:r>
              <a:rPr sz="1600" spc="-13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ανταγωνισμού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59554">
              <a:spcBef>
                <a:spcPts val="377"/>
              </a:spcBef>
            </a:pPr>
            <a:r>
              <a:rPr sz="1600" spc="-4" dirty="0">
                <a:latin typeface="Times New Roman"/>
                <a:cs typeface="Times New Roman"/>
              </a:rPr>
              <a:t>Όποιος προβαίνει σε πράξεις αθεμίτου ανταγωνισμού, σύμφωνα με το νόμο 146/1914,  τιμωρείται με:1) Ποινικές κυρώσεις, δηλαδή φυλάκιση ή/και πρόστιμο ανάλογα της  παράβασης, και </a:t>
            </a:r>
            <a:r>
              <a:rPr sz="1600" dirty="0">
                <a:latin typeface="Times New Roman"/>
                <a:cs typeface="Times New Roman"/>
              </a:rPr>
              <a:t>2) </a:t>
            </a:r>
            <a:r>
              <a:rPr sz="1600" spc="-4" dirty="0">
                <a:latin typeface="Times New Roman"/>
                <a:cs typeface="Times New Roman"/>
              </a:rPr>
              <a:t>Αστικές κυρώσεις, δηλαδή μπορεί να υποχρεωθεί στην </a:t>
            </a:r>
            <a:r>
              <a:rPr sz="1600" spc="-9" dirty="0">
                <a:latin typeface="Times New Roman"/>
                <a:cs typeface="Times New Roman"/>
              </a:rPr>
              <a:t>αποζημίωση </a:t>
            </a:r>
            <a:r>
              <a:rPr sz="1600" spc="-4" dirty="0">
                <a:latin typeface="Times New Roman"/>
                <a:cs typeface="Times New Roman"/>
              </a:rPr>
              <a:t>της  βλάβης που προκάλεσε αθέμιτα στον ανταγωνιστή του. </a:t>
            </a:r>
            <a:r>
              <a:rPr sz="1600" spc="-13" dirty="0">
                <a:latin typeface="Times New Roman"/>
                <a:cs typeface="Times New Roman"/>
              </a:rPr>
              <a:t>Στην </a:t>
            </a:r>
            <a:r>
              <a:rPr sz="1600" spc="-4" dirty="0">
                <a:latin typeface="Times New Roman"/>
                <a:cs typeface="Times New Roman"/>
              </a:rPr>
              <a:t>περίπτωση αυτή, </a:t>
            </a:r>
            <a:r>
              <a:rPr sz="1600" spc="-9" dirty="0">
                <a:latin typeface="Times New Roman"/>
                <a:cs typeface="Times New Roman"/>
              </a:rPr>
              <a:t>αποζημιώνεται  </a:t>
            </a:r>
            <a:r>
              <a:rPr sz="1600" spc="-4" dirty="0">
                <a:latin typeface="Times New Roman"/>
                <a:cs typeface="Times New Roman"/>
              </a:rPr>
              <a:t>τόσο η θετική </a:t>
            </a:r>
            <a:r>
              <a:rPr sz="1600" spc="-18" dirty="0">
                <a:latin typeface="Times New Roman"/>
                <a:cs typeface="Times New Roman"/>
              </a:rPr>
              <a:t>ζημία, </a:t>
            </a:r>
            <a:r>
              <a:rPr sz="1600" spc="-4" dirty="0">
                <a:latin typeface="Times New Roman"/>
                <a:cs typeface="Times New Roman"/>
              </a:rPr>
              <a:t>δηλαδή η υποστείσα βλάβη, </a:t>
            </a:r>
            <a:r>
              <a:rPr sz="1600" dirty="0">
                <a:latin typeface="Times New Roman"/>
                <a:cs typeface="Times New Roman"/>
              </a:rPr>
              <a:t>όσο </a:t>
            </a:r>
            <a:r>
              <a:rPr sz="1600" spc="-4" dirty="0">
                <a:latin typeface="Times New Roman"/>
                <a:cs typeface="Times New Roman"/>
              </a:rPr>
              <a:t>και το διαφυγόν</a:t>
            </a:r>
            <a:r>
              <a:rPr sz="1600" spc="3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κέρδος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1132" marR="37847" algn="just">
              <a:spcBef>
                <a:spcPts val="377"/>
              </a:spcBef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Ο νόμος περί αθεμίτου ανταγωνισμού, εκτός από το άρθρο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όπου προβλέπεται </a:t>
            </a: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γενική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ρήτρα </a:t>
            </a:r>
            <a:r>
              <a:rPr sz="1600" spc="-4" dirty="0"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απαγορεύουσα κάθε πράξη αθεμίτου ανταγωνισμού, εξειδικεύει συγκεκριμένες συμπεριφορές </a:t>
            </a:r>
            <a:r>
              <a:rPr sz="1600" spc="-4" dirty="0"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που αποτελούν πράξεις αθεμίτου</a:t>
            </a:r>
            <a:r>
              <a:rPr sz="1600" u="sng" spc="-1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ανταγωνισμού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127" marR="4453" indent="-300552">
              <a:spcBef>
                <a:spcPts val="380"/>
              </a:spcBef>
              <a:buFont typeface="Wingdings"/>
              <a:buChar char=""/>
              <a:tabLst>
                <a:tab pos="311127" algn="l"/>
                <a:tab pos="311683" algn="l"/>
              </a:tabLst>
            </a:pPr>
            <a:r>
              <a:rPr sz="1600" spc="-18" dirty="0">
                <a:latin typeface="Times New Roman"/>
                <a:cs typeface="Times New Roman"/>
              </a:rPr>
              <a:t>Ανακριβείς </a:t>
            </a:r>
            <a:r>
              <a:rPr sz="1600" spc="-4" dirty="0">
                <a:latin typeface="Times New Roman"/>
                <a:cs typeface="Times New Roman"/>
              </a:rPr>
              <a:t>δηλώσεις: </a:t>
            </a:r>
            <a:r>
              <a:rPr sz="1600" spc="-57" dirty="0">
                <a:latin typeface="Times New Roman"/>
                <a:cs typeface="Times New Roman"/>
              </a:rPr>
              <a:t>Το </a:t>
            </a:r>
            <a:r>
              <a:rPr sz="1600" spc="-4" dirty="0">
                <a:latin typeface="Times New Roman"/>
                <a:cs typeface="Times New Roman"/>
              </a:rPr>
              <a:t>άρθρο </a:t>
            </a:r>
            <a:r>
              <a:rPr sz="1600" dirty="0">
                <a:latin typeface="Times New Roman"/>
                <a:cs typeface="Times New Roman"/>
              </a:rPr>
              <a:t>2 </a:t>
            </a:r>
            <a:r>
              <a:rPr sz="1600" spc="-4" dirty="0">
                <a:latin typeface="Times New Roman"/>
                <a:cs typeface="Times New Roman"/>
              </a:rPr>
              <a:t>και </a:t>
            </a:r>
            <a:r>
              <a:rPr sz="1600" dirty="0">
                <a:latin typeface="Times New Roman"/>
                <a:cs typeface="Times New Roman"/>
              </a:rPr>
              <a:t>3 </a:t>
            </a:r>
            <a:r>
              <a:rPr sz="1600" spc="-4" dirty="0">
                <a:latin typeface="Times New Roman"/>
                <a:cs typeface="Times New Roman"/>
              </a:rPr>
              <a:t>του νόμου περί αθεμίτου ανταγωνισμού, ρητώς  απαγορεύει σε δημόσιες γνωστοποιήσεις ή ανακοινώσεις (κυρίως διαφημίσεις) κάθε  ανακριβή δήλωση ικανή να </a:t>
            </a:r>
            <a:r>
              <a:rPr sz="1600" spc="-9" dirty="0">
                <a:latin typeface="Times New Roman"/>
                <a:cs typeface="Times New Roman"/>
              </a:rPr>
              <a:t>παραγάγει </a:t>
            </a:r>
            <a:r>
              <a:rPr sz="1600" spc="-4" dirty="0">
                <a:latin typeface="Times New Roman"/>
                <a:cs typeface="Times New Roman"/>
              </a:rPr>
              <a:t>την εντύπωση ιδιαιτέρως ευνοϊκής προσφοράς  σχετικά με: </a:t>
            </a:r>
            <a:r>
              <a:rPr sz="1600" dirty="0">
                <a:latin typeface="Times New Roman"/>
                <a:cs typeface="Times New Roman"/>
              </a:rPr>
              <a:t>1) </a:t>
            </a:r>
            <a:r>
              <a:rPr sz="1600" spc="-4" dirty="0">
                <a:latin typeface="Times New Roman"/>
                <a:cs typeface="Times New Roman"/>
              </a:rPr>
              <a:t>την ποιότητα, την αρχική προέλευση, τον τρόπο της κατασκευής ή την  τιμολόγηση εμπορευμάτων ή </a:t>
            </a:r>
            <a:r>
              <a:rPr sz="1600" spc="-9" dirty="0">
                <a:latin typeface="Times New Roman"/>
                <a:cs typeface="Times New Roman"/>
              </a:rPr>
              <a:t>βιομηχανικών </a:t>
            </a:r>
            <a:r>
              <a:rPr sz="1600" spc="-4" dirty="0">
                <a:latin typeface="Times New Roman"/>
                <a:cs typeface="Times New Roman"/>
              </a:rPr>
              <a:t>εργασιών, </a:t>
            </a:r>
            <a:r>
              <a:rPr sz="1600" dirty="0">
                <a:latin typeface="Times New Roman"/>
                <a:cs typeface="Times New Roman"/>
              </a:rPr>
              <a:t>2) </a:t>
            </a:r>
            <a:r>
              <a:rPr sz="1600" spc="-4" dirty="0">
                <a:latin typeface="Times New Roman"/>
                <a:cs typeface="Times New Roman"/>
              </a:rPr>
              <a:t>σχετικά με τον τρόπο ή την πηγή  της προμηθείας, </a:t>
            </a:r>
            <a:r>
              <a:rPr sz="1600" dirty="0">
                <a:latin typeface="Times New Roman"/>
                <a:cs typeface="Times New Roman"/>
              </a:rPr>
              <a:t>3) </a:t>
            </a:r>
            <a:r>
              <a:rPr sz="1600" spc="-4" dirty="0">
                <a:latin typeface="Times New Roman"/>
                <a:cs typeface="Times New Roman"/>
              </a:rPr>
              <a:t>την κατοχή βραβείων ή άλλων </a:t>
            </a:r>
            <a:r>
              <a:rPr sz="1600" spc="-9" dirty="0">
                <a:latin typeface="Times New Roman"/>
                <a:cs typeface="Times New Roman"/>
              </a:rPr>
              <a:t>τιμητικών </a:t>
            </a:r>
            <a:r>
              <a:rPr sz="1600" spc="-4" dirty="0">
                <a:latin typeface="Times New Roman"/>
                <a:cs typeface="Times New Roman"/>
              </a:rPr>
              <a:t>διακρίσεων, </a:t>
            </a:r>
            <a:r>
              <a:rPr sz="1600" dirty="0">
                <a:latin typeface="Times New Roman"/>
                <a:cs typeface="Times New Roman"/>
              </a:rPr>
              <a:t>4) </a:t>
            </a:r>
            <a:r>
              <a:rPr sz="1600" spc="-4" dirty="0">
                <a:latin typeface="Times New Roman"/>
                <a:cs typeface="Times New Roman"/>
              </a:rPr>
              <a:t>την αιτία ή το  </a:t>
            </a:r>
            <a:r>
              <a:rPr sz="1600" spc="-9" dirty="0">
                <a:latin typeface="Times New Roman"/>
                <a:cs typeface="Times New Roman"/>
              </a:rPr>
              <a:t>σκοπό </a:t>
            </a:r>
            <a:r>
              <a:rPr sz="1600" spc="-4" dirty="0">
                <a:latin typeface="Times New Roman"/>
                <a:cs typeface="Times New Roman"/>
              </a:rPr>
              <a:t>της πωλήσεως ή σχετικά με το ποσό των προς διάθεση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εμπορευμάτων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338222" y="5777994"/>
            <a:ext cx="1142891" cy="760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9176" y="454147"/>
            <a:ext cx="7655114" cy="5823088"/>
          </a:xfrm>
          <a:prstGeom prst="rect">
            <a:avLst/>
          </a:prstGeom>
        </p:spPr>
        <p:txBody>
          <a:bodyPr vert="horz" wrap="square" lIns="0" tIns="11132" rIns="0" bIns="0" rtlCol="0">
            <a:spAutoFit/>
          </a:bodyPr>
          <a:lstStyle/>
          <a:p>
            <a:pPr marL="28385" algn="ctr">
              <a:spcBef>
                <a:spcPts val="88"/>
              </a:spcBef>
            </a:pPr>
            <a:r>
              <a:rPr sz="1600" b="1" spc="-4" dirty="0">
                <a:latin typeface="Times New Roman"/>
                <a:cs typeface="Times New Roman"/>
              </a:rPr>
              <a:t>ΝΟΜΟΘΕΤΙΚΑ</a:t>
            </a:r>
            <a:r>
              <a:rPr sz="1600" b="1" spc="-92" dirty="0">
                <a:latin typeface="Times New Roman"/>
                <a:cs typeface="Times New Roman"/>
              </a:rPr>
              <a:t> </a:t>
            </a:r>
            <a:r>
              <a:rPr sz="1600" b="1" spc="-48" dirty="0">
                <a:latin typeface="Times New Roman"/>
                <a:cs typeface="Times New Roman"/>
              </a:rPr>
              <a:t>ΜΕΤΡΑ</a:t>
            </a:r>
            <a:r>
              <a:rPr sz="1600" b="1" spc="-105" dirty="0">
                <a:latin typeface="Times New Roman"/>
                <a:cs typeface="Times New Roman"/>
              </a:rPr>
              <a:t> </a:t>
            </a:r>
            <a:r>
              <a:rPr sz="1600" b="1" spc="-44" dirty="0">
                <a:latin typeface="Times New Roman"/>
                <a:cs typeface="Times New Roman"/>
              </a:rPr>
              <a:t>ΚΑΤΆ</a:t>
            </a:r>
            <a:r>
              <a:rPr sz="1600" b="1" spc="-167" dirty="0">
                <a:latin typeface="Times New Roman"/>
                <a:cs typeface="Times New Roman"/>
              </a:rPr>
              <a:t> </a:t>
            </a:r>
            <a:r>
              <a:rPr sz="1600" b="1" spc="-26" dirty="0">
                <a:latin typeface="Times New Roman"/>
                <a:cs typeface="Times New Roman"/>
              </a:rPr>
              <a:t>ΑΘΕΜΙΤΟΥ</a:t>
            </a:r>
            <a:r>
              <a:rPr sz="1600" b="1" spc="-83" dirty="0">
                <a:latin typeface="Times New Roman"/>
                <a:cs typeface="Times New Roman"/>
              </a:rPr>
              <a:t> </a:t>
            </a:r>
            <a:r>
              <a:rPr sz="1600" b="1" spc="-22" dirty="0">
                <a:latin typeface="Times New Roman"/>
                <a:cs typeface="Times New Roman"/>
              </a:rPr>
              <a:t>ΑΝΤΑΓΩΝΙΣΜΟΥ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dirty="0">
              <a:latin typeface="Times New Roman"/>
              <a:cs typeface="Times New Roman"/>
            </a:endParaRPr>
          </a:p>
          <a:p>
            <a:pPr marL="311683" marR="64563" indent="-300552">
              <a:spcBef>
                <a:spcPts val="1573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u="sng" spc="-2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Αναγγελία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εκποίησης εμπορευμάτων λόγω διάλυσης:</a:t>
            </a:r>
            <a:r>
              <a:rPr sz="1600" spc="-4" dirty="0">
                <a:latin typeface="Times New Roman"/>
                <a:cs typeface="Times New Roman"/>
              </a:rPr>
              <a:t> Επιπρόσθετα, απαγορεύεται η δημόσια  διαφήμιση και </a:t>
            </a:r>
            <a:r>
              <a:rPr sz="1600" spc="-9" dirty="0">
                <a:latin typeface="Times New Roman"/>
                <a:cs typeface="Times New Roman"/>
              </a:rPr>
              <a:t>αναγγελία </a:t>
            </a:r>
            <a:r>
              <a:rPr sz="1600" spc="-4" dirty="0">
                <a:latin typeface="Times New Roman"/>
                <a:cs typeface="Times New Roman"/>
              </a:rPr>
              <a:t>της εκποίησης εμπορευμάτων λόγω </a:t>
            </a:r>
            <a:r>
              <a:rPr sz="1600" spc="-9" dirty="0">
                <a:latin typeface="Times New Roman"/>
                <a:cs typeface="Times New Roman"/>
              </a:rPr>
              <a:t>διάλυσης </a:t>
            </a:r>
            <a:r>
              <a:rPr sz="1600" spc="-4" dirty="0">
                <a:latin typeface="Times New Roman"/>
                <a:cs typeface="Times New Roman"/>
              </a:rPr>
              <a:t>του καταστήματος,  εάν δεν έχει ληφθεί, προηγουμένως, η σχετική άδεια από το αρμόδιο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Πρωτοδικείο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27272" indent="-300552">
              <a:spcBef>
                <a:spcPts val="377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Συκοφαντικές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ή δυσφημιστικές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διαδόσεις: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Απαγορεύεται επίσης η διάδοση ειδήσεων που  </a:t>
            </a:r>
            <a:r>
              <a:rPr sz="1600" spc="-9" dirty="0">
                <a:latin typeface="Times New Roman"/>
                <a:cs typeface="Times New Roman"/>
              </a:rPr>
              <a:t>σχετίζονται </a:t>
            </a:r>
            <a:r>
              <a:rPr sz="1600" spc="-4" dirty="0">
                <a:latin typeface="Times New Roman"/>
                <a:cs typeface="Times New Roman"/>
              </a:rPr>
              <a:t>με τα προϊόντα, υπηρεσίες, επιχείρηση τρίτου και μπορούν να βλάψουν τις  εργασίες ανταγωνιστικής επιχειρήσεως ή την εμπορική πίστη της, </a:t>
            </a:r>
            <a:r>
              <a:rPr sz="1600" spc="-9" dirty="0">
                <a:latin typeface="Times New Roman"/>
                <a:cs typeface="Times New Roman"/>
              </a:rPr>
              <a:t>ακόμη </a:t>
            </a:r>
            <a:r>
              <a:rPr sz="1600" spc="-4" dirty="0">
                <a:latin typeface="Times New Roman"/>
                <a:cs typeface="Times New Roman"/>
              </a:rPr>
              <a:t>κι αν τα διαδοθέντα  είναι αληθινά (δυσφημιστικές διαδόσεις). Σε περίπτωση που όσα διαδίδονται είναι αναληθή  (συκοφαντικές διαδόσεις), όποιος τα διαδίδει έχει υποχρέωση </a:t>
            </a:r>
            <a:r>
              <a:rPr sz="1600" spc="-9" dirty="0">
                <a:latin typeface="Times New Roman"/>
                <a:cs typeface="Times New Roman"/>
              </a:rPr>
              <a:t>αποζημίωσης </a:t>
            </a:r>
            <a:r>
              <a:rPr sz="1600" spc="-4" dirty="0">
                <a:latin typeface="Times New Roman"/>
                <a:cs typeface="Times New Roman"/>
              </a:rPr>
              <a:t>αλλά και  τιμωρείται ποινικά με φυλάκιση μέχρις </a:t>
            </a:r>
            <a:r>
              <a:rPr sz="1600" dirty="0">
                <a:latin typeface="Times New Roman"/>
                <a:cs typeface="Times New Roman"/>
              </a:rPr>
              <a:t>6 </a:t>
            </a:r>
            <a:r>
              <a:rPr sz="1600" spc="-4" dirty="0">
                <a:latin typeface="Times New Roman"/>
                <a:cs typeface="Times New Roman"/>
              </a:rPr>
              <a:t>μηνών ή/και με χρηματική</a:t>
            </a:r>
            <a:r>
              <a:rPr sz="1600" spc="39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ποινή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311683" marR="4453" indent="-300552">
              <a:spcBef>
                <a:spcPts val="380"/>
              </a:spcBef>
              <a:buFont typeface="Wingdings"/>
              <a:buChar char=""/>
              <a:tabLst>
                <a:tab pos="311127" algn="l"/>
                <a:tab pos="311683" algn="l"/>
              </a:tabLst>
            </a:pP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Χρήση επωνυμίας ή </a:t>
            </a:r>
            <a:r>
              <a:rPr sz="1600" u="sng" spc="-9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διακριτικού </a:t>
            </a:r>
            <a:r>
              <a:rPr sz="1600" u="sng" spc="-4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γνωρίσματος ανταγωνιστή:</a:t>
            </a:r>
            <a:r>
              <a:rPr sz="1600" spc="-4" dirty="0">
                <a:latin typeface="Times New Roman"/>
                <a:cs typeface="Times New Roman"/>
              </a:rPr>
              <a:t> </a:t>
            </a:r>
            <a:r>
              <a:rPr sz="1600" spc="-9" dirty="0">
                <a:latin typeface="Times New Roman"/>
                <a:cs typeface="Times New Roman"/>
              </a:rPr>
              <a:t>Ακόμη, </a:t>
            </a:r>
            <a:r>
              <a:rPr sz="1600" spc="-4" dirty="0">
                <a:latin typeface="Times New Roman"/>
                <a:cs typeface="Times New Roman"/>
              </a:rPr>
              <a:t>απαγορεύεται και η  χρήση ονόματος, εμπορικής επωνυμίας, ή ιδιαιτέρου </a:t>
            </a:r>
            <a:r>
              <a:rPr sz="1600" spc="-9" dirty="0">
                <a:latin typeface="Times New Roman"/>
                <a:cs typeface="Times New Roman"/>
              </a:rPr>
              <a:t>διακριτικού </a:t>
            </a:r>
            <a:r>
              <a:rPr sz="1600" spc="-4" dirty="0">
                <a:latin typeface="Times New Roman"/>
                <a:cs typeface="Times New Roman"/>
              </a:rPr>
              <a:t>γνωρίσματος καταστήματος  ή </a:t>
            </a:r>
            <a:r>
              <a:rPr sz="1600" spc="-9" dirty="0">
                <a:latin typeface="Times New Roman"/>
                <a:cs typeface="Times New Roman"/>
              </a:rPr>
              <a:t>βιομηχανικής </a:t>
            </a:r>
            <a:r>
              <a:rPr sz="1600" spc="-4" dirty="0">
                <a:latin typeface="Times New Roman"/>
                <a:cs typeface="Times New Roman"/>
              </a:rPr>
              <a:t>επιχειρήσεως ανταγωνιστή με τρόπο που μπορεί να προκαλέσει σύγχυση με  το όνομα, την εμπορική επωνυμία ή το ιδιαίτερο </a:t>
            </a:r>
            <a:r>
              <a:rPr sz="1600" spc="-9" dirty="0">
                <a:latin typeface="Times New Roman"/>
                <a:cs typeface="Times New Roman"/>
              </a:rPr>
              <a:t>διακριτικό </a:t>
            </a:r>
            <a:r>
              <a:rPr sz="1600" spc="-4" dirty="0">
                <a:latin typeface="Times New Roman"/>
                <a:cs typeface="Times New Roman"/>
              </a:rPr>
              <a:t>γνώρισμα που νόμιμα </a:t>
            </a:r>
            <a:r>
              <a:rPr sz="1600" dirty="0">
                <a:latin typeface="Times New Roman"/>
                <a:cs typeface="Times New Roman"/>
              </a:rPr>
              <a:t>μεταχει-  </a:t>
            </a:r>
            <a:r>
              <a:rPr sz="1600" spc="-4" dirty="0">
                <a:latin typeface="Times New Roman"/>
                <a:cs typeface="Times New Roman"/>
              </a:rPr>
              <a:t>ρίζεται κάποιος. </a:t>
            </a:r>
            <a:r>
              <a:rPr sz="1600" spc="-9" dirty="0">
                <a:latin typeface="Times New Roman"/>
                <a:cs typeface="Times New Roman"/>
              </a:rPr>
              <a:t>Ως </a:t>
            </a:r>
            <a:r>
              <a:rPr sz="1600" spc="-4" dirty="0">
                <a:latin typeface="Times New Roman"/>
                <a:cs typeface="Times New Roman"/>
              </a:rPr>
              <a:t>ιδιαίτερο </a:t>
            </a:r>
            <a:r>
              <a:rPr sz="1600" spc="-9" dirty="0">
                <a:latin typeface="Times New Roman"/>
                <a:cs typeface="Times New Roman"/>
              </a:rPr>
              <a:t>διακριτικό </a:t>
            </a:r>
            <a:r>
              <a:rPr sz="1600" spc="-4" dirty="0">
                <a:latin typeface="Times New Roman"/>
                <a:cs typeface="Times New Roman"/>
              </a:rPr>
              <a:t>γνώρισμα θεωρείται </a:t>
            </a:r>
            <a:r>
              <a:rPr sz="1600" spc="-9" dirty="0">
                <a:latin typeface="Times New Roman"/>
                <a:cs typeface="Times New Roman"/>
              </a:rPr>
              <a:t>μάλιστα </a:t>
            </a:r>
            <a:r>
              <a:rPr sz="1600" spc="-4" dirty="0">
                <a:latin typeface="Times New Roman"/>
                <a:cs typeface="Times New Roman"/>
              </a:rPr>
              <a:t>και </a:t>
            </a:r>
            <a:r>
              <a:rPr sz="1600" dirty="0">
                <a:latin typeface="Times New Roman"/>
                <a:cs typeface="Times New Roman"/>
              </a:rPr>
              <a:t>ο </a:t>
            </a:r>
            <a:r>
              <a:rPr sz="1600" spc="-4" dirty="0">
                <a:latin typeface="Times New Roman"/>
                <a:cs typeface="Times New Roman"/>
              </a:rPr>
              <a:t>ιδιαίτερος  διασχηματισμός ή η ιδιαίτερη </a:t>
            </a:r>
            <a:r>
              <a:rPr sz="1600" spc="-9" dirty="0">
                <a:latin typeface="Times New Roman"/>
                <a:cs typeface="Times New Roman"/>
              </a:rPr>
              <a:t>διακόσμηση </a:t>
            </a:r>
            <a:r>
              <a:rPr sz="1600" spc="-4" dirty="0">
                <a:latin typeface="Times New Roman"/>
                <a:cs typeface="Times New Roman"/>
              </a:rPr>
              <a:t>των εμπορευμάτων, της συσκευής ή του  </a:t>
            </a:r>
            <a:r>
              <a:rPr sz="1600" spc="-9" dirty="0">
                <a:latin typeface="Times New Roman"/>
                <a:cs typeface="Times New Roman"/>
              </a:rPr>
              <a:t>περικαλύμματος </a:t>
            </a:r>
            <a:r>
              <a:rPr sz="1600" spc="-4" dirty="0">
                <a:latin typeface="Times New Roman"/>
                <a:cs typeface="Times New Roman"/>
              </a:rPr>
              <a:t>τους, εφόσον είναι γνωστά στους </a:t>
            </a:r>
            <a:r>
              <a:rPr sz="1600" spc="-9" dirty="0">
                <a:latin typeface="Times New Roman"/>
                <a:cs typeface="Times New Roman"/>
              </a:rPr>
              <a:t>σχετικούς </a:t>
            </a:r>
            <a:r>
              <a:rPr sz="1600" spc="-4" dirty="0">
                <a:latin typeface="Times New Roman"/>
                <a:cs typeface="Times New Roman"/>
              </a:rPr>
              <a:t>κύκλους των συναλλαγών ως  διακριτικά σημεία των ομοίων εμπορευμάτων κάποιου</a:t>
            </a:r>
            <a:r>
              <a:rPr sz="1600" spc="4" dirty="0">
                <a:latin typeface="Times New Roman"/>
                <a:cs typeface="Times New Roman"/>
              </a:rPr>
              <a:t> </a:t>
            </a:r>
            <a:r>
              <a:rPr sz="1600" spc="-4" dirty="0">
                <a:latin typeface="Times New Roman"/>
                <a:cs typeface="Times New Roman"/>
              </a:rPr>
              <a:t>άλλου</a:t>
            </a:r>
            <a:r>
              <a:rPr sz="1600" spc="-4" dirty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519365" y="5902371"/>
            <a:ext cx="961749" cy="635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1349</Words>
  <Application>Microsoft Office PowerPoint</Application>
  <PresentationFormat>Προβολή στην οθόνη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 ΑΝΤΑΓΩΝΙΣΜΟΣ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ΑΝΤΑΓΩΝΙΣΜΟΣ</dc:title>
  <dc:creator>Riggas</dc:creator>
  <cp:lastModifiedBy>Riggas</cp:lastModifiedBy>
  <cp:revision>1</cp:revision>
  <dcterms:created xsi:type="dcterms:W3CDTF">2021-01-11T19:40:39Z</dcterms:created>
  <dcterms:modified xsi:type="dcterms:W3CDTF">2021-01-11T19:42:08Z</dcterms:modified>
</cp:coreProperties>
</file>