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276E2C-9C9D-4491-8C43-29601414D58A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E1728F-91EF-4C68-B897-6B7AC851560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1640" y="2636912"/>
            <a:ext cx="6380252" cy="643153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10" dirty="0" err="1" smtClean="0"/>
              <a:t>Τουριστικ</a:t>
            </a:r>
            <a:r>
              <a:rPr lang="el-GR" spc="-10" dirty="0" smtClean="0"/>
              <a:t>ό</a:t>
            </a:r>
            <a:r>
              <a:rPr lang="en-US" spc="-10" dirty="0" smtClean="0"/>
              <a:t> </a:t>
            </a:r>
            <a:r>
              <a:rPr spc="-30" dirty="0" smtClean="0"/>
              <a:t> </a:t>
            </a:r>
            <a:r>
              <a:rPr spc="-5" dirty="0" err="1" smtClean="0"/>
              <a:t>Πακέτ</a:t>
            </a:r>
            <a:r>
              <a:rPr lang="en-US" spc="-5" dirty="0" err="1" smtClean="0"/>
              <a:t>o</a:t>
            </a:r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00808" y="332656"/>
            <a:ext cx="12169352" cy="766515"/>
          </a:xfrm>
          <a:prstGeom prst="rect">
            <a:avLst/>
          </a:prstGeom>
        </p:spPr>
        <p:txBody>
          <a:bodyPr vert="horz" wrap="square" lIns="0" tIns="340002" rIns="0" bIns="0" rtlCol="0">
            <a:spAutoFit/>
          </a:bodyPr>
          <a:lstStyle/>
          <a:p>
            <a:pPr marL="4572969" marR="5092" indent="-1797363">
              <a:lnSpc>
                <a:spcPts val="3348"/>
              </a:lnSpc>
              <a:spcBef>
                <a:spcPts val="626"/>
              </a:spcBef>
            </a:pPr>
            <a:r>
              <a:rPr sz="3600" spc="-10" dirty="0"/>
              <a:t>Χαρακτηριστικά Τουριστικών  </a:t>
            </a:r>
            <a:r>
              <a:rPr sz="3600" spc="-5" dirty="0"/>
              <a:t>Πακέτων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3568" y="1484784"/>
            <a:ext cx="6662512" cy="4455992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353236" marR="509804" indent="-341143">
              <a:lnSpc>
                <a:spcPct val="119800"/>
              </a:lnSpc>
              <a:spcBef>
                <a:spcPts val="95"/>
              </a:spcBef>
              <a:tabLst>
                <a:tab pos="352599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Περιλαμβάνουν μεταφορά,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κατάλυμα και άλλες 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υπηρεσίες,</a:t>
            </a: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420064" indent="-341143">
              <a:lnSpc>
                <a:spcPct val="119800"/>
              </a:lnSpc>
              <a:spcBef>
                <a:spcPts val="601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Παρουσιάζονται σε ειδικά έντυπα προβολής και  προώθησης,</a:t>
            </a: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372329" indent="-341143">
              <a:lnSpc>
                <a:spcPct val="119800"/>
              </a:lnSpc>
              <a:spcBef>
                <a:spcPts val="601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Πωλούνται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σε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ενιαία τιμή που καλύπτει όλα όσα  περιλαμβάνουν,</a:t>
            </a: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29">
              <a:spcBef>
                <a:spcPts val="1128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Η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ασφάλιση είναι</a:t>
            </a:r>
            <a:r>
              <a:rPr sz="22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υποχρεωτική,</a:t>
            </a: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36915" indent="-341143">
              <a:lnSpc>
                <a:spcPct val="119800"/>
              </a:lnSpc>
              <a:spcBef>
                <a:spcPts val="596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Το ταξίδι προπληρώνεται στο σύνολό του πριν την  αναχώρηση του πελάτη.</a:t>
            </a: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2599" marR="5092" indent="-340506">
              <a:lnSpc>
                <a:spcPct val="119800"/>
              </a:lnSpc>
              <a:spcBef>
                <a:spcPts val="601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	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84" y="404664"/>
            <a:ext cx="7448921" cy="643153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10" dirty="0"/>
              <a:t>Συστατικά </a:t>
            </a:r>
            <a:r>
              <a:rPr spc="-5" dirty="0"/>
              <a:t>ενός</a:t>
            </a:r>
            <a:r>
              <a:rPr spc="-35" dirty="0"/>
              <a:t> </a:t>
            </a:r>
            <a:r>
              <a:rPr spc="-10" dirty="0"/>
              <a:t>Πακέτου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5576" y="1340768"/>
            <a:ext cx="6450468" cy="5082427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353236" marR="1075618" indent="-341143">
              <a:lnSpc>
                <a:spcPct val="119800"/>
              </a:lnSpc>
              <a:spcBef>
                <a:spcPts val="95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Μεταφορά (transportation): γίνεται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με  αεροπλάνο, πλοίο,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τραίνο,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πουλμαν</a:t>
            </a:r>
            <a:r>
              <a:rPr sz="2200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κτλ,</a:t>
            </a:r>
          </a:p>
          <a:p>
            <a:pPr marL="353236" marR="29914" indent="-341143">
              <a:lnSpc>
                <a:spcPct val="119800"/>
              </a:lnSpc>
              <a:spcBef>
                <a:spcPts val="601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Κατάλυμα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(accommodation):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συνήθως πρόκειται  για ξενοδοχείο αλλά μπορεί να είναι και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ξενώνας, 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σαλέ, βίλα κτλ.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Η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επιλογή του καταλύματος 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γίνεται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με βάση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τις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ανάγκες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του</a:t>
            </a:r>
            <a:r>
              <a:rPr sz="22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πελάτη,</a:t>
            </a: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496439" indent="-341143">
              <a:lnSpc>
                <a:spcPct val="119800"/>
              </a:lnSpc>
              <a:spcBef>
                <a:spcPts val="601"/>
              </a:spcBef>
              <a:tabLst>
                <a:tab pos="353236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Μεταφορά (transfer) από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και προς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το 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αεροδρόμιο, ξεναγήσεις, εκδρομές, ενοικίαση 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αυτοκινήτου,</a:t>
            </a:r>
          </a:p>
          <a:p>
            <a:pPr marL="353236" marR="5092" indent="-341143">
              <a:lnSpc>
                <a:spcPct val="119800"/>
              </a:lnSpc>
              <a:spcBef>
                <a:spcPts val="601"/>
              </a:spcBef>
              <a:tabLst>
                <a:tab pos="352599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Ασφάλεια </a:t>
            </a: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ταξιδιού (insurance): ασφάλεια αστικής  </a:t>
            </a:r>
            <a:r>
              <a:rPr sz="2200" spc="-5" dirty="0">
                <a:solidFill>
                  <a:schemeClr val="bg1"/>
                </a:solidFill>
                <a:latin typeface="Arial"/>
                <a:cs typeface="Arial"/>
              </a:rPr>
              <a:t>ευθύνης των ταξιδιωτών σε περίπτωση  ατυχήματος.</a:t>
            </a: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468560" y="620688"/>
            <a:ext cx="10044608" cy="503528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2130233" marR="5092" indent="-2118141">
              <a:lnSpc>
                <a:spcPts val="3348"/>
              </a:lnSpc>
              <a:spcBef>
                <a:spcPts val="626"/>
              </a:spcBef>
            </a:pPr>
            <a:r>
              <a:rPr sz="3600" spc="-10" dirty="0"/>
              <a:t>Έλεγχος Ποιότητας Τουριστικού  Πακέτου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3528" y="1700808"/>
            <a:ext cx="7920880" cy="3100109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Σήμερα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πια,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όλες οι επιχειρήσεις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προσπαθούν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να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πωλούν προϊόντα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όσο το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δυνατόν ποιοτικά ανώτερα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και σε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λογική  τιμή. </a:t>
            </a:r>
            <a:endParaRPr lang="el-GR" sz="2400" spc="-5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endParaRPr lang="el-GR" sz="2400" spc="-5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lang="el-GR" sz="2400" spc="-5" dirty="0" smtClean="0">
                <a:solidFill>
                  <a:schemeClr val="bg1"/>
                </a:solidFill>
                <a:latin typeface="Arial"/>
                <a:cs typeface="Arial"/>
              </a:rPr>
              <a:t>     </a:t>
            </a:r>
            <a:r>
              <a:rPr sz="2400" spc="-5" dirty="0" err="1" smtClean="0">
                <a:solidFill>
                  <a:schemeClr val="bg1"/>
                </a:solidFill>
                <a:latin typeface="Arial"/>
                <a:cs typeface="Arial"/>
              </a:rPr>
              <a:t>Οι</a:t>
            </a:r>
            <a:r>
              <a:rPr sz="2400" spc="-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επιχειρήσεις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των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οποίων τα  προϊόντα δεν είναι ποιοτικά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αποτυγχάνουν  ακόμα κι αν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προσφέρουν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φτηνότερα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προϊόντα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από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τους</a:t>
            </a:r>
            <a:r>
              <a:rPr sz="2400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ανταγωνιστές.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612576" y="260648"/>
            <a:ext cx="10945216" cy="926720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1206729" marR="5092" indent="-1194636">
              <a:lnSpc>
                <a:spcPts val="3348"/>
              </a:lnSpc>
              <a:spcBef>
                <a:spcPts val="626"/>
              </a:spcBef>
            </a:pPr>
            <a:r>
              <a:rPr sz="3600" spc="-10" dirty="0"/>
              <a:t>Έλεγχος Ποιότητας Τουριστικού  </a:t>
            </a:r>
            <a:r>
              <a:rPr sz="3600" spc="-5" dirty="0"/>
              <a:t>Πακέτου:</a:t>
            </a:r>
            <a:r>
              <a:rPr sz="3600" spc="-15" dirty="0"/>
              <a:t> </a:t>
            </a:r>
            <a:r>
              <a:rPr sz="3600" spc="-10" dirty="0"/>
              <a:t>Ποιότητα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412776"/>
            <a:ext cx="9145016" cy="3124586"/>
          </a:xfrm>
          <a:prstGeom prst="rect">
            <a:avLst/>
          </a:prstGeom>
        </p:spPr>
        <p:txBody>
          <a:bodyPr vert="horz" wrap="square" lIns="0" tIns="61100" rIns="0" bIns="0" rtlCol="0">
            <a:spAutoFit/>
          </a:bodyPr>
          <a:lstStyle/>
          <a:p>
            <a:pPr marL="353236" marR="5092" indent="-341143" algn="just">
              <a:lnSpc>
                <a:spcPct val="86800"/>
              </a:lnSpc>
              <a:spcBef>
                <a:spcPts val="481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Τα χαρακτηριστικά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προϊόντος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ή της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υπηρεσίας που ικανοποιούν πλήρως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ή και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ξεπερνούν τις προσδοκίες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πελάτη (π.χ.:  δεν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γίνεται να ταξιδέψει την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πρώτη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φορά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με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καλή και την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επόμενη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 κακή αεροπορική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εταιρεία),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>
              <a:spcBef>
                <a:spcPts val="25"/>
              </a:spcBef>
            </a:pP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7918" indent="-341143" algn="just">
              <a:lnSpc>
                <a:spcPct val="86800"/>
              </a:lnSpc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Τα χαρακτηριστικά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προϊόντος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ή της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υπηρεσίας που ικανοποιούν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κάποια  συγκεκριμένα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πρότυπα (π.χ.: δεν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γίνεται να  ταξιδέψουν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οι πελάτες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πούλμαν που δεν  έχει περάσει ΚΤΕΟ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ή </a:t>
            </a:r>
            <a:r>
              <a:rPr sz="2400" spc="5" dirty="0">
                <a:solidFill>
                  <a:schemeClr val="bg1"/>
                </a:solidFill>
                <a:latin typeface="Arial"/>
                <a:cs typeface="Arial"/>
              </a:rPr>
              <a:t>αερ.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Εταιρεία που δεν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έχει πιστοποιητικό</a:t>
            </a:r>
            <a:r>
              <a:rPr sz="2400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chemeClr val="bg1"/>
                </a:solidFill>
                <a:latin typeface="Arial"/>
                <a:cs typeface="Arial"/>
              </a:rPr>
              <a:t>ασφάλειας</a:t>
            </a:r>
            <a:r>
              <a:rPr sz="2400" dirty="0" smtClean="0">
                <a:solidFill>
                  <a:schemeClr val="bg1"/>
                </a:solidFill>
                <a:latin typeface="Arial"/>
                <a:cs typeface="Arial"/>
              </a:rPr>
              <a:t>)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96552" y="404664"/>
            <a:ext cx="9972600" cy="503528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1206729" marR="5092" indent="-1194636">
              <a:lnSpc>
                <a:spcPts val="3348"/>
              </a:lnSpc>
              <a:spcBef>
                <a:spcPts val="626"/>
              </a:spcBef>
            </a:pPr>
            <a:r>
              <a:rPr sz="2800" spc="-10" dirty="0"/>
              <a:t>Έλεγχος Ποιότητας Τουριστικού  </a:t>
            </a:r>
            <a:r>
              <a:rPr sz="2800" spc="-5" dirty="0"/>
              <a:t>Πακέτου:</a:t>
            </a:r>
            <a:r>
              <a:rPr sz="2800" spc="-15" dirty="0"/>
              <a:t> </a:t>
            </a:r>
            <a:r>
              <a:rPr sz="2800" spc="-10" dirty="0"/>
              <a:t>Ποιότητα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512" y="1340768"/>
            <a:ext cx="8964488" cy="3147428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353236" marR="232308" indent="-341143" algn="just">
              <a:lnSpc>
                <a:spcPct val="119800"/>
              </a:lnSpc>
              <a:spcBef>
                <a:spcPts val="95"/>
              </a:spcBef>
              <a:tabLst>
                <a:tab pos="352599" algn="l"/>
              </a:tabLst>
            </a:pPr>
            <a:r>
              <a:rPr sz="22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Το σύνολο των ιδιοτήτων και στοιχείων του  μάρκετινγκ μέσω των οποίων ένα προϊόν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ή 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υπηρεσία συμμορφώνεται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με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τις απαιτήσεις του  </a:t>
            </a:r>
            <a:r>
              <a:rPr sz="2000" spc="-5" dirty="0" err="1">
                <a:solidFill>
                  <a:schemeClr val="bg1"/>
                </a:solidFill>
                <a:latin typeface="Arial"/>
                <a:cs typeface="Arial"/>
              </a:rPr>
              <a:t>πελάτη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δηλ.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να ανταποκρίνεται το προϊόν σε  αυτό που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διαφημίζουμε),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>
              <a:lnSpc>
                <a:spcPct val="100000"/>
              </a:lnSpc>
            </a:pP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2599" marR="5092" indent="-340506" algn="just">
              <a:lnSpc>
                <a:spcPct val="119800"/>
              </a:lnSpc>
              <a:spcBef>
                <a:spcPts val="1609"/>
              </a:spcBef>
              <a:tabLst>
                <a:tab pos="353236" algn="l"/>
              </a:tabLst>
            </a:pP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•		Ο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βαθμός στον οποίο ένα συγκεκριμένο προϊόν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ή 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υπηρεσία συμμορφώνεται με τις προδιαγραφές  της σχεδίασής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του/της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(να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καλύπτει την ανάγκη  για την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οποία φτιάχτηκε, πχ. Αν το πακέτο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Χ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είναι 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για εξερεύνηση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της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Ηπείρου, να καλύπτει όντως  μεγάλο μέρος της</a:t>
            </a:r>
            <a:r>
              <a:rPr sz="20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Ηπείρου)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412776" y="188640"/>
            <a:ext cx="11052720" cy="1189708"/>
          </a:xfrm>
          <a:prstGeom prst="rect">
            <a:avLst/>
          </a:prstGeom>
        </p:spPr>
        <p:txBody>
          <a:bodyPr vert="horz" wrap="square" lIns="0" tIns="340002" rIns="0" bIns="0" rtlCol="0">
            <a:spAutoFit/>
          </a:bodyPr>
          <a:lstStyle/>
          <a:p>
            <a:pPr marL="4407489" marR="5092" indent="-1689803">
              <a:lnSpc>
                <a:spcPts val="3348"/>
              </a:lnSpc>
              <a:spcBef>
                <a:spcPts val="626"/>
              </a:spcBef>
            </a:pPr>
            <a:r>
              <a:rPr sz="3600" spc="-5" dirty="0"/>
              <a:t>Τι </a:t>
            </a:r>
            <a:r>
              <a:rPr sz="3600" spc="-10" dirty="0"/>
              <a:t>Ελέγχεται </a:t>
            </a:r>
            <a:r>
              <a:rPr sz="3600" spc="-5" dirty="0"/>
              <a:t>κατά τον Έλεγχο  Ποιότητας;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9672" y="1628800"/>
            <a:ext cx="5957609" cy="4099532"/>
          </a:xfrm>
          <a:prstGeom prst="rect">
            <a:avLst/>
          </a:prstGeom>
        </p:spPr>
        <p:txBody>
          <a:bodyPr vert="horz" wrap="square" lIns="0" tIns="168662" rIns="0" bIns="0" rtlCol="0">
            <a:spAutoFit/>
          </a:bodyPr>
          <a:lstStyle/>
          <a:p>
            <a:pPr marL="12729">
              <a:spcBef>
                <a:spcPts val="1328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Μεταφορικά</a:t>
            </a: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μέσα:</a:t>
            </a:r>
          </a:p>
          <a:p>
            <a:pPr marL="754206" marR="5092" indent="-283861">
              <a:lnSpc>
                <a:spcPct val="119700"/>
              </a:lnSpc>
              <a:spcBef>
                <a:spcPts val="54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Τύποι και χωρητικότητα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αεροσκαφών,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πλοίων  τρένων λεωφορείων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κτλ.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70981">
              <a:spcBef>
                <a:spcPts val="982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Τρόπος ναύλωσης αεροσκάφους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(charter</a:t>
            </a:r>
            <a:r>
              <a:rPr sz="2000" spc="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ή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>
              <a:spcBef>
                <a:spcPts val="471"/>
              </a:spcBef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scheduled),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107561" indent="-283861">
              <a:lnSpc>
                <a:spcPct val="119800"/>
              </a:lnSpc>
              <a:spcBef>
                <a:spcPts val="501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Διαθεσιμότητα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καμπινών/βαγονιών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και  δυναμικότητα κλινών/κουκετών στο πλοίο και  στο τρένο αντίστοιχα,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522533" indent="-283861">
              <a:lnSpc>
                <a:spcPct val="119700"/>
              </a:lnSpc>
              <a:spcBef>
                <a:spcPts val="501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Παρεχόμενες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υπηρεσίες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(γεύματα εν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ώρα 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ταξιδιού κτλ)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188640" y="188640"/>
            <a:ext cx="9721080" cy="1189708"/>
          </a:xfrm>
          <a:prstGeom prst="rect">
            <a:avLst/>
          </a:prstGeom>
        </p:spPr>
        <p:txBody>
          <a:bodyPr vert="horz" wrap="square" lIns="0" tIns="340002" rIns="0" bIns="0" rtlCol="0">
            <a:spAutoFit/>
          </a:bodyPr>
          <a:lstStyle/>
          <a:p>
            <a:pPr marL="4407489" marR="5092" indent="-1689803">
              <a:lnSpc>
                <a:spcPts val="3348"/>
              </a:lnSpc>
              <a:spcBef>
                <a:spcPts val="626"/>
              </a:spcBef>
            </a:pPr>
            <a:r>
              <a:rPr sz="3600" spc="-5" dirty="0"/>
              <a:t>Τι </a:t>
            </a:r>
            <a:r>
              <a:rPr sz="3600" spc="-10" dirty="0"/>
              <a:t>Ελέγχεται </a:t>
            </a:r>
            <a:r>
              <a:rPr sz="3600" spc="-5" dirty="0"/>
              <a:t>κατά τον Έλεγχο  Ποιότητας;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1600" y="1412776"/>
            <a:ext cx="5892022" cy="5261193"/>
          </a:xfrm>
          <a:prstGeom prst="rect">
            <a:avLst/>
          </a:prstGeom>
        </p:spPr>
        <p:txBody>
          <a:bodyPr vert="horz" wrap="square" lIns="0" tIns="168662" rIns="0" bIns="0" rtlCol="0">
            <a:spAutoFit/>
          </a:bodyPr>
          <a:lstStyle/>
          <a:p>
            <a:pPr marL="12729">
              <a:spcBef>
                <a:spcPts val="1328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Μέσα Διαμονής και</a:t>
            </a:r>
            <a:r>
              <a:rPr sz="2400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Εστίασης:</a:t>
            </a:r>
          </a:p>
          <a:p>
            <a:pPr marL="754206" marR="76375" indent="-283861">
              <a:lnSpc>
                <a:spcPct val="119700"/>
              </a:lnSpc>
              <a:spcBef>
                <a:spcPts val="54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Η κατάσταση των δωματίων σε σχέση με την  κατηγορία του</a:t>
            </a:r>
            <a:r>
              <a:rPr sz="20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ξενοδοχείου,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70981">
              <a:spcBef>
                <a:spcPts val="982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Ο αριθμός και η διάρθρωση των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 δωματίων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>
              <a:spcBef>
                <a:spcPts val="471"/>
              </a:spcBef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(μονόκλινα, δίκλινα κτλ)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68738" indent="-283861">
              <a:lnSpc>
                <a:spcPct val="119800"/>
              </a:lnSpc>
              <a:spcBef>
                <a:spcPts val="501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Οι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προσφερόμενες παροχές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του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ξενοδοχείου 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(τηλεόραση κλιματισμός, πισίνες, γήπεδα, 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χώροι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εστίασης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 κτλ),</a:t>
            </a:r>
          </a:p>
          <a:p>
            <a:pPr marL="754206" marR="5092" indent="-283861">
              <a:lnSpc>
                <a:spcPct val="119700"/>
              </a:lnSpc>
              <a:spcBef>
                <a:spcPts val="501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Χώροι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εστίασης σε σχέση με τον αριθμό των  τραπεζιών, την άνεση και την λειτουργικότητα  του χώρου,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70981">
              <a:spcBef>
                <a:spcPts val="982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Ο αριθμός των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χώρων εστίασης</a:t>
            </a:r>
            <a:r>
              <a:rPr sz="2000" spc="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(ταβέρνες,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>
              <a:spcBef>
                <a:spcPts val="471"/>
              </a:spcBef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εστιατόρια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κλπ)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900608" y="188640"/>
            <a:ext cx="9227368" cy="1189708"/>
          </a:xfrm>
          <a:prstGeom prst="rect">
            <a:avLst/>
          </a:prstGeom>
        </p:spPr>
        <p:txBody>
          <a:bodyPr vert="horz" wrap="square" lIns="0" tIns="340002" rIns="0" bIns="0" rtlCol="0">
            <a:spAutoFit/>
          </a:bodyPr>
          <a:lstStyle/>
          <a:p>
            <a:pPr marL="4407489" marR="5092" indent="-1689803">
              <a:lnSpc>
                <a:spcPts val="3348"/>
              </a:lnSpc>
              <a:spcBef>
                <a:spcPts val="626"/>
              </a:spcBef>
            </a:pPr>
            <a:r>
              <a:rPr sz="3600" spc="-5" dirty="0"/>
              <a:t>Τι </a:t>
            </a:r>
            <a:r>
              <a:rPr sz="3600" spc="-10" dirty="0"/>
              <a:t>Ελέγχεται </a:t>
            </a:r>
            <a:r>
              <a:rPr sz="3600" spc="-5" dirty="0"/>
              <a:t>κατά τον Έλεγχο  Ποιότητας;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7624" y="1556792"/>
            <a:ext cx="6078595" cy="4529588"/>
          </a:xfrm>
          <a:prstGeom prst="rect">
            <a:avLst/>
          </a:prstGeom>
        </p:spPr>
        <p:txBody>
          <a:bodyPr vert="horz" wrap="square" lIns="0" tIns="168662" rIns="0" bIns="0" rtlCol="0">
            <a:spAutoFit/>
          </a:bodyPr>
          <a:lstStyle/>
          <a:p>
            <a:pPr marL="12729">
              <a:spcBef>
                <a:spcPts val="1328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Βοηθητικές</a:t>
            </a: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Υπηρεσίες:</a:t>
            </a:r>
          </a:p>
          <a:p>
            <a:pPr marL="754206" marR="1812640" indent="-283861">
              <a:lnSpc>
                <a:spcPct val="119700"/>
              </a:lnSpc>
              <a:spcBef>
                <a:spcPts val="54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Αριθμός,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επίπεδο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γνώσεων και 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επαγγελματισμός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 ξεναγών,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8274" indent="-283861">
              <a:lnSpc>
                <a:spcPct val="119700"/>
              </a:lnSpc>
              <a:spcBef>
                <a:spcPts val="50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Αριθμός και βαθμός καταλληλότητας 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συνοδών- 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αρχηγών,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70981">
              <a:spcBef>
                <a:spcPts val="977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Καταλληλότητα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οχημάτων μεταφοράς</a:t>
            </a:r>
            <a:r>
              <a:rPr sz="2000" spc="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πελατών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>
              <a:spcBef>
                <a:spcPts val="471"/>
              </a:spcBef>
            </a:pP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(transfer),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5092" indent="-283861">
              <a:lnSpc>
                <a:spcPct val="119700"/>
              </a:lnSpc>
              <a:spcBef>
                <a:spcPts val="50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Αριθμός οχημάτων και των διαθέσιμων θέσεων  που </a:t>
            </a:r>
            <a:r>
              <a:rPr sz="2000" spc="-10" dirty="0">
                <a:solidFill>
                  <a:schemeClr val="bg1"/>
                </a:solidFill>
                <a:latin typeface="Arial"/>
                <a:cs typeface="Arial"/>
              </a:rPr>
              <a:t>έχουν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κλειστεί από το</a:t>
            </a:r>
            <a:r>
              <a:rPr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πρακτορείο,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793666" indent="-283861">
              <a:lnSpc>
                <a:spcPct val="119700"/>
              </a:lnSpc>
              <a:spcBef>
                <a:spcPts val="510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Αριθμός οδηγών και καταλληλότητα των  οχημάτων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828600" y="332656"/>
            <a:ext cx="9083352" cy="1189708"/>
          </a:xfrm>
          <a:prstGeom prst="rect">
            <a:avLst/>
          </a:prstGeom>
        </p:spPr>
        <p:txBody>
          <a:bodyPr vert="horz" wrap="square" lIns="0" tIns="340002" rIns="0" bIns="0" rtlCol="0">
            <a:spAutoFit/>
          </a:bodyPr>
          <a:lstStyle/>
          <a:p>
            <a:pPr marL="4407489" marR="5092" indent="-1689803">
              <a:lnSpc>
                <a:spcPts val="3348"/>
              </a:lnSpc>
              <a:spcBef>
                <a:spcPts val="626"/>
              </a:spcBef>
            </a:pPr>
            <a:r>
              <a:rPr sz="3600" spc="-5" dirty="0"/>
              <a:t>Τι </a:t>
            </a:r>
            <a:r>
              <a:rPr sz="3600" spc="-10" dirty="0"/>
              <a:t>Ελέγχεται </a:t>
            </a:r>
            <a:r>
              <a:rPr sz="3600" spc="-5" dirty="0"/>
              <a:t>κατά τον Έλεγχο  Ποιότητας;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75656" y="2132856"/>
            <a:ext cx="6015555" cy="2811907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132384" indent="-341143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βαθμός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αξιοπιστίας των</a:t>
            </a:r>
            <a:r>
              <a:rPr sz="2400" spc="-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προμηθευτών  των προαναφερθέντων</a:t>
            </a:r>
            <a:r>
              <a:rPr sz="2400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υπηρεσιών,</a:t>
            </a:r>
          </a:p>
          <a:p>
            <a:pPr marL="353236" marR="564540" indent="-341143">
              <a:lnSpc>
                <a:spcPct val="119700"/>
              </a:lnSpc>
              <a:spcBef>
                <a:spcPts val="606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Η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τήρηση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επιπέδου παρεχόμενης  ποιότητας υπηρεσιών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</a:t>
            </a:r>
            <a:r>
              <a:rPr sz="2400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πακέτου,</a:t>
            </a:r>
          </a:p>
          <a:p>
            <a:pPr marL="353236" marR="5092" indent="-341143">
              <a:lnSpc>
                <a:spcPct val="119800"/>
              </a:lnSpc>
              <a:spcBef>
                <a:spcPts val="601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Η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εξασφάλιση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της ασφάλειας των</a:t>
            </a:r>
            <a:r>
              <a:rPr sz="2400" spc="-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ατόμων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που θα</a:t>
            </a: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μετακινηθούν.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442410"/>
            <a:ext cx="7770913" cy="935541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>
              <a:lnSpc>
                <a:spcPts val="3598"/>
              </a:lnSpc>
              <a:spcBef>
                <a:spcPts val="95"/>
              </a:spcBef>
            </a:pPr>
            <a:r>
              <a:rPr sz="3600" spc="-10" dirty="0"/>
              <a:t>Επιλογή </a:t>
            </a:r>
            <a:r>
              <a:rPr sz="3600" spc="-5" dirty="0"/>
              <a:t>Έτοιμου Πακέτου</a:t>
            </a:r>
            <a:r>
              <a:rPr sz="3600" spc="-15" dirty="0"/>
              <a:t> </a:t>
            </a:r>
            <a:r>
              <a:rPr sz="3600" spc="-5" dirty="0"/>
              <a:t>από</a:t>
            </a:r>
          </a:p>
          <a:p>
            <a:pPr marL="3819">
              <a:lnSpc>
                <a:spcPts val="3598"/>
              </a:lnSpc>
            </a:pPr>
            <a:r>
              <a:rPr sz="3600" spc="-5" dirty="0"/>
              <a:t>Tour</a:t>
            </a:r>
            <a:r>
              <a:rPr sz="3600" spc="-10" dirty="0"/>
              <a:t> Operator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43608" y="1700808"/>
            <a:ext cx="6027653" cy="4272572"/>
          </a:xfrm>
          <a:prstGeom prst="rect">
            <a:avLst/>
          </a:prstGeom>
        </p:spPr>
        <p:txBody>
          <a:bodyPr vert="horz" wrap="square" lIns="0" tIns="63646" rIns="0" bIns="0" rtlCol="0">
            <a:spAutoFit/>
          </a:bodyPr>
          <a:lstStyle/>
          <a:p>
            <a:pPr marL="353236" marR="159752" indent="-341143">
              <a:lnSpc>
                <a:spcPts val="2506"/>
              </a:lnSpc>
              <a:spcBef>
                <a:spcPts val="501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Η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ελκυστικότητα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προορισμού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της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σύνθεσης του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 πακέτου,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696924" indent="-341143">
              <a:lnSpc>
                <a:spcPts val="2506"/>
              </a:lnSpc>
              <a:spcBef>
                <a:spcPts val="596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Το επίπεδο παροχής υπηρεσιών του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συγκεκριμένου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 πακέτου,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29">
              <a:spcBef>
                <a:spcPts val="204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Η τιμή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πώλησης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</a:t>
            </a:r>
            <a:r>
              <a:rPr sz="2400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πακέτου,</a:t>
            </a:r>
          </a:p>
          <a:p>
            <a:pPr marL="12729">
              <a:spcBef>
                <a:spcPts val="215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Οι ειδικές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προσφορές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ανά</a:t>
            </a:r>
            <a:r>
              <a:rPr sz="2400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περίοδο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29">
              <a:lnSpc>
                <a:spcPts val="2696"/>
              </a:lnSpc>
              <a:spcBef>
                <a:spcPts val="226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Οι προσφορές κατά περίπτωση</a:t>
            </a:r>
            <a:r>
              <a:rPr sz="2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(π.χ.</a:t>
            </a:r>
          </a:p>
          <a:p>
            <a:pPr marL="353236">
              <a:lnSpc>
                <a:spcPts val="2696"/>
              </a:lnSpc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Γαμήλιο</a:t>
            </a:r>
            <a:r>
              <a:rPr sz="2400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ταξίδι)</a:t>
            </a:r>
          </a:p>
          <a:p>
            <a:pPr marL="353236" marR="5092" indent="-341143">
              <a:lnSpc>
                <a:spcPct val="86800"/>
              </a:lnSpc>
              <a:spcBef>
                <a:spcPts val="596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Η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δυνατότητα επιπλέον ξεναγήσεων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και  συνδυασμού των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τουριστικών  δραστηριοτήτων που πιθανόν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να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επιθυμεί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ο</a:t>
            </a: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πελάτης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3608" y="741620"/>
            <a:ext cx="7567876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lang="el-GR" sz="4400" spc="-10" dirty="0" smtClean="0"/>
              <a:t>Τουριστικό</a:t>
            </a:r>
            <a:r>
              <a:rPr lang="en-US" sz="4400" spc="-10" dirty="0" smtClean="0"/>
              <a:t> </a:t>
            </a:r>
            <a:r>
              <a:rPr lang="en-US" sz="4400" spc="-30" dirty="0" smtClean="0"/>
              <a:t> </a:t>
            </a:r>
            <a:r>
              <a:rPr lang="el-GR" sz="4400" spc="-5" dirty="0" err="1" smtClean="0"/>
              <a:t>Πακέτ</a:t>
            </a:r>
            <a:r>
              <a:rPr lang="en-US" sz="4400" spc="-5" dirty="0" smtClean="0"/>
              <a:t>o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27584" y="2204864"/>
            <a:ext cx="7344816" cy="2672043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Τουριστικό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Πακέτο (Inclusive Tours):</a:t>
            </a:r>
            <a:r>
              <a:rPr sz="2400" spc="-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ταξίδι  οργανωμένο στο σύνολό του. Παρέχεται  στον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πελάτη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συνδυασμό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δύο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τουλάχιστον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υπηρεσιών,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μεταφοράς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και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καταλύματος  (ξενοδοχείο) αλλά και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άλλες βοηθητικές  υπηρεσίες όπως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transfers, ξεναγήσεις και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άλλα.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1560" y="442410"/>
            <a:ext cx="8058945" cy="935541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>
              <a:lnSpc>
                <a:spcPts val="3598"/>
              </a:lnSpc>
              <a:spcBef>
                <a:spcPts val="95"/>
              </a:spcBef>
            </a:pPr>
            <a:r>
              <a:rPr sz="3600" spc="-10" dirty="0"/>
              <a:t>Επιλογή </a:t>
            </a:r>
            <a:r>
              <a:rPr sz="3600" spc="-5" dirty="0"/>
              <a:t>Έτοιμου Πακέτου</a:t>
            </a:r>
            <a:r>
              <a:rPr sz="3600" spc="-15" dirty="0"/>
              <a:t> </a:t>
            </a:r>
            <a:r>
              <a:rPr sz="3600" spc="-5" dirty="0"/>
              <a:t>από</a:t>
            </a:r>
          </a:p>
          <a:p>
            <a:pPr marL="3819">
              <a:lnSpc>
                <a:spcPts val="3598"/>
              </a:lnSpc>
            </a:pPr>
            <a:r>
              <a:rPr sz="3600" spc="-5" dirty="0"/>
              <a:t>Tour</a:t>
            </a:r>
            <a:r>
              <a:rPr sz="3600" spc="-10" dirty="0"/>
              <a:t> Operator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1600" y="1844824"/>
            <a:ext cx="6072227" cy="4128796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989060" indent="-341143" algn="just">
              <a:lnSpc>
                <a:spcPct val="119700"/>
              </a:lnSpc>
              <a:spcBef>
                <a:spcPts val="100"/>
              </a:spcBef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 Η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αξιοπιστία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 tour-operator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που  προσφέρει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πακέτο.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92287" indent="-341143" algn="just">
              <a:lnSpc>
                <a:spcPct val="119700"/>
              </a:lnSpc>
              <a:spcBef>
                <a:spcPts val="606"/>
              </a:spcBef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Το ποσοστό κέρδους που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ο tour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operator  προσφέρει στο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ταξιδιωτικό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γραφειο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για το  συγκεκριμένο</a:t>
            </a: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πακέτο,</a:t>
            </a:r>
          </a:p>
          <a:p>
            <a:pPr marL="353236" marR="5092" indent="-341143">
              <a:lnSpc>
                <a:spcPct val="119800"/>
              </a:lnSpc>
              <a:spcBef>
                <a:spcPts val="601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Η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προηγούμενη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ταξιδιωτική εμπειρία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του  πελάτη: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ανάλογα με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αυτήν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θα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προσφερθεί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κάτι διαφορετικό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και ελκυστικό κατά  περίπτωση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84" y="476672"/>
            <a:ext cx="7489514" cy="566209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z="3600" spc="-5" dirty="0"/>
              <a:t>Είδη </a:t>
            </a:r>
            <a:r>
              <a:rPr sz="3600" spc="-10" dirty="0"/>
              <a:t>Τουριστικών</a:t>
            </a:r>
            <a:r>
              <a:rPr sz="3600" spc="-35" dirty="0"/>
              <a:t> </a:t>
            </a:r>
            <a:r>
              <a:rPr sz="3600" spc="-5" dirty="0"/>
              <a:t>Πακέτων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1640" y="1412776"/>
            <a:ext cx="6100245" cy="5101208"/>
          </a:xfrm>
          <a:prstGeom prst="rect">
            <a:avLst/>
          </a:prstGeom>
        </p:spPr>
        <p:txBody>
          <a:bodyPr vert="horz" wrap="square" lIns="0" tIns="84649" rIns="0" bIns="0" rtlCol="0">
            <a:spAutoFit/>
          </a:bodyPr>
          <a:lstStyle/>
          <a:p>
            <a:pPr marL="12729">
              <a:spcBef>
                <a:spcPts val="667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Ανεξάρτητων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ή μεμονωμένων</a:t>
            </a:r>
            <a:r>
              <a:rPr sz="2400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ταξιδιωτών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>
              <a:spcBef>
                <a:spcPts val="571"/>
              </a:spcBef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(Individuals Inclusive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Tours-IIT</a:t>
            </a:r>
            <a:r>
              <a:rPr sz="2400" dirty="0" smtClean="0">
                <a:solidFill>
                  <a:srgbClr val="FF0000"/>
                </a:solidFill>
                <a:latin typeface="Arial"/>
                <a:cs typeface="Arial"/>
              </a:rPr>
              <a:t>),</a:t>
            </a: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53236">
              <a:spcBef>
                <a:spcPts val="571"/>
              </a:spcBef>
            </a:pP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631369" indent="-341143">
              <a:lnSpc>
                <a:spcPct val="119700"/>
              </a:lnSpc>
              <a:spcBef>
                <a:spcPts val="606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Ομάδων </a:t>
            </a:r>
            <a:r>
              <a:rPr sz="2400" spc="-5" dirty="0" err="1">
                <a:solidFill>
                  <a:schemeClr val="bg1"/>
                </a:solidFill>
                <a:latin typeface="Arial"/>
                <a:cs typeface="Arial"/>
              </a:rPr>
              <a:t>Ταξιδιωτών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2400" spc="-5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631369" indent="-341143">
              <a:lnSpc>
                <a:spcPct val="119700"/>
              </a:lnSpc>
              <a:spcBef>
                <a:spcPts val="606"/>
              </a:spcBef>
              <a:tabLst>
                <a:tab pos="353236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         </a:t>
            </a:r>
            <a:r>
              <a:rPr sz="2400" dirty="0" smtClean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Group Inclusive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Tours-GIT)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: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5092" indent="-283861">
              <a:lnSpc>
                <a:spcPct val="119700"/>
              </a:lnSpc>
              <a:spcBef>
                <a:spcPts val="54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Τουριστικά πακέτα ομάδων ταξιδιωτών που  χρησιμοποιούν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πτήσεις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τακτικών  αερογραμμών (scheduled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flight inclusive  tours-SIT),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5092" indent="-283861">
              <a:lnSpc>
                <a:spcPct val="119800"/>
              </a:lnSpc>
              <a:spcBef>
                <a:spcPts val="50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Τουριστικά πακέτα ομάδων ταξιδιωτών που  χρησιμοποιούν ειδικά ναυλωμένες πτήσεις 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(charter flight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inclusive</a:t>
            </a:r>
            <a:r>
              <a:rPr sz="2000" b="1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tours-SIT)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404664"/>
            <a:ext cx="7417506" cy="643153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5" dirty="0"/>
              <a:t>Είδη </a:t>
            </a:r>
            <a:r>
              <a:rPr spc="-10" dirty="0"/>
              <a:t>Τουριστικών</a:t>
            </a:r>
            <a:r>
              <a:rPr spc="-35" dirty="0"/>
              <a:t> </a:t>
            </a:r>
            <a:r>
              <a:rPr spc="-5" dirty="0"/>
              <a:t>Πακέτων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5616" y="1340768"/>
            <a:ext cx="6802601" cy="4401716"/>
          </a:xfrm>
          <a:prstGeom prst="rect">
            <a:avLst/>
          </a:prstGeom>
        </p:spPr>
        <p:txBody>
          <a:bodyPr vert="horz" wrap="square" lIns="0" tIns="168662" rIns="0" bIns="0" rtlCol="0">
            <a:spAutoFit/>
          </a:bodyPr>
          <a:lstStyle/>
          <a:p>
            <a:pPr marL="12729">
              <a:spcBef>
                <a:spcPts val="1328"/>
              </a:spcBef>
              <a:tabLst>
                <a:tab pos="353236" algn="l"/>
              </a:tabLst>
            </a:pPr>
            <a:endParaRPr sz="2400" dirty="0">
              <a:latin typeface="Arial"/>
              <a:cs typeface="Arial"/>
            </a:endParaRPr>
          </a:p>
          <a:p>
            <a:pPr marL="754206" marR="17821" indent="-283861" algn="just">
              <a:lnSpc>
                <a:spcPct val="119700"/>
              </a:lnSpc>
              <a:spcBef>
                <a:spcPts val="546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Έτοιμα Πακέτα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(ready-made):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σχεδιάζονται από 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το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τουριστικό γραφείο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και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απευθύνονται προς  όλους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τους πελάτες. Ο πελάτης δεν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έχει δικαίωμα 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να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ζητήσει αλλαγή κάποιου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μέρους του</a:t>
            </a:r>
            <a:r>
              <a:rPr sz="2000" b="1" spc="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πακέτου.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>
              <a:lnSpc>
                <a:spcPct val="100000"/>
              </a:lnSpc>
            </a:pPr>
            <a:endParaRPr sz="2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754206" marR="5092" indent="-283861" algn="just">
              <a:lnSpc>
                <a:spcPct val="119800"/>
              </a:lnSpc>
              <a:spcBef>
                <a:spcPts val="1348"/>
              </a:spcBef>
              <a:tabLst>
                <a:tab pos="754206" algn="l"/>
              </a:tabLst>
            </a:pP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–	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Επί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παραγγελία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(Tailor made):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σχεδιάζονται μαζί 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με τον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πελάτη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(ο οποίος μπορεί να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είναι είτε  μεμονωμένο άτομο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είτε ομάδα),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κοστολογείται και 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αν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θεωρήσει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πως το πακέτο είναι 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ακριβό αλλάζει 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η</a:t>
            </a:r>
            <a:r>
              <a:rPr sz="2000" b="1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chemeClr val="bg1"/>
                </a:solidFill>
                <a:latin typeface="Arial"/>
                <a:cs typeface="Arial"/>
              </a:rPr>
              <a:t>σχεδίαση.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404664"/>
            <a:ext cx="7561522" cy="643153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5" dirty="0"/>
              <a:t>Είδη </a:t>
            </a:r>
            <a:r>
              <a:rPr spc="-10" dirty="0"/>
              <a:t>Τουριστικών</a:t>
            </a:r>
            <a:r>
              <a:rPr spc="-35" dirty="0"/>
              <a:t> </a:t>
            </a:r>
            <a:r>
              <a:rPr spc="-5" dirty="0"/>
              <a:t>Πακέτων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1640" y="1412776"/>
            <a:ext cx="6097698" cy="4515624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Επί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Παραγγελία Πακέτα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(Tailor-made):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Για  δημοφιλείς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προορισμούς υπάρχει</a:t>
            </a:r>
            <a:r>
              <a:rPr sz="2400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ένας</a:t>
            </a:r>
          </a:p>
          <a:p>
            <a:pPr marL="353236" marR="210668" algn="just">
              <a:lnSpc>
                <a:spcPts val="3458"/>
              </a:lnSpc>
              <a:spcBef>
                <a:spcPts val="210"/>
              </a:spcBef>
            </a:pP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«βασικός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σκελετός» με κάποια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δεδομένα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(όπως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π.χ.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αεροπορικό εισιτήριο με  επιστροφή,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ξενοδοχείο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πρωινό,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ασφάλεια ταξιδιού και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μεταφορά από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  αεροδρόμιο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ξενοδοχείο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και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αντίστροφα) πάνω στον οποίο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οργανώνουν το ταξίδι κατά τα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επιθυμίες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 πελάτη.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520" y="260648"/>
            <a:ext cx="8576850" cy="926720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2083771" marR="5092" indent="-2071679">
              <a:lnSpc>
                <a:spcPts val="3348"/>
              </a:lnSpc>
              <a:spcBef>
                <a:spcPts val="626"/>
              </a:spcBef>
            </a:pPr>
            <a:r>
              <a:rPr spc="-5" dirty="0"/>
              <a:t>Είδη </a:t>
            </a:r>
            <a:r>
              <a:rPr spc="-10" dirty="0"/>
              <a:t>Τουριστικών </a:t>
            </a:r>
            <a:r>
              <a:rPr dirty="0"/>
              <a:t>Πακέτων: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spc="-5" dirty="0" smtClean="0"/>
              <a:t>Fly </a:t>
            </a:r>
            <a:r>
              <a:rPr spc="-5" dirty="0"/>
              <a:t>&amp;  Drive</a:t>
            </a:r>
            <a:r>
              <a:rPr spc="-10" dirty="0"/>
              <a:t> 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560" y="1844824"/>
            <a:ext cx="7632848" cy="3558439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Απευθύνεται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στους ταξιδιώτες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που  προτιμούν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να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συνδυάσουν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την  αεροπορική με την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οδική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μεταφορά.  Περιλαμβάνει αεροπορική μετακίνηση</a:t>
            </a:r>
            <a:r>
              <a:rPr sz="2400" spc="-1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από  τον τόπο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προέλευσης προς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τον τόπο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προορισμού,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μετά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χρήση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οδικού μέσου  (συνήθως ενοικιασμένου αυτοκινήτου)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και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μετά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επιστροφή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αεροπορικό </a:t>
            </a:r>
            <a:r>
              <a:rPr sz="2400" spc="5" dirty="0">
                <a:solidFill>
                  <a:schemeClr val="bg1"/>
                </a:solidFill>
                <a:latin typeface="Arial"/>
                <a:cs typeface="Arial"/>
              </a:rPr>
              <a:t>μέσο. </a:t>
            </a:r>
            <a:endParaRPr lang="el-GR" sz="2400" spc="5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lang="el-GR" sz="2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l-GR" sz="2400" spc="5" dirty="0" smtClean="0">
                <a:solidFill>
                  <a:schemeClr val="bg1"/>
                </a:solidFill>
                <a:latin typeface="Arial"/>
                <a:cs typeface="Arial"/>
              </a:rPr>
              <a:t>   </a:t>
            </a:r>
            <a:r>
              <a:rPr sz="2400" spc="-5" dirty="0" err="1" smtClean="0">
                <a:solidFill>
                  <a:schemeClr val="bg1"/>
                </a:solidFill>
                <a:latin typeface="Arial"/>
                <a:cs typeface="Arial"/>
              </a:rPr>
              <a:t>Το</a:t>
            </a:r>
            <a:r>
              <a:rPr sz="2400" spc="-5" dirty="0" smtClean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αυτοκίνητο συνήθως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παραδίδεται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στο  ξενοδοχείο και 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πελάτης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μεταφέρεται με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πούλμαν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του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γραφείου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96552" y="260648"/>
            <a:ext cx="9144000" cy="926720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2083771" marR="5092" indent="-2071679">
              <a:lnSpc>
                <a:spcPts val="3348"/>
              </a:lnSpc>
              <a:spcBef>
                <a:spcPts val="626"/>
              </a:spcBef>
            </a:pPr>
            <a:r>
              <a:rPr lang="el-GR" spc="-5" dirty="0" smtClean="0"/>
              <a:t>        </a:t>
            </a:r>
            <a:r>
              <a:rPr spc="-5" dirty="0" err="1" smtClean="0"/>
              <a:t>Είδη</a:t>
            </a:r>
            <a:r>
              <a:rPr spc="-5" dirty="0" smtClean="0"/>
              <a:t> </a:t>
            </a:r>
            <a:r>
              <a:rPr spc="-10" dirty="0"/>
              <a:t>Τουριστικών </a:t>
            </a:r>
            <a:r>
              <a:rPr dirty="0"/>
              <a:t>Πακέτων: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spc="-5" dirty="0" smtClean="0"/>
              <a:t>Fly </a:t>
            </a:r>
            <a:r>
              <a:rPr spc="-5" dirty="0"/>
              <a:t>&amp;  Drive</a:t>
            </a:r>
            <a:r>
              <a:rPr spc="-10" dirty="0"/>
              <a:t> 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7624" y="1268760"/>
            <a:ext cx="7488832" cy="5250697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11647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πελάτης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οδηγεί με σκοπό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να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φτάσει  κάθε μέρα τον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επόμενο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σταθμό του  ταξιδιού όπου και θα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διανυκτερεύσει.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Η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διαδρομή περνάει μέσα από</a:t>
            </a:r>
            <a:r>
              <a:rPr sz="2400" spc="-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αξιοθέατα.</a:t>
            </a:r>
          </a:p>
          <a:p>
            <a:pPr algn="just">
              <a:lnSpc>
                <a:spcPct val="100000"/>
              </a:lnSpc>
            </a:pPr>
            <a:endParaRPr sz="27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554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Συνήθως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περιλαμβάνονται: διαμονή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σε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ξενοδοχεία (ΒΒ), ενοικίαση αυτοκινήτου,  24ωρη οδική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βοήθεια,</a:t>
            </a:r>
            <a:r>
              <a:rPr sz="2400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φόροι.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>
              <a:spcBef>
                <a:spcPts val="55"/>
              </a:spcBef>
            </a:pPr>
            <a:endParaRPr sz="40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208758" indent="-341143" algn="just">
              <a:lnSpc>
                <a:spcPct val="119800"/>
              </a:lnSpc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Παράδειγμα fly &amp;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drive</a:t>
            </a:r>
            <a:r>
              <a:rPr sz="2400" spc="-5" dirty="0" smtClean="0">
                <a:solidFill>
                  <a:schemeClr val="bg1"/>
                </a:solidFill>
                <a:latin typeface="Arial"/>
                <a:cs typeface="Arial"/>
              </a:rPr>
              <a:t>:</a:t>
            </a:r>
            <a:endParaRPr lang="el-GR" sz="2400" spc="-5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208758" indent="-341143" algn="just">
              <a:lnSpc>
                <a:spcPct val="119800"/>
              </a:lnSpc>
              <a:tabLst>
                <a:tab pos="353236" algn="l"/>
              </a:tabLst>
            </a:pPr>
            <a:r>
              <a:rPr sz="2400" spc="-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Αθήνα-Δελφοί-  Ζαγοροχώρια-Πήλιο-Αθήνα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544" y="332656"/>
            <a:ext cx="8432834" cy="926720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2445281" marR="5092" indent="-2433188">
              <a:lnSpc>
                <a:spcPts val="3348"/>
              </a:lnSpc>
              <a:spcBef>
                <a:spcPts val="626"/>
              </a:spcBef>
            </a:pPr>
            <a:r>
              <a:rPr spc="-5" dirty="0"/>
              <a:t>Είδη </a:t>
            </a:r>
            <a:r>
              <a:rPr spc="-10" dirty="0"/>
              <a:t>Τουριστικών </a:t>
            </a:r>
            <a:r>
              <a:rPr dirty="0"/>
              <a:t>Πακέτων: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spc="-5" dirty="0" smtClean="0"/>
              <a:t>Fly </a:t>
            </a:r>
            <a:r>
              <a:rPr spc="-5" dirty="0"/>
              <a:t>&amp;  Cruise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7545" y="1606884"/>
            <a:ext cx="8445060" cy="4179122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99288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Οι πελάτες φτάνουν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στο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λιμάνι από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το οποίο  θα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ξεκινήσουν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την κρουαζιέρα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αεροπορικώς.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Στη συνέχεια, μετά το τέλος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της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κρουαζιέρας,  θα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επιστρέψουν πάλι αεροπορικώς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στον τόπο  διαμονής τους. Συνήθως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γίνονται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την θερινή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περίοδο.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>
              <a:lnSpc>
                <a:spcPct val="100000"/>
              </a:lnSpc>
            </a:pPr>
            <a:endParaRPr sz="27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800"/>
              </a:lnSpc>
              <a:spcBef>
                <a:spcPts val="1554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Αντί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κρουαζιέρα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υπάρχει δυνατότητα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ταξιδιού  με ιστιοπλοϊκό ή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άλλο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σκάφος.</a:t>
            </a:r>
            <a:r>
              <a:rPr sz="2400" spc="-9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Περιλαμβάνεται  το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πλήρωμα και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τα γεύματα μέσα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στο</a:t>
            </a:r>
            <a:r>
              <a:rPr sz="2400" spc="-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σκάφος.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622" y="332656"/>
            <a:ext cx="8900378" cy="926720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2682045" marR="5092" indent="-2669952">
              <a:lnSpc>
                <a:spcPts val="3348"/>
              </a:lnSpc>
              <a:spcBef>
                <a:spcPts val="626"/>
              </a:spcBef>
            </a:pPr>
            <a:r>
              <a:rPr spc="-5" dirty="0"/>
              <a:t>Είδη </a:t>
            </a:r>
            <a:r>
              <a:rPr spc="-10" dirty="0"/>
              <a:t>Τουριστικών </a:t>
            </a:r>
            <a:r>
              <a:rPr dirty="0"/>
              <a:t>Πακέτων: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spc="-5" dirty="0" smtClean="0"/>
              <a:t>Fly </a:t>
            </a:r>
            <a:r>
              <a:rPr spc="-5" dirty="0"/>
              <a:t>&amp;  Rail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560" y="1484784"/>
            <a:ext cx="7920880" cy="4939330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•	Ο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πελάτης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μπορεί να φτάσει στο τόπο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προορισμού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αεροπορικώς και μετά να  συνεχίσει με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τραίνο πηγαίνοντας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από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και  προς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μέρη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που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θέλει. </a:t>
            </a:r>
            <a:endParaRPr lang="el-GR" sz="24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endParaRPr lang="el-GR"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lang="el-GR" sz="2400" dirty="0" smtClean="0">
                <a:solidFill>
                  <a:schemeClr val="bg1"/>
                </a:solidFill>
                <a:latin typeface="Arial"/>
                <a:cs typeface="Arial"/>
              </a:rPr>
              <a:t>    </a:t>
            </a:r>
            <a:r>
              <a:rPr sz="2400" dirty="0" err="1" smtClean="0">
                <a:solidFill>
                  <a:schemeClr val="bg1"/>
                </a:solidFill>
                <a:latin typeface="Arial"/>
                <a:cs typeface="Arial"/>
              </a:rPr>
              <a:t>Στο</a:t>
            </a:r>
            <a:r>
              <a:rPr sz="2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τέλος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της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εκδρομής επιστρέφει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στην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πόλη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από την  οποία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θα αναχωρήσει αεροπορικώς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και 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αναχωρεί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για την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πατρίδα </a:t>
            </a:r>
            <a:r>
              <a:rPr sz="2400" spc="5" dirty="0">
                <a:solidFill>
                  <a:schemeClr val="bg1"/>
                </a:solidFill>
                <a:latin typeface="Arial"/>
                <a:cs typeface="Arial"/>
              </a:rPr>
              <a:t>του. </a:t>
            </a:r>
            <a:endParaRPr lang="el-GR" sz="2400" spc="5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endParaRPr lang="el-GR" sz="2400" spc="5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53236" marR="5092" indent="-341143" algn="just">
              <a:lnSpc>
                <a:spcPct val="119700"/>
              </a:lnSpc>
              <a:spcBef>
                <a:spcPts val="100"/>
              </a:spcBef>
              <a:tabLst>
                <a:tab pos="353236" algn="l"/>
              </a:tabLst>
            </a:pPr>
            <a:r>
              <a:rPr lang="el-GR" sz="2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l-GR" sz="2400" spc="5" dirty="0" smtClean="0">
                <a:solidFill>
                  <a:schemeClr val="bg1"/>
                </a:solidFill>
                <a:latin typeface="Arial"/>
                <a:cs typeface="Arial"/>
              </a:rPr>
              <a:t>   </a:t>
            </a:r>
            <a:r>
              <a:rPr sz="2400" dirty="0" err="1" smtClean="0">
                <a:solidFill>
                  <a:schemeClr val="bg1"/>
                </a:solidFill>
                <a:latin typeface="Arial"/>
                <a:cs typeface="Arial"/>
              </a:rPr>
              <a:t>Συνήθως</a:t>
            </a:r>
            <a:r>
              <a:rPr sz="2400" dirty="0" smtClean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γίνονται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στην Ευρώπη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λόγω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πολλών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και  συχνών δρομολογίων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και</a:t>
            </a:r>
            <a:r>
              <a:rPr sz="2400" spc="-10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σιδηροδρομικής  σύνδεσης των</a:t>
            </a:r>
            <a:r>
              <a:rPr sz="2400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πόλεων.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137</Words>
  <Application>Microsoft Office PowerPoint</Application>
  <PresentationFormat>Προβολή στην οθόνη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Αποκορύφωμα</vt:lpstr>
      <vt:lpstr>1_Αποκορύφωμα</vt:lpstr>
      <vt:lpstr>Τουριστικό  Πακέτo</vt:lpstr>
      <vt:lpstr>Τουριστικό  Πακέτo</vt:lpstr>
      <vt:lpstr>Είδη Τουριστικών Πακέτων</vt:lpstr>
      <vt:lpstr>Είδη Τουριστικών Πακέτων</vt:lpstr>
      <vt:lpstr>Είδη Τουριστικών Πακέτων</vt:lpstr>
      <vt:lpstr>Είδη Τουριστικών Πακέτων:  Fly &amp;  Drive (1/2)</vt:lpstr>
      <vt:lpstr>        Είδη Τουριστικών Πακέτων:  Fly &amp;  Drive (2/2)</vt:lpstr>
      <vt:lpstr>Είδη Τουριστικών Πακέτων:  Fly &amp;  Cruise</vt:lpstr>
      <vt:lpstr>Είδη Τουριστικών Πακέτων:  Fly &amp;  Rail</vt:lpstr>
      <vt:lpstr>Χαρακτηριστικά Τουριστικών  Πακέτων</vt:lpstr>
      <vt:lpstr>Συστατικά ενός Πακέτου</vt:lpstr>
      <vt:lpstr>Έλεγχος Ποιότητας Τουριστικού  Πακέτου</vt:lpstr>
      <vt:lpstr>Έλεγχος Ποιότητας Τουριστικού  Πακέτου: Ποιότητα</vt:lpstr>
      <vt:lpstr>Έλεγχος Ποιότητας Τουριστικού  Πακέτου: Ποιότητα</vt:lpstr>
      <vt:lpstr>Τι Ελέγχεται κατά τον Έλεγχο  Ποιότητας;</vt:lpstr>
      <vt:lpstr>Τι Ελέγχεται κατά τον Έλεγχο  Ποιότητας;</vt:lpstr>
      <vt:lpstr>Τι Ελέγχεται κατά τον Έλεγχο  Ποιότητας;</vt:lpstr>
      <vt:lpstr>Τι Ελέγχεται κατά τον Έλεγχο  Ποιότητας;</vt:lpstr>
      <vt:lpstr>Επιλογή Έτοιμου Πακέτου από Tour Operator</vt:lpstr>
      <vt:lpstr>Επιλογή Έτοιμου Πακέτου από Tour Operator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Τουριστικό  Πακέτo</dc:title>
  <dc:creator>Riggas</dc:creator>
  <cp:lastModifiedBy>Riggas</cp:lastModifiedBy>
  <cp:revision>3</cp:revision>
  <dcterms:created xsi:type="dcterms:W3CDTF">2021-01-10T10:17:44Z</dcterms:created>
  <dcterms:modified xsi:type="dcterms:W3CDTF">2021-01-10T10:44:14Z</dcterms:modified>
</cp:coreProperties>
</file>