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30E38C-C9BF-46CC-A01C-47C7B2822E24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CB752B-D8CC-41EC-9BC0-FCF84695E436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ΤΟΥΡΙΣΤΙΚΟ ΓΡΑΦΕΙΟ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986173" y="520320"/>
            <a:ext cx="13983443" cy="682351"/>
          </a:xfrm>
          <a:prstGeom prst="rect">
            <a:avLst/>
          </a:prstGeom>
        </p:spPr>
        <p:txBody>
          <a:bodyPr vert="horz" wrap="square" lIns="0" tIns="240713" rIns="0" bIns="0" rtlCol="0">
            <a:spAutoFit/>
          </a:bodyPr>
          <a:lstStyle/>
          <a:p>
            <a:pPr marL="4394123" marR="5092" indent="-1514140">
              <a:lnSpc>
                <a:spcPts val="3348"/>
              </a:lnSpc>
              <a:spcBef>
                <a:spcPts val="626"/>
              </a:spcBef>
            </a:pPr>
            <a:r>
              <a:rPr sz="3600" spc="-10" dirty="0"/>
              <a:t>Τουριστικά </a:t>
            </a:r>
            <a:r>
              <a:rPr sz="3600" spc="-5" dirty="0"/>
              <a:t>γραφεία </a:t>
            </a:r>
            <a:r>
              <a:rPr sz="3600" spc="-10" dirty="0"/>
              <a:t>Γενικού  Τουρισμού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225183" y="1577276"/>
            <a:ext cx="5201128" cy="2227896"/>
            <a:chOff x="3216224" y="1574355"/>
            <a:chExt cx="5186680" cy="2223770"/>
          </a:xfrm>
        </p:grpSpPr>
        <p:sp>
          <p:nvSpPr>
            <p:cNvPr id="4" name="object 4"/>
            <p:cNvSpPr/>
            <p:nvPr/>
          </p:nvSpPr>
          <p:spPr>
            <a:xfrm>
              <a:off x="5809119" y="3047491"/>
              <a:ext cx="2579370" cy="735330"/>
            </a:xfrm>
            <a:custGeom>
              <a:avLst/>
              <a:gdLst/>
              <a:ahLst/>
              <a:cxnLst/>
              <a:rect l="l" t="t" r="r" b="b"/>
              <a:pathLst>
                <a:path w="2579370" h="735329">
                  <a:moveTo>
                    <a:pt x="2579357" y="735330"/>
                  </a:moveTo>
                  <a:lnTo>
                    <a:pt x="1289304" y="735330"/>
                  </a:lnTo>
                  <a:lnTo>
                    <a:pt x="1289304" y="0"/>
                  </a:lnTo>
                  <a:lnTo>
                    <a:pt x="0" y="0"/>
                  </a:lnTo>
                </a:path>
                <a:path w="2579370" h="735329">
                  <a:moveTo>
                    <a:pt x="1290053" y="735330"/>
                  </a:moveTo>
                  <a:lnTo>
                    <a:pt x="644652" y="735330"/>
                  </a:lnTo>
                  <a:lnTo>
                    <a:pt x="644652" y="0"/>
                  </a:lnTo>
                  <a:lnTo>
                    <a:pt x="0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809119" y="3047491"/>
              <a:ext cx="1905" cy="735330"/>
            </a:xfrm>
            <a:custGeom>
              <a:avLst/>
              <a:gdLst/>
              <a:ahLst/>
              <a:cxnLst/>
              <a:rect l="l" t="t" r="r" b="b"/>
              <a:pathLst>
                <a:path w="1904" h="735329">
                  <a:moveTo>
                    <a:pt x="762" y="-14217"/>
                  </a:moveTo>
                  <a:lnTo>
                    <a:pt x="762" y="749547"/>
                  </a:lnTo>
                </a:path>
              </a:pathLst>
            </a:custGeom>
            <a:ln w="299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30511" y="3047491"/>
              <a:ext cx="2578735" cy="735330"/>
            </a:xfrm>
            <a:custGeom>
              <a:avLst/>
              <a:gdLst/>
              <a:ahLst/>
              <a:cxnLst/>
              <a:rect l="l" t="t" r="r" b="b"/>
              <a:pathLst>
                <a:path w="2578735" h="735329">
                  <a:moveTo>
                    <a:pt x="1290828" y="735330"/>
                  </a:moveTo>
                  <a:lnTo>
                    <a:pt x="1934718" y="735330"/>
                  </a:lnTo>
                  <a:lnTo>
                    <a:pt x="1934718" y="0"/>
                  </a:lnTo>
                  <a:lnTo>
                    <a:pt x="2578607" y="0"/>
                  </a:lnTo>
                </a:path>
                <a:path w="2578735" h="735329">
                  <a:moveTo>
                    <a:pt x="0" y="735330"/>
                  </a:moveTo>
                  <a:lnTo>
                    <a:pt x="1289304" y="735330"/>
                  </a:lnTo>
                  <a:lnTo>
                    <a:pt x="1289304" y="0"/>
                  </a:lnTo>
                  <a:lnTo>
                    <a:pt x="2578607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54383" y="1579117"/>
              <a:ext cx="1107440" cy="1468755"/>
            </a:xfrm>
            <a:custGeom>
              <a:avLst/>
              <a:gdLst/>
              <a:ahLst/>
              <a:cxnLst/>
              <a:rect l="l" t="t" r="r" b="b"/>
              <a:pathLst>
                <a:path w="1107439" h="1468755">
                  <a:moveTo>
                    <a:pt x="1107185" y="1283970"/>
                  </a:moveTo>
                  <a:lnTo>
                    <a:pt x="1107185" y="184404"/>
                  </a:lnTo>
                  <a:lnTo>
                    <a:pt x="1100563" y="135554"/>
                  </a:lnTo>
                  <a:lnTo>
                    <a:pt x="1081896" y="91552"/>
                  </a:lnTo>
                  <a:lnTo>
                    <a:pt x="1052983" y="54197"/>
                  </a:lnTo>
                  <a:lnTo>
                    <a:pt x="1015627" y="25287"/>
                  </a:lnTo>
                  <a:lnTo>
                    <a:pt x="971626" y="6621"/>
                  </a:lnTo>
                  <a:lnTo>
                    <a:pt x="922781" y="0"/>
                  </a:lnTo>
                  <a:lnTo>
                    <a:pt x="184403" y="0"/>
                  </a:lnTo>
                  <a:lnTo>
                    <a:pt x="135554" y="6621"/>
                  </a:lnTo>
                  <a:lnTo>
                    <a:pt x="91552" y="25287"/>
                  </a:lnTo>
                  <a:lnTo>
                    <a:pt x="54197" y="54197"/>
                  </a:lnTo>
                  <a:lnTo>
                    <a:pt x="25287" y="91552"/>
                  </a:lnTo>
                  <a:lnTo>
                    <a:pt x="6621" y="135554"/>
                  </a:lnTo>
                  <a:lnTo>
                    <a:pt x="0" y="184404"/>
                  </a:lnTo>
                  <a:lnTo>
                    <a:pt x="0" y="1283970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3" y="1468373"/>
                  </a:lnTo>
                  <a:lnTo>
                    <a:pt x="922781" y="1468373"/>
                  </a:lnTo>
                  <a:lnTo>
                    <a:pt x="971626" y="1461805"/>
                  </a:lnTo>
                  <a:lnTo>
                    <a:pt x="1015627" y="1443256"/>
                  </a:lnTo>
                  <a:lnTo>
                    <a:pt x="1052983" y="1414462"/>
                  </a:lnTo>
                  <a:lnTo>
                    <a:pt x="1081896" y="1377159"/>
                  </a:lnTo>
                  <a:lnTo>
                    <a:pt x="1100563" y="1333083"/>
                  </a:lnTo>
                  <a:lnTo>
                    <a:pt x="1107185" y="1283970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54383" y="1579117"/>
              <a:ext cx="1107440" cy="1468755"/>
            </a:xfrm>
            <a:custGeom>
              <a:avLst/>
              <a:gdLst/>
              <a:ahLst/>
              <a:cxnLst/>
              <a:rect l="l" t="t" r="r" b="b"/>
              <a:pathLst>
                <a:path w="1107439" h="1468755">
                  <a:moveTo>
                    <a:pt x="184403" y="0"/>
                  </a:moveTo>
                  <a:lnTo>
                    <a:pt x="135554" y="6621"/>
                  </a:lnTo>
                  <a:lnTo>
                    <a:pt x="91552" y="25287"/>
                  </a:lnTo>
                  <a:lnTo>
                    <a:pt x="54197" y="54197"/>
                  </a:lnTo>
                  <a:lnTo>
                    <a:pt x="25287" y="91552"/>
                  </a:lnTo>
                  <a:lnTo>
                    <a:pt x="6621" y="135554"/>
                  </a:lnTo>
                  <a:lnTo>
                    <a:pt x="0" y="184404"/>
                  </a:lnTo>
                  <a:lnTo>
                    <a:pt x="0" y="1283970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3" y="1468373"/>
                  </a:lnTo>
                  <a:lnTo>
                    <a:pt x="922781" y="1468373"/>
                  </a:lnTo>
                  <a:lnTo>
                    <a:pt x="971626" y="1461805"/>
                  </a:lnTo>
                  <a:lnTo>
                    <a:pt x="1015627" y="1443256"/>
                  </a:lnTo>
                  <a:lnTo>
                    <a:pt x="1052983" y="1414462"/>
                  </a:lnTo>
                  <a:lnTo>
                    <a:pt x="1081896" y="1377159"/>
                  </a:lnTo>
                  <a:lnTo>
                    <a:pt x="1100563" y="1333083"/>
                  </a:lnTo>
                  <a:lnTo>
                    <a:pt x="1107185" y="1283970"/>
                  </a:lnTo>
                  <a:lnTo>
                    <a:pt x="1107185" y="184404"/>
                  </a:lnTo>
                  <a:lnTo>
                    <a:pt x="1100563" y="135554"/>
                  </a:lnTo>
                  <a:lnTo>
                    <a:pt x="1081896" y="91552"/>
                  </a:lnTo>
                  <a:lnTo>
                    <a:pt x="1052983" y="54197"/>
                  </a:lnTo>
                  <a:lnTo>
                    <a:pt x="1015627" y="25287"/>
                  </a:lnTo>
                  <a:lnTo>
                    <a:pt x="971626" y="6621"/>
                  </a:lnTo>
                  <a:lnTo>
                    <a:pt x="922781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248637" y="2160969"/>
            <a:ext cx="1150641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Διευθυντής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79217" y="3785068"/>
            <a:ext cx="1119440" cy="1481023"/>
            <a:chOff x="2671775" y="3778059"/>
            <a:chExt cx="1116330" cy="1478280"/>
          </a:xfrm>
        </p:grpSpPr>
        <p:sp>
          <p:nvSpPr>
            <p:cNvPr id="11" name="object 11"/>
            <p:cNvSpPr/>
            <p:nvPr/>
          </p:nvSpPr>
          <p:spPr>
            <a:xfrm>
              <a:off x="2676537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4" y="1283969"/>
                  </a:move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20" y="0"/>
                  </a:lnTo>
                  <a:lnTo>
                    <a:pt x="184404" y="0"/>
                  </a:lnTo>
                  <a:lnTo>
                    <a:pt x="135554" y="6568"/>
                  </a:lnTo>
                  <a:lnTo>
                    <a:pt x="91552" y="25117"/>
                  </a:lnTo>
                  <a:lnTo>
                    <a:pt x="54197" y="53911"/>
                  </a:lnTo>
                  <a:lnTo>
                    <a:pt x="25287" y="91214"/>
                  </a:lnTo>
                  <a:lnTo>
                    <a:pt x="6621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4" y="1468374"/>
                  </a:lnTo>
                  <a:lnTo>
                    <a:pt x="922020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76537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4" y="0"/>
                  </a:moveTo>
                  <a:lnTo>
                    <a:pt x="135554" y="6568"/>
                  </a:lnTo>
                  <a:lnTo>
                    <a:pt x="91552" y="25117"/>
                  </a:lnTo>
                  <a:lnTo>
                    <a:pt x="54197" y="53911"/>
                  </a:lnTo>
                  <a:lnTo>
                    <a:pt x="25287" y="91214"/>
                  </a:lnTo>
                  <a:lnTo>
                    <a:pt x="6621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4" y="1468374"/>
                  </a:lnTo>
                  <a:lnTo>
                    <a:pt x="922020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20" y="0"/>
                  </a:lnTo>
                  <a:lnTo>
                    <a:pt x="184404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731568" y="4110728"/>
            <a:ext cx="1016283" cy="820670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47735" marR="40733" indent="-48371" algn="ctr">
              <a:spcBef>
                <a:spcPts val="100"/>
              </a:spcBef>
            </a:pP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Τμήμα 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Προγραμ</a:t>
            </a: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μ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τισμού</a:t>
            </a:r>
            <a:endParaRPr sz="1300" dirty="0">
              <a:latin typeface="Arial"/>
              <a:cs typeface="Arial"/>
            </a:endParaRPr>
          </a:p>
          <a:p>
            <a:pPr algn="ctr">
              <a:spcBef>
                <a:spcPts val="5"/>
              </a:spcBef>
            </a:pP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Μάρκετινγκ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973641" y="3785068"/>
            <a:ext cx="1119440" cy="1481023"/>
            <a:chOff x="3962603" y="3778059"/>
            <a:chExt cx="1116330" cy="1478280"/>
          </a:xfrm>
        </p:grpSpPr>
        <p:sp>
          <p:nvSpPr>
            <p:cNvPr id="15" name="object 15"/>
            <p:cNvSpPr/>
            <p:nvPr/>
          </p:nvSpPr>
          <p:spPr>
            <a:xfrm>
              <a:off x="396736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4" y="1283969"/>
                  </a:move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19" y="0"/>
                  </a:lnTo>
                  <a:lnTo>
                    <a:pt x="184403" y="0"/>
                  </a:ln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19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6736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19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19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037573" y="4141265"/>
            <a:ext cx="989539" cy="760233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093" marR="5092" indent="1273" algn="ctr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Τμήμα  Έκδοσης  Εισιτηρίων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266537" y="3785068"/>
            <a:ext cx="2411443" cy="1481023"/>
            <a:chOff x="5251907" y="3778059"/>
            <a:chExt cx="2404745" cy="1478280"/>
          </a:xfrm>
        </p:grpSpPr>
        <p:sp>
          <p:nvSpPr>
            <p:cNvPr id="19" name="object 19"/>
            <p:cNvSpPr/>
            <p:nvPr/>
          </p:nvSpPr>
          <p:spPr>
            <a:xfrm>
              <a:off x="5256669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3" y="1283969"/>
                  </a:moveTo>
                  <a:lnTo>
                    <a:pt x="1106423" y="184403"/>
                  </a:lnTo>
                  <a:lnTo>
                    <a:pt x="1099801" y="135290"/>
                  </a:lnTo>
                  <a:lnTo>
                    <a:pt x="1081133" y="91214"/>
                  </a:lnTo>
                  <a:lnTo>
                    <a:pt x="1052220" y="53911"/>
                  </a:lnTo>
                  <a:lnTo>
                    <a:pt x="1014861" y="25117"/>
                  </a:lnTo>
                  <a:lnTo>
                    <a:pt x="970857" y="6568"/>
                  </a:lnTo>
                  <a:lnTo>
                    <a:pt x="922007" y="0"/>
                  </a:lnTo>
                  <a:lnTo>
                    <a:pt x="184403" y="0"/>
                  </a:ln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0857" y="1461805"/>
                  </a:lnTo>
                  <a:lnTo>
                    <a:pt x="1014861" y="1443256"/>
                  </a:lnTo>
                  <a:lnTo>
                    <a:pt x="1052220" y="1414462"/>
                  </a:lnTo>
                  <a:lnTo>
                    <a:pt x="1081133" y="1377159"/>
                  </a:lnTo>
                  <a:lnTo>
                    <a:pt x="1099801" y="1333083"/>
                  </a:lnTo>
                  <a:lnTo>
                    <a:pt x="1106423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56669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0857" y="1461805"/>
                  </a:lnTo>
                  <a:lnTo>
                    <a:pt x="1014861" y="1443256"/>
                  </a:lnTo>
                  <a:lnTo>
                    <a:pt x="1052220" y="1414462"/>
                  </a:lnTo>
                  <a:lnTo>
                    <a:pt x="1081133" y="1377159"/>
                  </a:lnTo>
                  <a:lnTo>
                    <a:pt x="1099801" y="1333083"/>
                  </a:lnTo>
                  <a:lnTo>
                    <a:pt x="1106423" y="1283969"/>
                  </a:lnTo>
                  <a:lnTo>
                    <a:pt x="1106423" y="184403"/>
                  </a:lnTo>
                  <a:lnTo>
                    <a:pt x="1099801" y="135290"/>
                  </a:lnTo>
                  <a:lnTo>
                    <a:pt x="1081133" y="91214"/>
                  </a:lnTo>
                  <a:lnTo>
                    <a:pt x="1052220" y="53911"/>
                  </a:lnTo>
                  <a:lnTo>
                    <a:pt x="1014861" y="25117"/>
                  </a:lnTo>
                  <a:lnTo>
                    <a:pt x="970857" y="6568"/>
                  </a:lnTo>
                  <a:lnTo>
                    <a:pt x="922007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46723" y="3782821"/>
              <a:ext cx="1104900" cy="1468755"/>
            </a:xfrm>
            <a:custGeom>
              <a:avLst/>
              <a:gdLst/>
              <a:ahLst/>
              <a:cxnLst/>
              <a:rect l="l" t="t" r="r" b="b"/>
              <a:pathLst>
                <a:path w="1104900" h="1468754">
                  <a:moveTo>
                    <a:pt x="1104900" y="1283969"/>
                  </a:moveTo>
                  <a:lnTo>
                    <a:pt x="1104900" y="184403"/>
                  </a:lnTo>
                  <a:lnTo>
                    <a:pt x="1098334" y="135290"/>
                  </a:lnTo>
                  <a:lnTo>
                    <a:pt x="1079810" y="91214"/>
                  </a:lnTo>
                  <a:lnTo>
                    <a:pt x="1051085" y="53911"/>
                  </a:lnTo>
                  <a:lnTo>
                    <a:pt x="1013915" y="25117"/>
                  </a:lnTo>
                  <a:lnTo>
                    <a:pt x="970058" y="6568"/>
                  </a:lnTo>
                  <a:lnTo>
                    <a:pt x="921270" y="0"/>
                  </a:lnTo>
                  <a:lnTo>
                    <a:pt x="184403" y="0"/>
                  </a:lnTo>
                  <a:lnTo>
                    <a:pt x="135559" y="6568"/>
                  </a:lnTo>
                  <a:lnTo>
                    <a:pt x="91558" y="25117"/>
                  </a:lnTo>
                  <a:lnTo>
                    <a:pt x="54202" y="53911"/>
                  </a:lnTo>
                  <a:lnTo>
                    <a:pt x="25289" y="91214"/>
                  </a:lnTo>
                  <a:lnTo>
                    <a:pt x="6622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2" y="1333083"/>
                  </a:lnTo>
                  <a:lnTo>
                    <a:pt x="25289" y="1377159"/>
                  </a:lnTo>
                  <a:lnTo>
                    <a:pt x="54202" y="1414462"/>
                  </a:lnTo>
                  <a:lnTo>
                    <a:pt x="91558" y="1443256"/>
                  </a:lnTo>
                  <a:lnTo>
                    <a:pt x="135559" y="1461805"/>
                  </a:lnTo>
                  <a:lnTo>
                    <a:pt x="184403" y="1468374"/>
                  </a:lnTo>
                  <a:lnTo>
                    <a:pt x="921270" y="1468374"/>
                  </a:lnTo>
                  <a:lnTo>
                    <a:pt x="970058" y="1461805"/>
                  </a:lnTo>
                  <a:lnTo>
                    <a:pt x="1013915" y="1443256"/>
                  </a:lnTo>
                  <a:lnTo>
                    <a:pt x="1051085" y="1414462"/>
                  </a:lnTo>
                  <a:lnTo>
                    <a:pt x="1079810" y="1377159"/>
                  </a:lnTo>
                  <a:lnTo>
                    <a:pt x="1098334" y="1333083"/>
                  </a:lnTo>
                  <a:lnTo>
                    <a:pt x="1104900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6723" y="3782821"/>
              <a:ext cx="1104900" cy="1468755"/>
            </a:xfrm>
            <a:custGeom>
              <a:avLst/>
              <a:gdLst/>
              <a:ahLst/>
              <a:cxnLst/>
              <a:rect l="l" t="t" r="r" b="b"/>
              <a:pathLst>
                <a:path w="1104900" h="1468754">
                  <a:moveTo>
                    <a:pt x="184403" y="0"/>
                  </a:moveTo>
                  <a:lnTo>
                    <a:pt x="135559" y="6568"/>
                  </a:lnTo>
                  <a:lnTo>
                    <a:pt x="91558" y="25117"/>
                  </a:lnTo>
                  <a:lnTo>
                    <a:pt x="54202" y="53911"/>
                  </a:lnTo>
                  <a:lnTo>
                    <a:pt x="25289" y="91214"/>
                  </a:lnTo>
                  <a:lnTo>
                    <a:pt x="6622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2" y="1333083"/>
                  </a:lnTo>
                  <a:lnTo>
                    <a:pt x="25289" y="1377159"/>
                  </a:lnTo>
                  <a:lnTo>
                    <a:pt x="54202" y="1414462"/>
                  </a:lnTo>
                  <a:lnTo>
                    <a:pt x="91558" y="1443256"/>
                  </a:lnTo>
                  <a:lnTo>
                    <a:pt x="135559" y="1461805"/>
                  </a:lnTo>
                  <a:lnTo>
                    <a:pt x="184403" y="1468374"/>
                  </a:lnTo>
                  <a:lnTo>
                    <a:pt x="921270" y="1468374"/>
                  </a:lnTo>
                  <a:lnTo>
                    <a:pt x="970058" y="1461805"/>
                  </a:lnTo>
                  <a:lnTo>
                    <a:pt x="1013915" y="1443256"/>
                  </a:lnTo>
                  <a:lnTo>
                    <a:pt x="1051085" y="1414462"/>
                  </a:lnTo>
                  <a:lnTo>
                    <a:pt x="1079810" y="1377159"/>
                  </a:lnTo>
                  <a:lnTo>
                    <a:pt x="1098334" y="1333083"/>
                  </a:lnTo>
                  <a:lnTo>
                    <a:pt x="1104900" y="1283969"/>
                  </a:lnTo>
                  <a:lnTo>
                    <a:pt x="1104900" y="184403"/>
                  </a:lnTo>
                  <a:lnTo>
                    <a:pt x="1098334" y="135290"/>
                  </a:lnTo>
                  <a:lnTo>
                    <a:pt x="1079810" y="91214"/>
                  </a:lnTo>
                  <a:lnTo>
                    <a:pt x="1051085" y="53911"/>
                  </a:lnTo>
                  <a:lnTo>
                    <a:pt x="1013915" y="25117"/>
                  </a:lnTo>
                  <a:lnTo>
                    <a:pt x="970058" y="6568"/>
                  </a:lnTo>
                  <a:lnTo>
                    <a:pt x="921270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517608" y="4141265"/>
            <a:ext cx="1881014" cy="25907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  <a:tabLst>
                <a:tab pos="1277376" algn="l"/>
              </a:tabLst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Τμήμ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α	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Τμήμα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25012" y="4631276"/>
            <a:ext cx="2294278" cy="25907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  <a:tabLst>
                <a:tab pos="1304744" algn="l"/>
              </a:tabLst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Τουρισμο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ύ	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Τουρισμού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7851646" y="3785150"/>
            <a:ext cx="1119440" cy="1481023"/>
            <a:chOff x="7829836" y="3778141"/>
            <a:chExt cx="1116330" cy="1478280"/>
          </a:xfrm>
        </p:grpSpPr>
        <p:sp>
          <p:nvSpPr>
            <p:cNvPr id="26" name="object 26"/>
            <p:cNvSpPr/>
            <p:nvPr/>
          </p:nvSpPr>
          <p:spPr>
            <a:xfrm>
              <a:off x="783451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11" y="1283969"/>
                  </a:moveTo>
                  <a:lnTo>
                    <a:pt x="1106411" y="184403"/>
                  </a:lnTo>
                  <a:lnTo>
                    <a:pt x="1099843" y="135290"/>
                  </a:lnTo>
                  <a:lnTo>
                    <a:pt x="1081296" y="91214"/>
                  </a:lnTo>
                  <a:lnTo>
                    <a:pt x="1052504" y="53911"/>
                  </a:lnTo>
                  <a:lnTo>
                    <a:pt x="1015202" y="25117"/>
                  </a:lnTo>
                  <a:lnTo>
                    <a:pt x="971125" y="6568"/>
                  </a:lnTo>
                  <a:lnTo>
                    <a:pt x="922007" y="0"/>
                  </a:lnTo>
                  <a:lnTo>
                    <a:pt x="184403" y="0"/>
                  </a:lnTo>
                  <a:lnTo>
                    <a:pt x="135285" y="6568"/>
                  </a:lnTo>
                  <a:lnTo>
                    <a:pt x="91208" y="25117"/>
                  </a:lnTo>
                  <a:lnTo>
                    <a:pt x="53906" y="53911"/>
                  </a:lnTo>
                  <a:lnTo>
                    <a:pt x="25114" y="91214"/>
                  </a:lnTo>
                  <a:lnTo>
                    <a:pt x="6567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7" y="1333083"/>
                  </a:lnTo>
                  <a:lnTo>
                    <a:pt x="25114" y="1377159"/>
                  </a:lnTo>
                  <a:lnTo>
                    <a:pt x="53906" y="1414462"/>
                  </a:lnTo>
                  <a:lnTo>
                    <a:pt x="91208" y="1443256"/>
                  </a:lnTo>
                  <a:lnTo>
                    <a:pt x="135285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1125" y="1461805"/>
                  </a:lnTo>
                  <a:lnTo>
                    <a:pt x="1015202" y="1443256"/>
                  </a:lnTo>
                  <a:lnTo>
                    <a:pt x="1052504" y="1414462"/>
                  </a:lnTo>
                  <a:lnTo>
                    <a:pt x="1081296" y="1377159"/>
                  </a:lnTo>
                  <a:lnTo>
                    <a:pt x="1099843" y="1333083"/>
                  </a:lnTo>
                  <a:lnTo>
                    <a:pt x="1106411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83451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85" y="6568"/>
                  </a:lnTo>
                  <a:lnTo>
                    <a:pt x="91208" y="25117"/>
                  </a:lnTo>
                  <a:lnTo>
                    <a:pt x="53906" y="53911"/>
                  </a:lnTo>
                  <a:lnTo>
                    <a:pt x="25114" y="91214"/>
                  </a:lnTo>
                  <a:lnTo>
                    <a:pt x="6567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7" y="1333083"/>
                  </a:lnTo>
                  <a:lnTo>
                    <a:pt x="25114" y="1377159"/>
                  </a:lnTo>
                  <a:lnTo>
                    <a:pt x="53906" y="1414462"/>
                  </a:lnTo>
                  <a:lnTo>
                    <a:pt x="91208" y="1443256"/>
                  </a:lnTo>
                  <a:lnTo>
                    <a:pt x="135285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1125" y="1461805"/>
                  </a:lnTo>
                  <a:lnTo>
                    <a:pt x="1015202" y="1443256"/>
                  </a:lnTo>
                  <a:lnTo>
                    <a:pt x="1052504" y="1414462"/>
                  </a:lnTo>
                  <a:lnTo>
                    <a:pt x="1081296" y="1377159"/>
                  </a:lnTo>
                  <a:lnTo>
                    <a:pt x="1099843" y="1333083"/>
                  </a:lnTo>
                  <a:lnTo>
                    <a:pt x="1106411" y="1283969"/>
                  </a:lnTo>
                  <a:lnTo>
                    <a:pt x="1106411" y="184403"/>
                  </a:lnTo>
                  <a:lnTo>
                    <a:pt x="1099843" y="135290"/>
                  </a:lnTo>
                  <a:lnTo>
                    <a:pt x="1081296" y="91214"/>
                  </a:lnTo>
                  <a:lnTo>
                    <a:pt x="1052504" y="53911"/>
                  </a:lnTo>
                  <a:lnTo>
                    <a:pt x="1015202" y="25117"/>
                  </a:lnTo>
                  <a:lnTo>
                    <a:pt x="971125" y="6568"/>
                  </a:lnTo>
                  <a:lnTo>
                    <a:pt x="922007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8147717" y="4087063"/>
            <a:ext cx="529792" cy="25907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μήμα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10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94878" y="4386270"/>
            <a:ext cx="3853725" cy="259075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38188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Εξερχόμενου Εξερχόμενου</a:t>
            </a:r>
            <a:r>
              <a:rPr sz="1600" spc="26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7" baseline="32051" dirty="0">
                <a:solidFill>
                  <a:srgbClr val="FFFFFF"/>
                </a:solidFill>
                <a:latin typeface="Arial"/>
                <a:cs typeface="Arial"/>
              </a:rPr>
              <a:t>Επαγγελματικού</a:t>
            </a:r>
            <a:endParaRPr sz="2000" baseline="32051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54914" y="4530605"/>
            <a:ext cx="1114345" cy="423694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58479" marR="5092" indent="-146386">
              <a:spcBef>
                <a:spcPts val="100"/>
              </a:spcBef>
            </a:pP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3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Συνεδριακού  Τουρισμού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534340" y="299004"/>
            <a:ext cx="14136267" cy="504277"/>
          </a:xfrm>
          <a:prstGeom prst="rect">
            <a:avLst/>
          </a:prstGeom>
        </p:spPr>
        <p:txBody>
          <a:bodyPr vert="horz" wrap="square" lIns="0" tIns="79558" rIns="0" bIns="0" rtlCol="0">
            <a:spAutoFit/>
          </a:bodyPr>
          <a:lstStyle/>
          <a:p>
            <a:pPr marL="1939295" marR="5092" indent="-1927202">
              <a:lnSpc>
                <a:spcPts val="3348"/>
              </a:lnSpc>
              <a:spcBef>
                <a:spcPts val="626"/>
              </a:spcBef>
            </a:pPr>
            <a:r>
              <a:rPr sz="3200" spc="-10" dirty="0"/>
              <a:t>Τουριστικά Γραφεία Εσωτερικού  Τουρισμού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11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1387" y="1215100"/>
            <a:ext cx="6132084" cy="4513047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32869" marR="150205" indent="-320776">
              <a:lnSpc>
                <a:spcPts val="2686"/>
              </a:lnSpc>
              <a:spcBef>
                <a:spcPts val="35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Προσφέρουν υπηρεσίες μόνο σε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Έλληνες  τουρίστες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μόνο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εντός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Ελλάδας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1423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Οργανώνουν εκδρομές </a:t>
            </a: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εντός</a:t>
            </a:r>
            <a:r>
              <a:rPr sz="2400" u="heavy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Ελλάδας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232" marR="5092" indent="-320140">
              <a:lnSpc>
                <a:spcPct val="139800"/>
              </a:lnSpc>
              <a:spcBef>
                <a:spcPts val="59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Διαμεσολαβούν για 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εξασφάλιση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διαμονής, διατροφής,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αναψυχής,  ψυχαγωγίας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μεταφοράς πελατών εντός  Ελλάδας</a:t>
            </a:r>
            <a:endParaRPr sz="2400" dirty="0">
              <a:latin typeface="Arial"/>
              <a:cs typeface="Arial"/>
            </a:endParaRPr>
          </a:p>
          <a:p>
            <a:pPr marL="332869" marR="1079437" indent="-320776">
              <a:lnSpc>
                <a:spcPct val="139800"/>
              </a:lnSpc>
              <a:spcBef>
                <a:spcPts val="60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Έκδοση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Εισιτηρίων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οποίοδήποτε  μεταφορικού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μέσου </a:t>
            </a: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εντός</a:t>
            </a:r>
            <a:r>
              <a:rPr sz="2400" u="heavy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Ελλάδας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914" y="222663"/>
            <a:ext cx="14212679" cy="93724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algn="l">
              <a:lnSpc>
                <a:spcPts val="3598"/>
              </a:lnSpc>
              <a:spcBef>
                <a:spcPts val="95"/>
              </a:spcBef>
            </a:pPr>
            <a:r>
              <a:rPr spc="-10" dirty="0"/>
              <a:t>Γραφεία Εξερχόμενου</a:t>
            </a:r>
            <a:r>
              <a:rPr spc="10" dirty="0"/>
              <a:t> </a:t>
            </a:r>
            <a:r>
              <a:rPr spc="-10" dirty="0"/>
              <a:t>Τουρισμού</a:t>
            </a:r>
          </a:p>
          <a:p>
            <a:pPr marL="10183" algn="l">
              <a:lnSpc>
                <a:spcPts val="3598"/>
              </a:lnSpc>
            </a:pPr>
            <a:r>
              <a:rPr spc="-10" dirty="0"/>
              <a:t>(outgoing </a:t>
            </a:r>
            <a:r>
              <a:rPr spc="-5" dirty="0"/>
              <a:t>travel</a:t>
            </a:r>
            <a:r>
              <a:rPr spc="-10" dirty="0"/>
              <a:t> agencies)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12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5739" y="1444125"/>
            <a:ext cx="6165832" cy="4513047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32869" marR="513624" indent="-320776">
              <a:lnSpc>
                <a:spcPts val="2686"/>
              </a:lnSpc>
              <a:spcBef>
                <a:spcPts val="35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Ειδικεύονται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στη διακίνηση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ημεδραπών  τουριστών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προς το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εξωτερικό,</a:t>
            </a:r>
            <a:endParaRPr sz="2400" dirty="0">
              <a:latin typeface="Arial"/>
              <a:cs typeface="Arial"/>
            </a:endParaRPr>
          </a:p>
          <a:p>
            <a:pPr marL="332869" marR="5092" indent="-320776">
              <a:lnSpc>
                <a:spcPct val="139600"/>
              </a:lnSpc>
              <a:spcBef>
                <a:spcPts val="28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Εδρεύουν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στο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χώρα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μονίμου κατοικίας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των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ταξιδιωτών,</a:t>
            </a:r>
            <a:endParaRPr sz="2400" dirty="0">
              <a:latin typeface="Arial"/>
              <a:cs typeface="Arial"/>
            </a:endParaRPr>
          </a:p>
          <a:p>
            <a:pPr marL="332869" marR="46462" indent="-320776">
              <a:lnSpc>
                <a:spcPct val="139800"/>
              </a:lnSpc>
              <a:spcBef>
                <a:spcPts val="60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Αναλαμβάνουν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πώληση οργανωμένων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ταξιδιών τρίτων (ή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από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 ίδιο το γραφείο)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εξωτερικό,</a:t>
            </a:r>
            <a:endParaRPr sz="2400" dirty="0">
              <a:latin typeface="Arial"/>
              <a:cs typeface="Arial"/>
            </a:endParaRPr>
          </a:p>
          <a:p>
            <a:pPr marL="332869" marR="467162" indent="-320776">
              <a:lnSpc>
                <a:spcPct val="139700"/>
              </a:lnSpc>
              <a:spcBef>
                <a:spcPts val="60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Εξυπηρετούν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ταξιδιώτες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που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θέλουν</a:t>
            </a: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να  ταξιδέψουν σε μία άλλη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χώρα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235332" y="375345"/>
            <a:ext cx="11720373" cy="93724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z="3600" spc="-10" dirty="0"/>
              <a:t>Γραφεία Εξερχόμενου</a:t>
            </a:r>
            <a:r>
              <a:rPr sz="3600" spc="10" dirty="0"/>
              <a:t> </a:t>
            </a:r>
            <a:r>
              <a:rPr sz="3600" spc="-10" dirty="0"/>
              <a:t>Τουρισμού</a:t>
            </a:r>
          </a:p>
          <a:p>
            <a:pPr marL="10183">
              <a:lnSpc>
                <a:spcPts val="3598"/>
              </a:lnSpc>
            </a:pPr>
            <a:r>
              <a:rPr sz="3600" spc="-10" dirty="0"/>
              <a:t>(outgoing </a:t>
            </a:r>
            <a:r>
              <a:rPr sz="3600" spc="-5" dirty="0"/>
              <a:t>travel</a:t>
            </a:r>
            <a:r>
              <a:rPr sz="3600" spc="-10" dirty="0"/>
              <a:t> agencies</a:t>
            </a:r>
            <a:r>
              <a:rPr spc="-10" dirty="0"/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13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800" y="1749490"/>
            <a:ext cx="6137814" cy="3301128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32869" marR="353872" indent="-320776">
              <a:lnSpc>
                <a:spcPts val="2686"/>
              </a:lnSpc>
              <a:spcBef>
                <a:spcPts val="35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Η δομή λειτουργίας μοιάζει με αυτήν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  Γενικού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Τουρισμού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1423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Επιπλέον ενδέχεται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να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έχει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τμήματα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όπως:</a:t>
            </a:r>
            <a:endParaRPr sz="2400" dirty="0">
              <a:latin typeface="Arial"/>
              <a:cs typeface="Arial"/>
            </a:endParaRPr>
          </a:p>
          <a:p>
            <a:pPr marL="451887">
              <a:spcBef>
                <a:spcPts val="491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Ευρώπη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χώρες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της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Μεσογειακές,</a:t>
            </a:r>
            <a:endParaRPr sz="2000" dirty="0">
              <a:latin typeface="Arial"/>
              <a:cs typeface="Arial"/>
            </a:endParaRPr>
          </a:p>
          <a:p>
            <a:pPr marL="451887">
              <a:spcBef>
                <a:spcPts val="190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Ασία και Άπω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Ανατολή,</a:t>
            </a:r>
            <a:endParaRPr sz="2000" dirty="0">
              <a:latin typeface="Arial"/>
              <a:cs typeface="Arial"/>
            </a:endParaRPr>
          </a:p>
          <a:p>
            <a:pPr marL="451887">
              <a:spcBef>
                <a:spcPts val="185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ΗΠΑ και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Καναδάς,</a:t>
            </a:r>
            <a:endParaRPr sz="2000" dirty="0">
              <a:latin typeface="Arial"/>
              <a:cs typeface="Arial"/>
            </a:endParaRPr>
          </a:p>
          <a:p>
            <a:pPr marL="451887">
              <a:spcBef>
                <a:spcPts val="190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Εξωτικών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ταξιδίων,</a:t>
            </a:r>
            <a:endParaRPr sz="2000" dirty="0">
              <a:latin typeface="Arial"/>
              <a:cs typeface="Arial"/>
            </a:endParaRPr>
          </a:p>
          <a:p>
            <a:pPr marL="451887">
              <a:spcBef>
                <a:spcPts val="185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Οδικές εκδρομές (πούλμαν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ή άλλα</a:t>
            </a:r>
            <a:r>
              <a:rPr sz="20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ΜΜΜ)</a:t>
            </a:r>
            <a:endParaRPr sz="2000" dirty="0">
              <a:latin typeface="Arial"/>
              <a:cs typeface="Arial"/>
            </a:endParaRPr>
          </a:p>
          <a:p>
            <a:pPr marL="451887">
              <a:spcBef>
                <a:spcPts val="190"/>
              </a:spcBef>
              <a:tabLst>
                <a:tab pos="735112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Εκδρομές Ειδικών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Εκδιαφερόντων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082507" y="299004"/>
            <a:ext cx="12069067" cy="93724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z="3600" spc="-10" dirty="0"/>
              <a:t>Γραφεία Εισερχόμενου</a:t>
            </a:r>
            <a:r>
              <a:rPr sz="3600" spc="10" dirty="0"/>
              <a:t> </a:t>
            </a:r>
            <a:r>
              <a:rPr sz="3600" spc="-10" dirty="0"/>
              <a:t>Τουρισμού</a:t>
            </a:r>
          </a:p>
          <a:p>
            <a:pPr marL="9547">
              <a:lnSpc>
                <a:spcPts val="3598"/>
              </a:lnSpc>
            </a:pPr>
            <a:r>
              <a:rPr sz="3600" spc="-10" dirty="0"/>
              <a:t>(incoming </a:t>
            </a:r>
            <a:r>
              <a:rPr sz="3600" spc="-5" dirty="0"/>
              <a:t>travel</a:t>
            </a:r>
            <a:r>
              <a:rPr sz="3600" spc="-10" dirty="0"/>
              <a:t> agencies</a:t>
            </a:r>
            <a:r>
              <a:rPr spc="-10" dirty="0"/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14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7036" y="1520466"/>
            <a:ext cx="6351132" cy="4524499"/>
          </a:xfrm>
          <a:prstGeom prst="rect">
            <a:avLst/>
          </a:prstGeom>
        </p:spPr>
        <p:txBody>
          <a:bodyPr vert="horz" wrap="square" lIns="0" tIns="61100" rIns="0" bIns="0" rtlCol="0">
            <a:spAutoFit/>
          </a:bodyPr>
          <a:lstStyle/>
          <a:p>
            <a:pPr marL="353236" marR="872587" indent="-341143">
              <a:lnSpc>
                <a:spcPct val="86700"/>
              </a:lnSpc>
              <a:spcBef>
                <a:spcPts val="481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Αναλαμβάνουν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διακίνηση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εξυπηρέτηση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τουριστών από τη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χώρα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διαμονή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τους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22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Παρέχουν: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190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Κρατήσεις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ξενοδοχείων,</a:t>
            </a:r>
            <a:endParaRPr sz="2000" dirty="0">
              <a:latin typeface="Arial"/>
              <a:cs typeface="Arial"/>
            </a:endParaRPr>
          </a:p>
          <a:p>
            <a:pPr marL="754206" marR="5092" indent="-283861">
              <a:lnSpc>
                <a:spcPts val="2095"/>
              </a:lnSpc>
              <a:spcBef>
                <a:spcPts val="51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Παραλαβή τουριστών από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αεροδρόμιο,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λιμάνι κτλ  και μετάφορά τους από και προς το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ξενοδοχείο,</a:t>
            </a:r>
            <a:endParaRPr sz="2000" dirty="0">
              <a:latin typeface="Arial"/>
              <a:cs typeface="Arial"/>
            </a:endParaRPr>
          </a:p>
          <a:p>
            <a:pPr marL="754206" marR="248856" indent="-283861">
              <a:lnSpc>
                <a:spcPts val="2095"/>
              </a:lnSpc>
              <a:spcBef>
                <a:spcPts val="49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Τακτοποίηση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κατά την άφιξη και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παροχή ποτού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καλωσορίσματος,</a:t>
            </a:r>
            <a:endParaRPr sz="2000" dirty="0">
              <a:latin typeface="Arial"/>
              <a:cs typeface="Arial"/>
            </a:endParaRPr>
          </a:p>
          <a:p>
            <a:pPr marL="470344">
              <a:spcBef>
                <a:spcPts val="170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Περιηγήσεις</a:t>
            </a:r>
            <a:endParaRPr sz="2000" dirty="0">
              <a:latin typeface="Arial"/>
              <a:cs typeface="Arial"/>
            </a:endParaRPr>
          </a:p>
          <a:p>
            <a:pPr marL="754206" marR="794303" indent="-283861">
              <a:lnSpc>
                <a:spcPts val="2095"/>
              </a:lnSpc>
              <a:spcBef>
                <a:spcPts val="51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Διακοπές Ειδικού Ενδιαφέροντος (one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day 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cruises, Κτλ )</a:t>
            </a:r>
            <a:endParaRPr sz="2000" dirty="0">
              <a:latin typeface="Arial"/>
              <a:cs typeface="Arial"/>
            </a:endParaRPr>
          </a:p>
          <a:p>
            <a:pPr marL="470344">
              <a:spcBef>
                <a:spcPts val="165"/>
              </a:spcBef>
              <a:tabLst>
                <a:tab pos="75356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Επεξηγήσεις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και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διερμηνείες</a:t>
            </a:r>
            <a:endParaRPr sz="2000" dirty="0">
              <a:latin typeface="Arial"/>
              <a:cs typeface="Arial"/>
            </a:endParaRPr>
          </a:p>
          <a:p>
            <a:pPr marL="470344">
              <a:spcBef>
                <a:spcPts val="185"/>
              </a:spcBef>
              <a:tabLst>
                <a:tab pos="75356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Κρατήσεις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εισιτηρίων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846629" y="375345"/>
            <a:ext cx="13710402" cy="93724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z="3600" spc="-10" dirty="0"/>
              <a:t>Γραφεία Εισερχόμενου</a:t>
            </a:r>
            <a:r>
              <a:rPr sz="3600" spc="10" dirty="0"/>
              <a:t> </a:t>
            </a:r>
            <a:r>
              <a:rPr sz="3600" spc="-10" dirty="0"/>
              <a:t>Τουρισμού</a:t>
            </a:r>
          </a:p>
          <a:p>
            <a:pPr marL="9547">
              <a:lnSpc>
                <a:spcPts val="3598"/>
              </a:lnSpc>
            </a:pPr>
            <a:r>
              <a:rPr sz="3600" spc="-10" dirty="0"/>
              <a:t>(incoming </a:t>
            </a:r>
            <a:r>
              <a:rPr sz="3600" spc="-5" dirty="0"/>
              <a:t>travel</a:t>
            </a:r>
            <a:r>
              <a:rPr sz="3600" spc="-10" dirty="0"/>
              <a:t> agencies</a:t>
            </a:r>
            <a:r>
              <a:rPr spc="-10" dirty="0"/>
              <a:t>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185448" y="1577276"/>
            <a:ext cx="5201128" cy="2228532"/>
            <a:chOff x="3176600" y="1574355"/>
            <a:chExt cx="5186680" cy="2224405"/>
          </a:xfrm>
        </p:grpSpPr>
        <p:sp>
          <p:nvSpPr>
            <p:cNvPr id="4" name="object 4"/>
            <p:cNvSpPr/>
            <p:nvPr/>
          </p:nvSpPr>
          <p:spPr>
            <a:xfrm>
              <a:off x="5768721" y="3047491"/>
              <a:ext cx="2580640" cy="735330"/>
            </a:xfrm>
            <a:custGeom>
              <a:avLst/>
              <a:gdLst/>
              <a:ahLst/>
              <a:cxnLst/>
              <a:rect l="l" t="t" r="r" b="b"/>
              <a:pathLst>
                <a:path w="2580640" h="735329">
                  <a:moveTo>
                    <a:pt x="2580144" y="735330"/>
                  </a:moveTo>
                  <a:lnTo>
                    <a:pt x="1290065" y="735330"/>
                  </a:lnTo>
                  <a:lnTo>
                    <a:pt x="1290065" y="0"/>
                  </a:lnTo>
                  <a:lnTo>
                    <a:pt x="0" y="0"/>
                  </a:lnTo>
                </a:path>
                <a:path w="2580640" h="735329">
                  <a:moveTo>
                    <a:pt x="1290827" y="735330"/>
                  </a:moveTo>
                  <a:lnTo>
                    <a:pt x="645426" y="735330"/>
                  </a:lnTo>
                  <a:lnTo>
                    <a:pt x="645426" y="0"/>
                  </a:lnTo>
                  <a:lnTo>
                    <a:pt x="0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68721" y="3047491"/>
              <a:ext cx="2540" cy="735330"/>
            </a:xfrm>
            <a:custGeom>
              <a:avLst/>
              <a:gdLst/>
              <a:ahLst/>
              <a:cxnLst/>
              <a:rect l="l" t="t" r="r" b="b"/>
              <a:pathLst>
                <a:path w="2539" h="735329">
                  <a:moveTo>
                    <a:pt x="1149" y="-14217"/>
                  </a:moveTo>
                  <a:lnTo>
                    <a:pt x="1149" y="749547"/>
                  </a:lnTo>
                </a:path>
              </a:pathLst>
            </a:custGeom>
            <a:ln w="3073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90887" y="3047491"/>
              <a:ext cx="2578100" cy="735330"/>
            </a:xfrm>
            <a:custGeom>
              <a:avLst/>
              <a:gdLst/>
              <a:ahLst/>
              <a:cxnLst/>
              <a:rect l="l" t="t" r="r" b="b"/>
              <a:pathLst>
                <a:path w="2578100" h="735329">
                  <a:moveTo>
                    <a:pt x="1290828" y="735330"/>
                  </a:moveTo>
                  <a:lnTo>
                    <a:pt x="1934718" y="735330"/>
                  </a:lnTo>
                  <a:lnTo>
                    <a:pt x="1934718" y="0"/>
                  </a:lnTo>
                  <a:lnTo>
                    <a:pt x="2577833" y="0"/>
                  </a:lnTo>
                </a:path>
                <a:path w="2578100" h="735329">
                  <a:moveTo>
                    <a:pt x="0" y="735330"/>
                  </a:moveTo>
                  <a:lnTo>
                    <a:pt x="1289304" y="735330"/>
                  </a:lnTo>
                  <a:lnTo>
                    <a:pt x="1289304" y="0"/>
                  </a:lnTo>
                  <a:lnTo>
                    <a:pt x="2577833" y="0"/>
                  </a:lnTo>
                </a:path>
              </a:pathLst>
            </a:custGeom>
            <a:ln w="284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6283" y="1579117"/>
              <a:ext cx="1107440" cy="1468755"/>
            </a:xfrm>
            <a:custGeom>
              <a:avLst/>
              <a:gdLst/>
              <a:ahLst/>
              <a:cxnLst/>
              <a:rect l="l" t="t" r="r" b="b"/>
              <a:pathLst>
                <a:path w="1107439" h="1468755">
                  <a:moveTo>
                    <a:pt x="1107185" y="1283970"/>
                  </a:moveTo>
                  <a:lnTo>
                    <a:pt x="1107185" y="184404"/>
                  </a:lnTo>
                  <a:lnTo>
                    <a:pt x="1100563" y="135554"/>
                  </a:lnTo>
                  <a:lnTo>
                    <a:pt x="1081896" y="91552"/>
                  </a:lnTo>
                  <a:lnTo>
                    <a:pt x="1052983" y="54197"/>
                  </a:lnTo>
                  <a:lnTo>
                    <a:pt x="1015627" y="25287"/>
                  </a:lnTo>
                  <a:lnTo>
                    <a:pt x="971626" y="6621"/>
                  </a:lnTo>
                  <a:lnTo>
                    <a:pt x="922781" y="0"/>
                  </a:lnTo>
                  <a:lnTo>
                    <a:pt x="184403" y="0"/>
                  </a:lnTo>
                  <a:lnTo>
                    <a:pt x="135554" y="6621"/>
                  </a:lnTo>
                  <a:lnTo>
                    <a:pt x="91552" y="25287"/>
                  </a:lnTo>
                  <a:lnTo>
                    <a:pt x="54197" y="54197"/>
                  </a:lnTo>
                  <a:lnTo>
                    <a:pt x="25287" y="91552"/>
                  </a:lnTo>
                  <a:lnTo>
                    <a:pt x="6621" y="135554"/>
                  </a:lnTo>
                  <a:lnTo>
                    <a:pt x="0" y="184404"/>
                  </a:lnTo>
                  <a:lnTo>
                    <a:pt x="0" y="1283970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3" y="1468373"/>
                  </a:lnTo>
                  <a:lnTo>
                    <a:pt x="922781" y="1468373"/>
                  </a:lnTo>
                  <a:lnTo>
                    <a:pt x="971626" y="1461805"/>
                  </a:lnTo>
                  <a:lnTo>
                    <a:pt x="1015627" y="1443256"/>
                  </a:lnTo>
                  <a:lnTo>
                    <a:pt x="1052983" y="1414462"/>
                  </a:lnTo>
                  <a:lnTo>
                    <a:pt x="1081896" y="1377159"/>
                  </a:lnTo>
                  <a:lnTo>
                    <a:pt x="1100563" y="1333083"/>
                  </a:lnTo>
                  <a:lnTo>
                    <a:pt x="1107185" y="1283970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6283" y="1579117"/>
              <a:ext cx="1107440" cy="1468755"/>
            </a:xfrm>
            <a:custGeom>
              <a:avLst/>
              <a:gdLst/>
              <a:ahLst/>
              <a:cxnLst/>
              <a:rect l="l" t="t" r="r" b="b"/>
              <a:pathLst>
                <a:path w="1107439" h="1468755">
                  <a:moveTo>
                    <a:pt x="184403" y="0"/>
                  </a:moveTo>
                  <a:lnTo>
                    <a:pt x="135554" y="6621"/>
                  </a:lnTo>
                  <a:lnTo>
                    <a:pt x="91552" y="25287"/>
                  </a:lnTo>
                  <a:lnTo>
                    <a:pt x="54197" y="54197"/>
                  </a:lnTo>
                  <a:lnTo>
                    <a:pt x="25287" y="91552"/>
                  </a:lnTo>
                  <a:lnTo>
                    <a:pt x="6621" y="135554"/>
                  </a:lnTo>
                  <a:lnTo>
                    <a:pt x="0" y="184404"/>
                  </a:lnTo>
                  <a:lnTo>
                    <a:pt x="0" y="1283970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3" y="1468373"/>
                  </a:lnTo>
                  <a:lnTo>
                    <a:pt x="922781" y="1468373"/>
                  </a:lnTo>
                  <a:lnTo>
                    <a:pt x="971626" y="1461805"/>
                  </a:lnTo>
                  <a:lnTo>
                    <a:pt x="1015627" y="1443256"/>
                  </a:lnTo>
                  <a:lnTo>
                    <a:pt x="1052983" y="1414462"/>
                  </a:lnTo>
                  <a:lnTo>
                    <a:pt x="1081896" y="1377159"/>
                  </a:lnTo>
                  <a:lnTo>
                    <a:pt x="1100563" y="1333083"/>
                  </a:lnTo>
                  <a:lnTo>
                    <a:pt x="1107185" y="1283970"/>
                  </a:lnTo>
                  <a:lnTo>
                    <a:pt x="1107185" y="184404"/>
                  </a:lnTo>
                  <a:lnTo>
                    <a:pt x="1100563" y="135554"/>
                  </a:lnTo>
                  <a:lnTo>
                    <a:pt x="1081896" y="91552"/>
                  </a:lnTo>
                  <a:lnTo>
                    <a:pt x="1052983" y="54197"/>
                  </a:lnTo>
                  <a:lnTo>
                    <a:pt x="1015627" y="25287"/>
                  </a:lnTo>
                  <a:lnTo>
                    <a:pt x="971626" y="6621"/>
                  </a:lnTo>
                  <a:lnTo>
                    <a:pt x="922781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210431" y="2160969"/>
            <a:ext cx="1150641" cy="300276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Διευθυντής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41011" y="3785068"/>
            <a:ext cx="1119440" cy="1481023"/>
            <a:chOff x="2633675" y="3778059"/>
            <a:chExt cx="1116330" cy="1478280"/>
          </a:xfrm>
        </p:grpSpPr>
        <p:sp>
          <p:nvSpPr>
            <p:cNvPr id="11" name="object 11"/>
            <p:cNvSpPr/>
            <p:nvPr/>
          </p:nvSpPr>
          <p:spPr>
            <a:xfrm>
              <a:off x="2638437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4" y="1283969"/>
                  </a:move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20" y="0"/>
                  </a:lnTo>
                  <a:lnTo>
                    <a:pt x="184404" y="0"/>
                  </a:lnTo>
                  <a:lnTo>
                    <a:pt x="135554" y="6568"/>
                  </a:lnTo>
                  <a:lnTo>
                    <a:pt x="91552" y="25117"/>
                  </a:lnTo>
                  <a:lnTo>
                    <a:pt x="54197" y="53911"/>
                  </a:lnTo>
                  <a:lnTo>
                    <a:pt x="25287" y="91214"/>
                  </a:lnTo>
                  <a:lnTo>
                    <a:pt x="6621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4" y="1468374"/>
                  </a:lnTo>
                  <a:lnTo>
                    <a:pt x="922020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38437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4" y="0"/>
                  </a:moveTo>
                  <a:lnTo>
                    <a:pt x="135554" y="6568"/>
                  </a:lnTo>
                  <a:lnTo>
                    <a:pt x="91552" y="25117"/>
                  </a:lnTo>
                  <a:lnTo>
                    <a:pt x="54197" y="53911"/>
                  </a:lnTo>
                  <a:lnTo>
                    <a:pt x="25287" y="91214"/>
                  </a:lnTo>
                  <a:lnTo>
                    <a:pt x="6621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1" y="1333083"/>
                  </a:lnTo>
                  <a:lnTo>
                    <a:pt x="25287" y="1377159"/>
                  </a:lnTo>
                  <a:lnTo>
                    <a:pt x="54197" y="1414462"/>
                  </a:lnTo>
                  <a:lnTo>
                    <a:pt x="91552" y="1443256"/>
                  </a:lnTo>
                  <a:lnTo>
                    <a:pt x="135554" y="1461805"/>
                  </a:lnTo>
                  <a:lnTo>
                    <a:pt x="184404" y="1468374"/>
                  </a:lnTo>
                  <a:lnTo>
                    <a:pt x="922020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20" y="0"/>
                  </a:lnTo>
                  <a:lnTo>
                    <a:pt x="184404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693362" y="4110728"/>
            <a:ext cx="1016283" cy="820670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47735" marR="40733" indent="-48371" algn="ctr">
              <a:spcBef>
                <a:spcPts val="100"/>
              </a:spcBef>
            </a:pP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Τμήμα 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Προγραμ</a:t>
            </a: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μ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α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- 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τισμού</a:t>
            </a:r>
            <a:endParaRPr sz="1300" dirty="0">
              <a:latin typeface="Arial"/>
              <a:cs typeface="Arial"/>
            </a:endParaRPr>
          </a:p>
          <a:p>
            <a:pPr algn="ctr">
              <a:spcBef>
                <a:spcPts val="5"/>
              </a:spcBef>
            </a:pP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Μάρκετινγκ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935435" y="3785068"/>
            <a:ext cx="1119440" cy="1481023"/>
            <a:chOff x="3924503" y="3778059"/>
            <a:chExt cx="1116330" cy="1478280"/>
          </a:xfrm>
        </p:grpSpPr>
        <p:sp>
          <p:nvSpPr>
            <p:cNvPr id="15" name="object 15"/>
            <p:cNvSpPr/>
            <p:nvPr/>
          </p:nvSpPr>
          <p:spPr>
            <a:xfrm>
              <a:off x="392926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4" y="1283969"/>
                  </a:move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19" y="0"/>
                  </a:lnTo>
                  <a:lnTo>
                    <a:pt x="184403" y="0"/>
                  </a:ln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19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2926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19" y="1468374"/>
                  </a:lnTo>
                  <a:lnTo>
                    <a:pt x="971133" y="1461805"/>
                  </a:lnTo>
                  <a:lnTo>
                    <a:pt x="1015209" y="1443256"/>
                  </a:lnTo>
                  <a:lnTo>
                    <a:pt x="1052512" y="1414462"/>
                  </a:lnTo>
                  <a:lnTo>
                    <a:pt x="1081306" y="1377159"/>
                  </a:lnTo>
                  <a:lnTo>
                    <a:pt x="1099855" y="1333083"/>
                  </a:lnTo>
                  <a:lnTo>
                    <a:pt x="1106424" y="1283969"/>
                  </a:lnTo>
                  <a:lnTo>
                    <a:pt x="1106424" y="184403"/>
                  </a:lnTo>
                  <a:lnTo>
                    <a:pt x="1099855" y="135290"/>
                  </a:lnTo>
                  <a:lnTo>
                    <a:pt x="1081306" y="91214"/>
                  </a:lnTo>
                  <a:lnTo>
                    <a:pt x="1052512" y="53911"/>
                  </a:lnTo>
                  <a:lnTo>
                    <a:pt x="1015209" y="25117"/>
                  </a:lnTo>
                  <a:lnTo>
                    <a:pt x="971133" y="6568"/>
                  </a:lnTo>
                  <a:lnTo>
                    <a:pt x="922019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962644" y="4264175"/>
            <a:ext cx="1064677" cy="514668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 marR="5092" indent="224034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Τμήμα  Κρατήσεων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228330" y="3785068"/>
            <a:ext cx="1119440" cy="1481023"/>
            <a:chOff x="5213807" y="3778059"/>
            <a:chExt cx="1116330" cy="1478280"/>
          </a:xfrm>
        </p:grpSpPr>
        <p:sp>
          <p:nvSpPr>
            <p:cNvPr id="19" name="object 19"/>
            <p:cNvSpPr/>
            <p:nvPr/>
          </p:nvSpPr>
          <p:spPr>
            <a:xfrm>
              <a:off x="5218569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23" y="1283969"/>
                  </a:moveTo>
                  <a:lnTo>
                    <a:pt x="1106423" y="184403"/>
                  </a:lnTo>
                  <a:lnTo>
                    <a:pt x="1099801" y="135290"/>
                  </a:lnTo>
                  <a:lnTo>
                    <a:pt x="1081133" y="91214"/>
                  </a:lnTo>
                  <a:lnTo>
                    <a:pt x="1052220" y="53911"/>
                  </a:lnTo>
                  <a:lnTo>
                    <a:pt x="1014861" y="25117"/>
                  </a:lnTo>
                  <a:lnTo>
                    <a:pt x="970857" y="6568"/>
                  </a:lnTo>
                  <a:lnTo>
                    <a:pt x="922007" y="0"/>
                  </a:lnTo>
                  <a:lnTo>
                    <a:pt x="184403" y="0"/>
                  </a:ln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0857" y="1461805"/>
                  </a:lnTo>
                  <a:lnTo>
                    <a:pt x="1014861" y="1443256"/>
                  </a:lnTo>
                  <a:lnTo>
                    <a:pt x="1052220" y="1414462"/>
                  </a:lnTo>
                  <a:lnTo>
                    <a:pt x="1081133" y="1377159"/>
                  </a:lnTo>
                  <a:lnTo>
                    <a:pt x="1099801" y="1333083"/>
                  </a:lnTo>
                  <a:lnTo>
                    <a:pt x="1106423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8569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90" y="6568"/>
                  </a:lnTo>
                  <a:lnTo>
                    <a:pt x="91214" y="25117"/>
                  </a:lnTo>
                  <a:lnTo>
                    <a:pt x="53911" y="53911"/>
                  </a:lnTo>
                  <a:lnTo>
                    <a:pt x="25117" y="91214"/>
                  </a:lnTo>
                  <a:lnTo>
                    <a:pt x="6568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8" y="1333083"/>
                  </a:lnTo>
                  <a:lnTo>
                    <a:pt x="25117" y="1377159"/>
                  </a:lnTo>
                  <a:lnTo>
                    <a:pt x="53911" y="1414462"/>
                  </a:lnTo>
                  <a:lnTo>
                    <a:pt x="91214" y="1443256"/>
                  </a:lnTo>
                  <a:lnTo>
                    <a:pt x="135290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0857" y="1461805"/>
                  </a:lnTo>
                  <a:lnTo>
                    <a:pt x="1014861" y="1443256"/>
                  </a:lnTo>
                  <a:lnTo>
                    <a:pt x="1052220" y="1414462"/>
                  </a:lnTo>
                  <a:lnTo>
                    <a:pt x="1081133" y="1377159"/>
                  </a:lnTo>
                  <a:lnTo>
                    <a:pt x="1099801" y="1333083"/>
                  </a:lnTo>
                  <a:lnTo>
                    <a:pt x="1106423" y="1283969"/>
                  </a:lnTo>
                  <a:lnTo>
                    <a:pt x="1106423" y="184403"/>
                  </a:lnTo>
                  <a:lnTo>
                    <a:pt x="1099801" y="135290"/>
                  </a:lnTo>
                  <a:lnTo>
                    <a:pt x="1081133" y="91214"/>
                  </a:lnTo>
                  <a:lnTo>
                    <a:pt x="1052220" y="53911"/>
                  </a:lnTo>
                  <a:lnTo>
                    <a:pt x="1014861" y="25117"/>
                  </a:lnTo>
                  <a:lnTo>
                    <a:pt x="970857" y="6568"/>
                  </a:lnTo>
                  <a:lnTo>
                    <a:pt x="922007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295309" y="4080955"/>
            <a:ext cx="986992" cy="878562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 marR="5092" indent="-5092" algn="ctr">
              <a:spcBef>
                <a:spcPts val="95"/>
              </a:spcBef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Τμήμα  Υλοπο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ί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η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σ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ης 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Δραστηρι- 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οτήτων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6521977" y="3785068"/>
            <a:ext cx="1117529" cy="1481023"/>
            <a:chOff x="6503860" y="3778059"/>
            <a:chExt cx="1114425" cy="1478280"/>
          </a:xfrm>
        </p:grpSpPr>
        <p:sp>
          <p:nvSpPr>
            <p:cNvPr id="23" name="object 23"/>
            <p:cNvSpPr/>
            <p:nvPr/>
          </p:nvSpPr>
          <p:spPr>
            <a:xfrm>
              <a:off x="6508622" y="3782821"/>
              <a:ext cx="1104900" cy="1468755"/>
            </a:xfrm>
            <a:custGeom>
              <a:avLst/>
              <a:gdLst/>
              <a:ahLst/>
              <a:cxnLst/>
              <a:rect l="l" t="t" r="r" b="b"/>
              <a:pathLst>
                <a:path w="1104900" h="1468754">
                  <a:moveTo>
                    <a:pt x="1104900" y="1283969"/>
                  </a:moveTo>
                  <a:lnTo>
                    <a:pt x="1104900" y="184403"/>
                  </a:lnTo>
                  <a:lnTo>
                    <a:pt x="1098334" y="135290"/>
                  </a:lnTo>
                  <a:lnTo>
                    <a:pt x="1079810" y="91214"/>
                  </a:lnTo>
                  <a:lnTo>
                    <a:pt x="1051085" y="53911"/>
                  </a:lnTo>
                  <a:lnTo>
                    <a:pt x="1013915" y="25117"/>
                  </a:lnTo>
                  <a:lnTo>
                    <a:pt x="970058" y="6568"/>
                  </a:lnTo>
                  <a:lnTo>
                    <a:pt x="921270" y="0"/>
                  </a:lnTo>
                  <a:lnTo>
                    <a:pt x="184403" y="0"/>
                  </a:lnTo>
                  <a:lnTo>
                    <a:pt x="135559" y="6568"/>
                  </a:lnTo>
                  <a:lnTo>
                    <a:pt x="91558" y="25117"/>
                  </a:lnTo>
                  <a:lnTo>
                    <a:pt x="54202" y="53911"/>
                  </a:lnTo>
                  <a:lnTo>
                    <a:pt x="25289" y="91214"/>
                  </a:lnTo>
                  <a:lnTo>
                    <a:pt x="6622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2" y="1333083"/>
                  </a:lnTo>
                  <a:lnTo>
                    <a:pt x="25289" y="1377159"/>
                  </a:lnTo>
                  <a:lnTo>
                    <a:pt x="54202" y="1414462"/>
                  </a:lnTo>
                  <a:lnTo>
                    <a:pt x="91558" y="1443256"/>
                  </a:lnTo>
                  <a:lnTo>
                    <a:pt x="135559" y="1461805"/>
                  </a:lnTo>
                  <a:lnTo>
                    <a:pt x="184403" y="1468374"/>
                  </a:lnTo>
                  <a:lnTo>
                    <a:pt x="921270" y="1468374"/>
                  </a:lnTo>
                  <a:lnTo>
                    <a:pt x="970058" y="1461805"/>
                  </a:lnTo>
                  <a:lnTo>
                    <a:pt x="1013915" y="1443256"/>
                  </a:lnTo>
                  <a:lnTo>
                    <a:pt x="1051085" y="1414462"/>
                  </a:lnTo>
                  <a:lnTo>
                    <a:pt x="1079810" y="1377159"/>
                  </a:lnTo>
                  <a:lnTo>
                    <a:pt x="1098334" y="1333083"/>
                  </a:lnTo>
                  <a:lnTo>
                    <a:pt x="1104900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08622" y="3782821"/>
              <a:ext cx="1104900" cy="1468755"/>
            </a:xfrm>
            <a:custGeom>
              <a:avLst/>
              <a:gdLst/>
              <a:ahLst/>
              <a:cxnLst/>
              <a:rect l="l" t="t" r="r" b="b"/>
              <a:pathLst>
                <a:path w="1104900" h="1468754">
                  <a:moveTo>
                    <a:pt x="184403" y="0"/>
                  </a:moveTo>
                  <a:lnTo>
                    <a:pt x="135559" y="6568"/>
                  </a:lnTo>
                  <a:lnTo>
                    <a:pt x="91558" y="25117"/>
                  </a:lnTo>
                  <a:lnTo>
                    <a:pt x="54202" y="53911"/>
                  </a:lnTo>
                  <a:lnTo>
                    <a:pt x="25289" y="91214"/>
                  </a:lnTo>
                  <a:lnTo>
                    <a:pt x="6622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622" y="1333083"/>
                  </a:lnTo>
                  <a:lnTo>
                    <a:pt x="25289" y="1377159"/>
                  </a:lnTo>
                  <a:lnTo>
                    <a:pt x="54202" y="1414462"/>
                  </a:lnTo>
                  <a:lnTo>
                    <a:pt x="91558" y="1443256"/>
                  </a:lnTo>
                  <a:lnTo>
                    <a:pt x="135559" y="1461805"/>
                  </a:lnTo>
                  <a:lnTo>
                    <a:pt x="184403" y="1468374"/>
                  </a:lnTo>
                  <a:lnTo>
                    <a:pt x="921270" y="1468374"/>
                  </a:lnTo>
                  <a:lnTo>
                    <a:pt x="970058" y="1461805"/>
                  </a:lnTo>
                  <a:lnTo>
                    <a:pt x="1013915" y="1443256"/>
                  </a:lnTo>
                  <a:lnTo>
                    <a:pt x="1051085" y="1414462"/>
                  </a:lnTo>
                  <a:lnTo>
                    <a:pt x="1079810" y="1377159"/>
                  </a:lnTo>
                  <a:lnTo>
                    <a:pt x="1098334" y="1333083"/>
                  </a:lnTo>
                  <a:lnTo>
                    <a:pt x="1104900" y="1283969"/>
                  </a:lnTo>
                  <a:lnTo>
                    <a:pt x="1104900" y="184403"/>
                  </a:lnTo>
                  <a:lnTo>
                    <a:pt x="1098334" y="135290"/>
                  </a:lnTo>
                  <a:lnTo>
                    <a:pt x="1079810" y="91214"/>
                  </a:lnTo>
                  <a:lnTo>
                    <a:pt x="1051085" y="53911"/>
                  </a:lnTo>
                  <a:lnTo>
                    <a:pt x="1013915" y="25117"/>
                  </a:lnTo>
                  <a:lnTo>
                    <a:pt x="970058" y="6568"/>
                  </a:lnTo>
                  <a:lnTo>
                    <a:pt x="921270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522406" y="3896210"/>
            <a:ext cx="1071682" cy="1250090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093" marR="5092" indent="-11456" algn="ctr"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Τμήμα  Μ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ταφοράς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και Μετακί- 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νησης  Πελατών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7813440" y="3785150"/>
            <a:ext cx="1119440" cy="1481023"/>
            <a:chOff x="7791736" y="3778141"/>
            <a:chExt cx="1116330" cy="1478280"/>
          </a:xfrm>
        </p:grpSpPr>
        <p:sp>
          <p:nvSpPr>
            <p:cNvPr id="27" name="object 27"/>
            <p:cNvSpPr/>
            <p:nvPr/>
          </p:nvSpPr>
          <p:spPr>
            <a:xfrm>
              <a:off x="779641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106411" y="1283969"/>
                  </a:moveTo>
                  <a:lnTo>
                    <a:pt x="1106411" y="184403"/>
                  </a:lnTo>
                  <a:lnTo>
                    <a:pt x="1099843" y="135290"/>
                  </a:lnTo>
                  <a:lnTo>
                    <a:pt x="1081296" y="91214"/>
                  </a:lnTo>
                  <a:lnTo>
                    <a:pt x="1052504" y="53911"/>
                  </a:lnTo>
                  <a:lnTo>
                    <a:pt x="1015202" y="25117"/>
                  </a:lnTo>
                  <a:lnTo>
                    <a:pt x="971125" y="6568"/>
                  </a:lnTo>
                  <a:lnTo>
                    <a:pt x="922007" y="0"/>
                  </a:lnTo>
                  <a:lnTo>
                    <a:pt x="184403" y="0"/>
                  </a:lnTo>
                  <a:lnTo>
                    <a:pt x="135285" y="6568"/>
                  </a:lnTo>
                  <a:lnTo>
                    <a:pt x="91208" y="25117"/>
                  </a:lnTo>
                  <a:lnTo>
                    <a:pt x="53906" y="53911"/>
                  </a:lnTo>
                  <a:lnTo>
                    <a:pt x="25114" y="91214"/>
                  </a:lnTo>
                  <a:lnTo>
                    <a:pt x="6567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7" y="1333083"/>
                  </a:lnTo>
                  <a:lnTo>
                    <a:pt x="25114" y="1377159"/>
                  </a:lnTo>
                  <a:lnTo>
                    <a:pt x="53906" y="1414462"/>
                  </a:lnTo>
                  <a:lnTo>
                    <a:pt x="91208" y="1443256"/>
                  </a:lnTo>
                  <a:lnTo>
                    <a:pt x="135285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1125" y="1461805"/>
                  </a:lnTo>
                  <a:lnTo>
                    <a:pt x="1015202" y="1443256"/>
                  </a:lnTo>
                  <a:lnTo>
                    <a:pt x="1052504" y="1414462"/>
                  </a:lnTo>
                  <a:lnTo>
                    <a:pt x="1081296" y="1377159"/>
                  </a:lnTo>
                  <a:lnTo>
                    <a:pt x="1099843" y="1333083"/>
                  </a:lnTo>
                  <a:lnTo>
                    <a:pt x="1106411" y="1283969"/>
                  </a:lnTo>
                  <a:close/>
                </a:path>
              </a:pathLst>
            </a:custGeom>
            <a:solidFill>
              <a:srgbClr val="00C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796415" y="3782821"/>
              <a:ext cx="1106805" cy="1468755"/>
            </a:xfrm>
            <a:custGeom>
              <a:avLst/>
              <a:gdLst/>
              <a:ahLst/>
              <a:cxnLst/>
              <a:rect l="l" t="t" r="r" b="b"/>
              <a:pathLst>
                <a:path w="1106804" h="1468754">
                  <a:moveTo>
                    <a:pt x="184403" y="0"/>
                  </a:moveTo>
                  <a:lnTo>
                    <a:pt x="135285" y="6568"/>
                  </a:lnTo>
                  <a:lnTo>
                    <a:pt x="91208" y="25117"/>
                  </a:lnTo>
                  <a:lnTo>
                    <a:pt x="53906" y="53911"/>
                  </a:lnTo>
                  <a:lnTo>
                    <a:pt x="25114" y="91214"/>
                  </a:lnTo>
                  <a:lnTo>
                    <a:pt x="6567" y="135290"/>
                  </a:lnTo>
                  <a:lnTo>
                    <a:pt x="0" y="184403"/>
                  </a:lnTo>
                  <a:lnTo>
                    <a:pt x="0" y="1283969"/>
                  </a:lnTo>
                  <a:lnTo>
                    <a:pt x="6567" y="1333083"/>
                  </a:lnTo>
                  <a:lnTo>
                    <a:pt x="25114" y="1377159"/>
                  </a:lnTo>
                  <a:lnTo>
                    <a:pt x="53906" y="1414462"/>
                  </a:lnTo>
                  <a:lnTo>
                    <a:pt x="91208" y="1443256"/>
                  </a:lnTo>
                  <a:lnTo>
                    <a:pt x="135285" y="1461805"/>
                  </a:lnTo>
                  <a:lnTo>
                    <a:pt x="184403" y="1468374"/>
                  </a:lnTo>
                  <a:lnTo>
                    <a:pt x="922007" y="1468374"/>
                  </a:lnTo>
                  <a:lnTo>
                    <a:pt x="971125" y="1461805"/>
                  </a:lnTo>
                  <a:lnTo>
                    <a:pt x="1015202" y="1443256"/>
                  </a:lnTo>
                  <a:lnTo>
                    <a:pt x="1052504" y="1414462"/>
                  </a:lnTo>
                  <a:lnTo>
                    <a:pt x="1081296" y="1377159"/>
                  </a:lnTo>
                  <a:lnTo>
                    <a:pt x="1099843" y="1333083"/>
                  </a:lnTo>
                  <a:lnTo>
                    <a:pt x="1106411" y="1283969"/>
                  </a:lnTo>
                  <a:lnTo>
                    <a:pt x="1106411" y="184403"/>
                  </a:lnTo>
                  <a:lnTo>
                    <a:pt x="1099843" y="135290"/>
                  </a:lnTo>
                  <a:lnTo>
                    <a:pt x="1081296" y="91214"/>
                  </a:lnTo>
                  <a:lnTo>
                    <a:pt x="1052504" y="53911"/>
                  </a:lnTo>
                  <a:lnTo>
                    <a:pt x="1015202" y="25117"/>
                  </a:lnTo>
                  <a:lnTo>
                    <a:pt x="971125" y="6568"/>
                  </a:lnTo>
                  <a:lnTo>
                    <a:pt x="922007" y="0"/>
                  </a:lnTo>
                  <a:lnTo>
                    <a:pt x="184403" y="0"/>
                  </a:lnTo>
                  <a:close/>
                </a:path>
              </a:pathLst>
            </a:custGeom>
            <a:ln w="93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889419" y="4209209"/>
            <a:ext cx="967889" cy="622182"/>
          </a:xfrm>
          <a:prstGeom prst="rect">
            <a:avLst/>
          </a:prstGeom>
        </p:spPr>
        <p:txBody>
          <a:bodyPr vert="horz" wrap="square" lIns="0" tIns="12729" rIns="0" bIns="0" rtlCol="0">
            <a:spAutoFit/>
          </a:bodyPr>
          <a:lstStyle/>
          <a:p>
            <a:pPr marL="12729" marR="5092" indent="-47735" algn="ctr">
              <a:spcBef>
                <a:spcPts val="100"/>
              </a:spcBef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Τμήμα  Οικ</a:t>
            </a: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ο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νομ</a:t>
            </a: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ι</a:t>
            </a:r>
            <a:r>
              <a:rPr sz="1300" dirty="0">
                <a:solidFill>
                  <a:srgbClr val="FFFFFF"/>
                </a:solidFill>
                <a:latin typeface="Arial"/>
                <a:cs typeface="Arial"/>
              </a:rPr>
              <a:t>κών 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Υπηρεσιών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15</a:t>
            </a:fld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311744" y="299004"/>
            <a:ext cx="11570859" cy="938999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>
              <a:lnSpc>
                <a:spcPts val="3598"/>
              </a:lnSpc>
              <a:spcBef>
                <a:spcPts val="95"/>
              </a:spcBef>
            </a:pPr>
            <a:r>
              <a:rPr spc="-10" dirty="0"/>
              <a:t>Γραφεία Εισερχόμενου</a:t>
            </a:r>
            <a:r>
              <a:rPr spc="10" dirty="0"/>
              <a:t> </a:t>
            </a:r>
            <a:r>
              <a:rPr spc="-10" dirty="0"/>
              <a:t>Τουρισμού</a:t>
            </a:r>
          </a:p>
          <a:p>
            <a:pPr marL="9547">
              <a:lnSpc>
                <a:spcPts val="3598"/>
              </a:lnSpc>
            </a:pPr>
            <a:r>
              <a:rPr spc="-10" dirty="0"/>
              <a:t>(incoming </a:t>
            </a:r>
            <a:r>
              <a:rPr spc="-5" dirty="0"/>
              <a:t>travel</a:t>
            </a:r>
            <a:r>
              <a:rPr spc="-10" dirty="0"/>
              <a:t> agencies)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16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7800" y="1902173"/>
            <a:ext cx="6129536" cy="3923310"/>
          </a:xfrm>
          <a:prstGeom prst="rect">
            <a:avLst/>
          </a:prstGeom>
        </p:spPr>
        <p:txBody>
          <a:bodyPr vert="horz" wrap="square" lIns="0" tIns="36915" rIns="0" bIns="0" rtlCol="0">
            <a:spAutoFit/>
          </a:bodyPr>
          <a:lstStyle/>
          <a:p>
            <a:pPr marL="332232" marR="5092" indent="-320140">
              <a:lnSpc>
                <a:spcPct val="92800"/>
              </a:lnSpc>
              <a:spcBef>
                <a:spcPts val="291"/>
              </a:spcBef>
              <a:tabLst>
                <a:tab pos="332232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Ενίοτε υπάρχει τμήμα Αντιπροσώπων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(reps)  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του διοργανωτή των τουριστικών πακέτων των 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tour-operator.</a:t>
            </a:r>
            <a:endParaRPr sz="2200" dirty="0">
              <a:latin typeface="Arial"/>
              <a:cs typeface="Arial"/>
            </a:endParaRPr>
          </a:p>
          <a:p>
            <a:pPr marL="332232" marR="85286" indent="-320140">
              <a:lnSpc>
                <a:spcPct val="139600"/>
              </a:lnSpc>
              <a:spcBef>
                <a:spcPts val="366"/>
              </a:spcBef>
              <a:tabLst>
                <a:tab pos="332232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Οι αντιπροσωποι αυτοί λογοδοτούν στην  εταιρεία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tour-operator 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και συνεργάζονται με το  γραφείο για την ομαλότερη υλοποίηση των  δραστηριοτήτων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τους</a:t>
            </a:r>
            <a:endParaRPr sz="2200" dirty="0">
              <a:latin typeface="Arial"/>
              <a:cs typeface="Arial"/>
            </a:endParaRPr>
          </a:p>
          <a:p>
            <a:pPr marL="332232" marR="108198" indent="-320140">
              <a:lnSpc>
                <a:spcPct val="139800"/>
              </a:lnSpc>
              <a:spcBef>
                <a:spcPts val="601"/>
              </a:spcBef>
              <a:tabLst>
                <a:tab pos="332232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Υποδέχονται και ενημερώνουν τους τουρίστες  και επιλύουν τυχόν έκτακτες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ανάγκες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547621" y="276503"/>
            <a:ext cx="10392067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pc="-5" dirty="0"/>
              <a:t>Τι είναι το τουριστικό</a:t>
            </a:r>
            <a:r>
              <a:rPr spc="-25" dirty="0"/>
              <a:t> </a:t>
            </a:r>
            <a:r>
              <a:rPr spc="-5" dirty="0"/>
              <a:t>γραφείο;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286273" y="1596807"/>
            <a:ext cx="6250523" cy="2887932"/>
          </a:xfrm>
          <a:prstGeom prst="rect">
            <a:avLst/>
          </a:prstGeom>
        </p:spPr>
        <p:txBody>
          <a:bodyPr vert="horz" wrap="square" lIns="0" tIns="38824" rIns="0" bIns="0" rtlCol="0">
            <a:spAutoFit/>
          </a:bodyPr>
          <a:lstStyle/>
          <a:p>
            <a:pPr marL="353236" marR="5092" indent="-341143">
              <a:lnSpc>
                <a:spcPct val="92800"/>
              </a:lnSpc>
              <a:spcBef>
                <a:spcPts val="30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Τουριστικό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Γραφείο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είναι μία εμπορική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επιχείρηση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οποία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λειτουργεί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ως ένας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αυτόνομος ενδιάμεσος φορέας στη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διανομή  των τουριστικών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προϊόντων.</a:t>
            </a:r>
            <a:endParaRPr sz="2400" dirty="0">
              <a:latin typeface="Arial"/>
              <a:cs typeface="Arial"/>
            </a:endParaRPr>
          </a:p>
          <a:p>
            <a:pPr marL="353236" marR="607820" indent="-341143">
              <a:lnSpc>
                <a:spcPts val="2686"/>
              </a:lnSpc>
              <a:spcBef>
                <a:spcPts val="657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Παρεμβαίνει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μεταξύ του πελάτη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του  τελικού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προϊόντος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αποκομίζοντας μία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προμήθεια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στο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σύνολο των  πραγματοποιούμενων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πωλήσεων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39452" y="200162"/>
            <a:ext cx="9283452" cy="689320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3600" spc="-10" dirty="0"/>
              <a:t>Διάκριση</a:t>
            </a:r>
            <a:r>
              <a:rPr spc="-10" dirty="0"/>
              <a:t> Τουριστικών</a:t>
            </a:r>
            <a:r>
              <a:rPr spc="10" dirty="0"/>
              <a:t> </a:t>
            </a:r>
            <a:r>
              <a:rPr spc="-10" dirty="0"/>
              <a:t>Γραφείων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3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27799" y="1520466"/>
            <a:ext cx="6321841" cy="3376197"/>
          </a:xfrm>
          <a:prstGeom prst="rect">
            <a:avLst/>
          </a:prstGeom>
        </p:spPr>
        <p:txBody>
          <a:bodyPr vert="horz" wrap="square" lIns="0" tIns="38824" rIns="0" bIns="0" rtlCol="0">
            <a:spAutoFit/>
          </a:bodyPr>
          <a:lstStyle/>
          <a:p>
            <a:pPr marL="353236" marR="5092" indent="-341143">
              <a:lnSpc>
                <a:spcPct val="92800"/>
              </a:lnSpc>
              <a:spcBef>
                <a:spcPts val="306"/>
              </a:spcBef>
              <a:tabLst>
                <a:tab pos="353236" algn="l"/>
                <a:tab pos="491283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Τουριστικά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γραφεία “διανομείς”: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ειδικεύονται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στη διανομή και οι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υπηρεσίες που  προσφέρουν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καλύπτουν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τις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εξής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βασικές  λειτουργίες: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35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Την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πώληση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εισιτηρίων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μεταφορικών</a:t>
            </a:r>
            <a:r>
              <a:rPr sz="20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μέσων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33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Την κράτηση ξενοδοχειακών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κλινών</a:t>
            </a:r>
            <a:endParaRPr sz="2000" dirty="0">
              <a:latin typeface="Arial"/>
              <a:cs typeface="Arial"/>
            </a:endParaRPr>
          </a:p>
          <a:p>
            <a:pPr marL="754206" marR="224034" indent="-283861">
              <a:lnSpc>
                <a:spcPts val="2245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Την μεταφορά τουριστών από το σημείο άφιξης  στο σημείο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αναχώρισης</a:t>
            </a:r>
            <a:endParaRPr sz="2000" dirty="0">
              <a:latin typeface="Arial"/>
              <a:cs typeface="Arial"/>
            </a:endParaRPr>
          </a:p>
          <a:p>
            <a:pPr marL="754206" marR="392060" indent="-283861">
              <a:lnSpc>
                <a:spcPts val="2245"/>
              </a:lnSpc>
              <a:spcBef>
                <a:spcPts val="491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Την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πώληση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“τουριστικού πακέτου”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ενός tour-  operator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413889"/>
            <a:ext cx="9460353" cy="567231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3600" spc="-10" dirty="0"/>
              <a:t>Διάκριση Τουριστικών</a:t>
            </a:r>
            <a:r>
              <a:rPr sz="3600" spc="10" dirty="0"/>
              <a:t> </a:t>
            </a:r>
            <a:r>
              <a:rPr sz="3600" spc="-10" dirty="0"/>
              <a:t>Γραφείων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133449" y="1749490"/>
            <a:ext cx="6135267" cy="3028208"/>
          </a:xfrm>
          <a:prstGeom prst="rect">
            <a:avLst/>
          </a:prstGeom>
        </p:spPr>
        <p:txBody>
          <a:bodyPr vert="horz" wrap="square" lIns="0" tIns="38824" rIns="0" bIns="0" rtlCol="0">
            <a:spAutoFit/>
          </a:bodyPr>
          <a:lstStyle/>
          <a:p>
            <a:pPr marL="352599" marR="149568" indent="-340506">
              <a:lnSpc>
                <a:spcPct val="92800"/>
              </a:lnSpc>
              <a:spcBef>
                <a:spcPts val="30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Τουριστικό γραφείο “παραγωγός”:  παραγωγή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κοστολόγηση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ταξιδιωτικών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πακέτων. Διακρίνονται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σε τρεις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υποκατηγορίες: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351"/>
              </a:spcBef>
              <a:tabLst>
                <a:tab pos="895499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Διανομή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(εισιτήρια.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Μεταπώληση)</a:t>
            </a:r>
            <a:endParaRPr sz="2000" dirty="0">
              <a:latin typeface="Arial"/>
              <a:cs typeface="Arial"/>
            </a:endParaRPr>
          </a:p>
          <a:p>
            <a:pPr marL="470344">
              <a:spcBef>
                <a:spcPts val="33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Μεταπώληση και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παραγωγή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ταξιδιών</a:t>
            </a:r>
            <a:endParaRPr sz="2000" dirty="0">
              <a:latin typeface="Arial"/>
              <a:cs typeface="Arial"/>
            </a:endParaRPr>
          </a:p>
          <a:p>
            <a:pPr marL="754206" marR="5092" indent="-283861">
              <a:lnSpc>
                <a:spcPts val="2245"/>
              </a:lnSpc>
              <a:spcBef>
                <a:spcPts val="546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Γραφείο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τύπου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tour-operator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μεταπωλητής και  παραγωγός ταξιδίων, το οποίο ενσωματώνει τις 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προηγούμενες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λειτουργίες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37548"/>
            <a:ext cx="8925467" cy="567231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3600" spc="-10" dirty="0"/>
              <a:t>Διάκριση Τουριστικών</a:t>
            </a:r>
            <a:r>
              <a:rPr sz="3600" spc="10" dirty="0"/>
              <a:t> </a:t>
            </a:r>
            <a:r>
              <a:rPr sz="3600" spc="-10" dirty="0"/>
              <a:t>Γραφείων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436320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475">
              <a:lnSpc>
                <a:spcPts val="1649"/>
              </a:lnSpc>
            </a:pPr>
            <a:fld id="{81D60167-4931-47E6-BA6A-407CBD079E47}" type="slidenum">
              <a:rPr spc="-5" dirty="0"/>
              <a:pPr marL="137475">
                <a:lnSpc>
                  <a:spcPts val="1649"/>
                </a:lnSpc>
              </a:pPr>
              <a:t>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133449" y="1520466"/>
            <a:ext cx="6318657" cy="4344356"/>
          </a:xfrm>
          <a:prstGeom prst="rect">
            <a:avLst/>
          </a:prstGeom>
        </p:spPr>
        <p:txBody>
          <a:bodyPr vert="horz" wrap="square" lIns="0" tIns="38824" rIns="0" bIns="0" rtlCol="0">
            <a:spAutoFit/>
          </a:bodyPr>
          <a:lstStyle/>
          <a:p>
            <a:pPr marL="353236" marR="5092" indent="-341143">
              <a:lnSpc>
                <a:spcPct val="92900"/>
              </a:lnSpc>
              <a:spcBef>
                <a:spcPts val="30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Τουριστικό γραφείο “υποδοχής” (incoming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ή  ground operator):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αυτά οργανώνουν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τουριστικά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πακέτα χωρίς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να λαμβάνεται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υπόψην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μεταφορά μεταξύ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 τόπου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υποδοχής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του τόπου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προέλευσης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των  τουριστών.</a:t>
            </a:r>
            <a:endParaRPr sz="2400" dirty="0">
              <a:latin typeface="Arial"/>
              <a:cs typeface="Arial"/>
            </a:endParaRPr>
          </a:p>
          <a:p>
            <a:pPr marL="353236" marR="367874" indent="-341143">
              <a:lnSpc>
                <a:spcPts val="2686"/>
              </a:lnSpc>
              <a:spcBef>
                <a:spcPts val="651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Οργανώνει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παραμονή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των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τουριστών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σε τοπικό επίπεδο 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“πουλάει”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τις  υπηρεσίες του σε διεθνή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tour-operator</a:t>
            </a:r>
            <a:endParaRPr sz="2400" dirty="0">
              <a:latin typeface="Arial"/>
              <a:cs typeface="Arial"/>
            </a:endParaRPr>
          </a:p>
          <a:p>
            <a:pPr marL="353236" marR="218942" indent="-341143">
              <a:lnSpc>
                <a:spcPts val="2686"/>
              </a:lnSpc>
              <a:spcBef>
                <a:spcPts val="58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Ελέγχουν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ποιότητα του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τουριστικού 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προϊόντος στο χώρο υποδοχής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ότι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έχει  σχέση με 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παραμονή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τουρίστα.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394527" y="6277296"/>
            <a:ext cx="222869" cy="227655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700445" y="261206"/>
            <a:ext cx="10850540" cy="567231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12729">
              <a:spcBef>
                <a:spcPts val="95"/>
              </a:spcBef>
            </a:pPr>
            <a:r>
              <a:rPr sz="3600" spc="-10" dirty="0"/>
              <a:t>Διάκριση </a:t>
            </a:r>
            <a:r>
              <a:rPr sz="3600" spc="-5" dirty="0"/>
              <a:t>τουριστικών</a:t>
            </a:r>
            <a:r>
              <a:rPr sz="3600" spc="10" dirty="0"/>
              <a:t> </a:t>
            </a:r>
            <a:r>
              <a:rPr sz="3600" spc="-5" dirty="0"/>
              <a:t>γραφείων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15510" y="909735"/>
            <a:ext cx="5272446" cy="5747342"/>
          </a:xfrm>
          <a:prstGeom prst="rect">
            <a:avLst/>
          </a:prstGeom>
        </p:spPr>
        <p:txBody>
          <a:bodyPr vert="horz" wrap="square" lIns="0" tIns="204940" rIns="0" bIns="0" rtlCol="0">
            <a:spAutoFit/>
          </a:bodyPr>
          <a:lstStyle/>
          <a:p>
            <a:pPr marL="12729">
              <a:spcBef>
                <a:spcPts val="1614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Σύμφωνα με το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νόμο: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1263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Γραφεία γενικού τουρισμού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1463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Γραφεία εσωτερικού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τουρισμού</a:t>
            </a:r>
            <a:endParaRPr sz="2000" dirty="0">
              <a:latin typeface="Arial"/>
              <a:cs typeface="Arial"/>
            </a:endParaRPr>
          </a:p>
          <a:p>
            <a:pPr marL="353236" marR="5092" indent="-341143">
              <a:lnSpc>
                <a:spcPct val="139700"/>
              </a:lnSpc>
              <a:spcBef>
                <a:spcPts val="546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Σύμφωνα με την δυνατότητα</a:t>
            </a: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έκδοσης  αεροπορικών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εισιτηρίων: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1523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Γραφεία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ΙΑΤΑ</a:t>
            </a:r>
            <a:endParaRPr sz="2000" dirty="0">
              <a:latin typeface="Arial"/>
              <a:cs typeface="Arial"/>
            </a:endParaRPr>
          </a:p>
          <a:p>
            <a:pPr marL="470981">
              <a:spcBef>
                <a:spcPts val="1468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Γραφεία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non-IATA</a:t>
            </a:r>
            <a:endParaRPr sz="2000" dirty="0">
              <a:latin typeface="Arial"/>
              <a:cs typeface="Arial"/>
            </a:endParaRPr>
          </a:p>
          <a:p>
            <a:pPr marL="12729">
              <a:spcBef>
                <a:spcPts val="1684"/>
              </a:spcBef>
              <a:tabLst>
                <a:tab pos="353236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Σύμφωνα με την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εξειδήκευση:</a:t>
            </a:r>
            <a:endParaRPr sz="2400" dirty="0">
              <a:latin typeface="Arial"/>
              <a:cs typeface="Arial"/>
            </a:endParaRPr>
          </a:p>
          <a:p>
            <a:pPr marL="470981">
              <a:spcBef>
                <a:spcPts val="1529"/>
              </a:spcBef>
              <a:tabLst>
                <a:tab pos="754206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–	Γραφεία </a:t>
            </a:r>
            <a:r>
              <a:rPr sz="2000" spc="-5" dirty="0" err="1">
                <a:solidFill>
                  <a:srgbClr val="FFFFFF"/>
                </a:solidFill>
                <a:latin typeface="Arial"/>
                <a:cs typeface="Arial"/>
              </a:rPr>
              <a:t>επαγγελματικού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5" dirty="0" err="1">
                <a:solidFill>
                  <a:srgbClr val="FFFFFF"/>
                </a:solidFill>
                <a:latin typeface="Arial"/>
                <a:cs typeface="Arial"/>
              </a:rPr>
              <a:t>τουρισμού</a:t>
            </a:r>
            <a:endParaRPr lang="en-US" sz="20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70981">
              <a:spcBef>
                <a:spcPts val="1529"/>
              </a:spcBef>
              <a:tabLst>
                <a:tab pos="754206" algn="l"/>
              </a:tabLst>
            </a:pPr>
            <a:endParaRPr lang="en-US" sz="20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70981">
              <a:spcBef>
                <a:spcPts val="1529"/>
              </a:spcBef>
              <a:tabLst>
                <a:tab pos="754206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1694" y="5566558"/>
            <a:ext cx="4070226" cy="330813"/>
          </a:xfrm>
          <a:prstGeom prst="rect">
            <a:avLst/>
          </a:prstGeom>
        </p:spPr>
        <p:txBody>
          <a:bodyPr vert="horz" wrap="square" lIns="0" tIns="12093" rIns="0" bIns="0" rtlCol="0">
            <a:spAutoFit/>
          </a:bodyPr>
          <a:lstStyle/>
          <a:p>
            <a:pPr marL="38188">
              <a:spcBef>
                <a:spcPts val="95"/>
              </a:spcBef>
            </a:pPr>
            <a:r>
              <a:rPr sz="2000" spc="-376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814518" y="5566559"/>
            <a:ext cx="4355499" cy="400852"/>
          </a:xfrm>
          <a:prstGeom prst="rect">
            <a:avLst/>
          </a:prstGeom>
        </p:spPr>
        <p:txBody>
          <a:bodyPr wrap="square" lIns="91650" tIns="45825" rIns="91650" bIns="45825">
            <a:spAutoFit/>
          </a:bodyPr>
          <a:lstStyle/>
          <a:p>
            <a:r>
              <a:rPr lang="el-GR" sz="2000" spc="-5" dirty="0">
                <a:solidFill>
                  <a:srgbClr val="FFFFFF"/>
                </a:solidFill>
                <a:latin typeface="Arial"/>
                <a:cs typeface="Arial"/>
              </a:rPr>
              <a:t>Γραφεία εναλλακτικού τουρισμού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756936" y="451687"/>
            <a:ext cx="13907031" cy="673486"/>
          </a:xfrm>
          <a:prstGeom prst="rect">
            <a:avLst/>
          </a:prstGeom>
        </p:spPr>
        <p:txBody>
          <a:bodyPr vert="horz" wrap="square" lIns="0" tIns="209018" rIns="0" bIns="0" rtlCol="0">
            <a:spAutoFit/>
          </a:bodyPr>
          <a:lstStyle/>
          <a:p>
            <a:pPr marL="4395396" marR="5092" indent="-1514140">
              <a:lnSpc>
                <a:spcPts val="3587"/>
              </a:lnSpc>
              <a:spcBef>
                <a:spcPts val="431"/>
              </a:spcBef>
            </a:pPr>
            <a:r>
              <a:rPr sz="3600" spc="-10" dirty="0"/>
              <a:t>Τουριστικά </a:t>
            </a:r>
            <a:r>
              <a:rPr sz="3600" spc="-5" dirty="0"/>
              <a:t>γραφεία </a:t>
            </a:r>
            <a:r>
              <a:rPr sz="3600" spc="-10" dirty="0"/>
              <a:t>Γενικού  Τουρισμού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7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7037" y="1520466"/>
            <a:ext cx="6085599" cy="4000924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32869" marR="5092" indent="-320776">
              <a:lnSpc>
                <a:spcPts val="2686"/>
              </a:lnSpc>
              <a:spcBef>
                <a:spcPts val="35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Προσφέρουν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υπηρεσίες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σε ημεδαπούς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 αλλοδαπούς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πελάτες</a:t>
            </a:r>
            <a:endParaRPr sz="2400" dirty="0">
              <a:latin typeface="Arial"/>
              <a:cs typeface="Arial"/>
            </a:endParaRPr>
          </a:p>
          <a:p>
            <a:pPr marL="332869" marR="398424" indent="-320776">
              <a:lnSpc>
                <a:spcPct val="139600"/>
              </a:lnSpc>
              <a:spcBef>
                <a:spcPts val="28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Προσφέρουν υπηρεσίες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εντός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εκτός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ελληνικού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εδάφους</a:t>
            </a:r>
            <a:endParaRPr sz="2400" dirty="0">
              <a:latin typeface="Arial"/>
              <a:cs typeface="Arial"/>
            </a:endParaRPr>
          </a:p>
          <a:p>
            <a:pPr marL="332869" marR="360237" indent="-320776">
              <a:lnSpc>
                <a:spcPct val="139800"/>
              </a:lnSpc>
              <a:spcBef>
                <a:spcPts val="60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Καταρτίζουν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εκτελούν προγράμματα  εκδρομών εντός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εκτός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Ελλάδας</a:t>
            </a:r>
            <a:endParaRPr sz="2400" dirty="0">
              <a:latin typeface="Arial"/>
              <a:cs typeface="Arial"/>
            </a:endParaRPr>
          </a:p>
          <a:p>
            <a:pPr marL="332869" marR="197939" indent="-320776">
              <a:lnSpc>
                <a:spcPct val="139800"/>
              </a:lnSpc>
              <a:spcBef>
                <a:spcPts val="60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Διασφαλίζει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διαμονή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των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πελατών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σε  καταλύμματα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527699" y="299004"/>
            <a:ext cx="13295733" cy="673486"/>
          </a:xfrm>
          <a:prstGeom prst="rect">
            <a:avLst/>
          </a:prstGeom>
        </p:spPr>
        <p:txBody>
          <a:bodyPr vert="horz" wrap="square" lIns="0" tIns="209018" rIns="0" bIns="0" rtlCol="0">
            <a:spAutoFit/>
          </a:bodyPr>
          <a:lstStyle/>
          <a:p>
            <a:pPr marL="4395396" marR="5092" indent="-1514140">
              <a:lnSpc>
                <a:spcPts val="3587"/>
              </a:lnSpc>
              <a:spcBef>
                <a:spcPts val="431"/>
              </a:spcBef>
            </a:pPr>
            <a:r>
              <a:rPr sz="3600" spc="-10" dirty="0"/>
              <a:t>Τουριστικά </a:t>
            </a:r>
            <a:r>
              <a:rPr sz="3600" spc="-5" dirty="0"/>
              <a:t>γραφεία </a:t>
            </a:r>
            <a:r>
              <a:rPr sz="3600" spc="-10" dirty="0"/>
              <a:t>Γενικού  Τουρισμού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8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4212" y="1444125"/>
            <a:ext cx="6198944" cy="4000924"/>
          </a:xfrm>
          <a:prstGeom prst="rect">
            <a:avLst/>
          </a:prstGeom>
        </p:spPr>
        <p:txBody>
          <a:bodyPr vert="horz" wrap="square" lIns="0" tIns="45189" rIns="0" bIns="0" rtlCol="0">
            <a:spAutoFit/>
          </a:bodyPr>
          <a:lstStyle/>
          <a:p>
            <a:pPr marL="332869" marR="1043795" indent="-320776">
              <a:lnSpc>
                <a:spcPts val="2686"/>
              </a:lnSpc>
              <a:spcBef>
                <a:spcPts val="35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Πωλεί δικαιώματα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χρονομεριστικών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μισθώσεων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(time-sharing)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1423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Εκδίδει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εισιτήρια για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κάθε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μεταφορικό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μέσο</a:t>
            </a:r>
            <a:endParaRPr sz="2400" dirty="0">
              <a:latin typeface="Arial"/>
              <a:cs typeface="Arial"/>
            </a:endParaRPr>
          </a:p>
          <a:p>
            <a:pPr marL="332869" marR="152751" indent="-320776">
              <a:lnSpc>
                <a:spcPct val="139800"/>
              </a:lnSpc>
              <a:spcBef>
                <a:spcPts val="59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Μεσολαβεί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για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την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ενοικίαση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αυτοκινήτων,  αεροσκαφών,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πλοίων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άλλων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μεταφορικών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μέσων</a:t>
            </a:r>
            <a:endParaRPr sz="2400" dirty="0">
              <a:latin typeface="Arial"/>
              <a:cs typeface="Arial"/>
            </a:endParaRPr>
          </a:p>
          <a:p>
            <a:pPr marL="332232" marR="5092" indent="-320140">
              <a:lnSpc>
                <a:spcPct val="139800"/>
              </a:lnSpc>
              <a:spcBef>
                <a:spcPts val="60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Διοργανώνει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συνέδρια,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σεμινάρια,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ημερίδες  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σειρά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άλλων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εκδηλώσεων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916401" y="299004"/>
            <a:ext cx="12367324" cy="673486"/>
          </a:xfrm>
          <a:prstGeom prst="rect">
            <a:avLst/>
          </a:prstGeom>
        </p:spPr>
        <p:txBody>
          <a:bodyPr vert="horz" wrap="square" lIns="0" tIns="209018" rIns="0" bIns="0" rtlCol="0">
            <a:spAutoFit/>
          </a:bodyPr>
          <a:lstStyle/>
          <a:p>
            <a:pPr marL="4395396" marR="5092" indent="-1514140">
              <a:lnSpc>
                <a:spcPts val="3587"/>
              </a:lnSpc>
              <a:spcBef>
                <a:spcPts val="431"/>
              </a:spcBef>
            </a:pPr>
            <a:r>
              <a:rPr sz="3600" spc="-10" dirty="0"/>
              <a:t>Τουριστικά </a:t>
            </a:r>
            <a:r>
              <a:rPr sz="3600" spc="-5" dirty="0"/>
              <a:t>γραφεία </a:t>
            </a:r>
            <a:r>
              <a:rPr sz="3600" spc="-10" dirty="0"/>
              <a:t>Γενικού  Τουρισμού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69056" y="6294146"/>
            <a:ext cx="273811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88">
              <a:lnSpc>
                <a:spcPts val="1649"/>
              </a:lnSpc>
            </a:pPr>
            <a:fld id="{81D60167-4931-47E6-BA6A-407CBD079E47}" type="slidenum"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pPr marL="38188">
                <a:lnSpc>
                  <a:spcPts val="1649"/>
                </a:lnSpc>
              </a:pPr>
              <a:t>9</a:t>
            </a:fld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8563" y="1291441"/>
            <a:ext cx="6246065" cy="4680999"/>
          </a:xfrm>
          <a:prstGeom prst="rect">
            <a:avLst/>
          </a:prstGeom>
        </p:spPr>
        <p:txBody>
          <a:bodyPr vert="horz" wrap="square" lIns="0" tIns="38824" rIns="0" bIns="0" rtlCol="0">
            <a:spAutoFit/>
          </a:bodyPr>
          <a:lstStyle/>
          <a:p>
            <a:pPr marL="332869" marR="348144" indent="-320776">
              <a:lnSpc>
                <a:spcPct val="92800"/>
              </a:lnSpc>
              <a:spcBef>
                <a:spcPts val="30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Διαμεσολαβεί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για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την έκδοση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visa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και την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ανανέωση των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διαβατηρίων,  πιστοποιητικών υγείας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άλλων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ταξιδιωτικών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εγγράφων,</a:t>
            </a:r>
            <a:endParaRPr sz="2400" dirty="0">
              <a:latin typeface="Arial"/>
              <a:cs typeface="Arial"/>
            </a:endParaRPr>
          </a:p>
          <a:p>
            <a:pPr marL="332869" marR="19730" indent="-320776">
              <a:lnSpc>
                <a:spcPct val="139700"/>
              </a:lnSpc>
              <a:spcBef>
                <a:spcPts val="341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Διοργανώνει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ταξίδια κινήτρων (incentives)  τα οποία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προσφέρουν μεγάλες εταιρείες ως  επιβράβευση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στους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υπαλλήλους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τους,</a:t>
            </a:r>
            <a:endParaRPr sz="2400" dirty="0">
              <a:latin typeface="Arial"/>
              <a:cs typeface="Arial"/>
            </a:endParaRPr>
          </a:p>
          <a:p>
            <a:pPr marL="332869" marR="5092" indent="-320776">
              <a:lnSpc>
                <a:spcPct val="139800"/>
              </a:lnSpc>
              <a:spcBef>
                <a:spcPts val="606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Παρέχει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πληροφορίες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για δρομολόγια, τιμές  εισιτηρίων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κτλ</a:t>
            </a:r>
            <a:endParaRPr sz="2400" dirty="0">
              <a:latin typeface="Arial"/>
              <a:cs typeface="Arial"/>
            </a:endParaRPr>
          </a:p>
          <a:p>
            <a:pPr marL="12729">
              <a:spcBef>
                <a:spcPts val="1743"/>
              </a:spcBef>
              <a:tabLst>
                <a:tab pos="332232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•	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Διαθέτει έντυπα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και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Χάρτες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151</Words>
  <Application>Microsoft Office PowerPoint</Application>
  <PresentationFormat>Προβολή στην οθόνη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18" baseType="lpstr">
      <vt:lpstr>Αποκορύφωμα</vt:lpstr>
      <vt:lpstr>1_Αποκορύφωμα</vt:lpstr>
      <vt:lpstr>ΤΟΥΡΙΣΤΙΚΟ ΓΡΑΦΕΙΟ </vt:lpstr>
      <vt:lpstr>Τι είναι το τουριστικό γραφείο;</vt:lpstr>
      <vt:lpstr>Διάκριση Τουριστικών Γραφείων</vt:lpstr>
      <vt:lpstr>Διάκριση Τουριστικών Γραφείων</vt:lpstr>
      <vt:lpstr>Διάκριση Τουριστικών Γραφείων</vt:lpstr>
      <vt:lpstr>Διάκριση τουριστικών γραφείων</vt:lpstr>
      <vt:lpstr>Τουριστικά γραφεία Γενικού  Τουρισμού</vt:lpstr>
      <vt:lpstr>Τουριστικά γραφεία Γενικού  Τουρισμού</vt:lpstr>
      <vt:lpstr>Τουριστικά γραφεία Γενικού  Τουρισμού</vt:lpstr>
      <vt:lpstr>Τουριστικά γραφεία Γενικού  Τουρισμού</vt:lpstr>
      <vt:lpstr>Τουριστικά Γραφεία Εσωτερικού  Τουρισμού</vt:lpstr>
      <vt:lpstr>Γραφεία Εξερχόμενου Τουρισμού (outgoing travel agencies)</vt:lpstr>
      <vt:lpstr>Γραφεία Εξερχόμενου Τουρισμού (outgoing travel agencies)</vt:lpstr>
      <vt:lpstr>Γραφεία Εισερχόμενου Τουρισμού (incoming travel agencies)</vt:lpstr>
      <vt:lpstr>Γραφεία Εισερχόμενου Τουρισμού (incoming travel agencies)</vt:lpstr>
      <vt:lpstr>Γραφεία Εισερχόμενου Τουρισμού (incoming travel agencies)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ΤΟΥΡΙΣΤΙΚΟ ΓΡΑΦΕΙΟ </dc:title>
  <dc:creator>Riggas</dc:creator>
  <cp:lastModifiedBy>Riggas</cp:lastModifiedBy>
  <cp:revision>1</cp:revision>
  <dcterms:created xsi:type="dcterms:W3CDTF">2020-11-24T12:10:09Z</dcterms:created>
  <dcterms:modified xsi:type="dcterms:W3CDTF">2020-11-24T12:13:58Z</dcterms:modified>
</cp:coreProperties>
</file>