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6"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4" r:id="rId20"/>
    <p:sldId id="275" r:id="rId21"/>
    <p:sldId id="277" r:id="rId22"/>
    <p:sldId id="299" r:id="rId23"/>
    <p:sldId id="298"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300" r:id="rId37"/>
    <p:sldId id="293" r:id="rId38"/>
    <p:sldId id="290" r:id="rId39"/>
    <p:sldId id="291" r:id="rId40"/>
    <p:sldId id="292" r:id="rId41"/>
    <p:sldId id="294" r:id="rId42"/>
    <p:sldId id="295" r:id="rId43"/>
    <p:sldId id="296" r:id="rId44"/>
    <p:sldId id="297" r:id="rId45"/>
    <p:sldId id="302" r:id="rId46"/>
    <p:sldId id="303" r:id="rId47"/>
  </p:sldIdLst>
  <p:sldSz cx="9144000" cy="6858000" type="screen4x3"/>
  <p:notesSz cx="6858000" cy="9144000"/>
  <p:defaultTextStyle>
    <a:defPPr>
      <a:defRPr lang="el-GR"/>
    </a:defPPr>
    <a:lvl1pPr marL="0" algn="l" defTabSz="914207" rtl="0" eaLnBrk="1" latinLnBrk="0" hangingPunct="1">
      <a:defRPr sz="1800" kern="1200">
        <a:solidFill>
          <a:schemeClr val="tx1"/>
        </a:solidFill>
        <a:latin typeface="+mn-lt"/>
        <a:ea typeface="+mn-ea"/>
        <a:cs typeface="+mn-cs"/>
      </a:defRPr>
    </a:lvl1pPr>
    <a:lvl2pPr marL="457104" algn="l" defTabSz="914207" rtl="0" eaLnBrk="1" latinLnBrk="0" hangingPunct="1">
      <a:defRPr sz="1800" kern="1200">
        <a:solidFill>
          <a:schemeClr val="tx1"/>
        </a:solidFill>
        <a:latin typeface="+mn-lt"/>
        <a:ea typeface="+mn-ea"/>
        <a:cs typeface="+mn-cs"/>
      </a:defRPr>
    </a:lvl2pPr>
    <a:lvl3pPr marL="914207" algn="l" defTabSz="914207" rtl="0" eaLnBrk="1" latinLnBrk="0" hangingPunct="1">
      <a:defRPr sz="1800" kern="1200">
        <a:solidFill>
          <a:schemeClr val="tx1"/>
        </a:solidFill>
        <a:latin typeface="+mn-lt"/>
        <a:ea typeface="+mn-ea"/>
        <a:cs typeface="+mn-cs"/>
      </a:defRPr>
    </a:lvl3pPr>
    <a:lvl4pPr marL="1371311" algn="l" defTabSz="914207" rtl="0" eaLnBrk="1" latinLnBrk="0" hangingPunct="1">
      <a:defRPr sz="1800" kern="1200">
        <a:solidFill>
          <a:schemeClr val="tx1"/>
        </a:solidFill>
        <a:latin typeface="+mn-lt"/>
        <a:ea typeface="+mn-ea"/>
        <a:cs typeface="+mn-cs"/>
      </a:defRPr>
    </a:lvl4pPr>
    <a:lvl5pPr marL="1828414" algn="l" defTabSz="914207" rtl="0" eaLnBrk="1" latinLnBrk="0" hangingPunct="1">
      <a:defRPr sz="1800" kern="1200">
        <a:solidFill>
          <a:schemeClr val="tx1"/>
        </a:solidFill>
        <a:latin typeface="+mn-lt"/>
        <a:ea typeface="+mn-ea"/>
        <a:cs typeface="+mn-cs"/>
      </a:defRPr>
    </a:lvl5pPr>
    <a:lvl6pPr marL="2285518" algn="l" defTabSz="914207" rtl="0" eaLnBrk="1" latinLnBrk="0" hangingPunct="1">
      <a:defRPr sz="1800" kern="1200">
        <a:solidFill>
          <a:schemeClr val="tx1"/>
        </a:solidFill>
        <a:latin typeface="+mn-lt"/>
        <a:ea typeface="+mn-ea"/>
        <a:cs typeface="+mn-cs"/>
      </a:defRPr>
    </a:lvl6pPr>
    <a:lvl7pPr marL="2742621" algn="l" defTabSz="914207" rtl="0" eaLnBrk="1" latinLnBrk="0" hangingPunct="1">
      <a:defRPr sz="1800" kern="1200">
        <a:solidFill>
          <a:schemeClr val="tx1"/>
        </a:solidFill>
        <a:latin typeface="+mn-lt"/>
        <a:ea typeface="+mn-ea"/>
        <a:cs typeface="+mn-cs"/>
      </a:defRPr>
    </a:lvl7pPr>
    <a:lvl8pPr marL="3199724" algn="l" defTabSz="914207" rtl="0" eaLnBrk="1" latinLnBrk="0" hangingPunct="1">
      <a:defRPr sz="1800" kern="1200">
        <a:solidFill>
          <a:schemeClr val="tx1"/>
        </a:solidFill>
        <a:latin typeface="+mn-lt"/>
        <a:ea typeface="+mn-ea"/>
        <a:cs typeface="+mn-cs"/>
      </a:defRPr>
    </a:lvl8pPr>
    <a:lvl9pPr marL="3656828" algn="l" defTabSz="914207"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10" tIns="0" rIns="4571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FF7AE31A-D9FC-4083-9610-AF9EBC09F925}" type="datetimeFigureOut">
              <a:rPr lang="el-GR" smtClean="0"/>
              <a:pPr/>
              <a:t>7/12/2020</a:t>
            </a:fld>
            <a:endParaRPr lang="el-GR" dirty="0"/>
          </a:p>
        </p:txBody>
      </p:sp>
      <p:sp>
        <p:nvSpPr>
          <p:cNvPr id="17" name="16 - Θέση υποσέλιδου"/>
          <p:cNvSpPr>
            <a:spLocks noGrp="1"/>
          </p:cNvSpPr>
          <p:nvPr>
            <p:ph type="ftr" sz="quarter" idx="11"/>
          </p:nvPr>
        </p:nvSpPr>
        <p:spPr/>
        <p:txBody>
          <a:bodyPr/>
          <a:lstStyle/>
          <a:p>
            <a:endParaRPr lang="el-GR" dirty="0"/>
          </a:p>
        </p:txBody>
      </p:sp>
      <p:sp>
        <p:nvSpPr>
          <p:cNvPr id="29" name="28 - Θέση αριθμού διαφάνειας"/>
          <p:cNvSpPr>
            <a:spLocks noGrp="1"/>
          </p:cNvSpPr>
          <p:nvPr>
            <p:ph type="sldNum" sz="quarter" idx="12"/>
          </p:nvPr>
        </p:nvSpPr>
        <p:spPr/>
        <p:txBody>
          <a:bodyPr/>
          <a:lstStyle/>
          <a:p>
            <a:fld id="{27AF77CC-7307-41C3-99AD-DF12A2DCB48B}" type="slidenum">
              <a:rPr lang="el-GR" smtClean="0"/>
              <a:pPr/>
              <a:t>‹#›</a:t>
            </a:fld>
            <a:endParaRPr lang="el-GR" dirty="0"/>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104" indent="0" algn="ctr">
              <a:buNone/>
            </a:lvl2pPr>
            <a:lvl3pPr marL="914207" indent="0" algn="ctr">
              <a:buNone/>
            </a:lvl3pPr>
            <a:lvl4pPr marL="1371311" indent="0" algn="ctr">
              <a:buNone/>
            </a:lvl4pPr>
            <a:lvl5pPr marL="1828414" indent="0" algn="ctr">
              <a:buNone/>
            </a:lvl5pPr>
            <a:lvl6pPr marL="2285518" indent="0" algn="ctr">
              <a:buNone/>
            </a:lvl6pPr>
            <a:lvl7pPr marL="2742621" indent="0" algn="ctr">
              <a:buNone/>
            </a:lvl7pPr>
            <a:lvl8pPr marL="3199724" indent="0" algn="ctr">
              <a:buNone/>
            </a:lvl8pPr>
            <a:lvl9pPr marL="3656828"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F7AE31A-D9FC-4083-9610-AF9EBC09F925}" type="datetimeFigureOut">
              <a:rPr lang="el-GR" smtClean="0"/>
              <a:pPr/>
              <a:t>7/12/2020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7AF77CC-7307-41C3-99AD-DF12A2DCB48B}"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2" y="274640"/>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0"/>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F7AE31A-D9FC-4083-9610-AF9EBC09F925}" type="datetimeFigureOut">
              <a:rPr lang="el-GR" smtClean="0"/>
              <a:pPr/>
              <a:t>7/12/2020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7AF77CC-7307-41C3-99AD-DF12A2DCB48B}" type="slidenum">
              <a:rPr lang="el-GR" smtClean="0"/>
              <a:pPr/>
              <a:t>‹#›</a:t>
            </a:fld>
            <a:endParaRPr lang="el-G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12/7/2020</a:t>
            </a:fld>
            <a:endParaRPr lang="en-US" dirty="0"/>
          </a:p>
        </p:txBody>
      </p:sp>
      <p:sp>
        <p:nvSpPr>
          <p:cNvPr id="5" name="Holder 5"/>
          <p:cNvSpPr>
            <a:spLocks noGrp="1"/>
          </p:cNvSpPr>
          <p:nvPr>
            <p:ph type="sldNum" sz="quarter" idx="7"/>
          </p:nvPr>
        </p:nvSpPr>
        <p:spPr/>
        <p:txBody>
          <a:bodyPr lIns="0" tIns="0" rIns="0" bIns="0"/>
          <a:lstStyle>
            <a:lvl1pPr marL="137460">
              <a:lnSpc>
                <a:spcPts val="1649"/>
              </a:lnSpc>
              <a:defRPr sz="1400" b="0" i="0">
                <a:solidFill>
                  <a:schemeClr val="bg1"/>
                </a:solidFill>
                <a:latin typeface="Arial"/>
                <a:cs typeface="Arial"/>
              </a:defRPr>
            </a:lvl1pPr>
          </a:lstStyle>
          <a:p>
            <a:fld id="{81D60167-4931-47E6-BA6A-407CBD079E47}" type="slidenum">
              <a:rPr lang="el-GR" spc="-5" smtClean="0"/>
              <a:pPr/>
              <a:t>‹#›</a:t>
            </a:fld>
            <a:endParaRPr lang="el-G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F7AE31A-D9FC-4083-9610-AF9EBC09F925}" type="datetimeFigureOut">
              <a:rPr lang="el-GR" smtClean="0"/>
              <a:pPr/>
              <a:t>7/12/2020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7AF77CC-7307-41C3-99AD-DF12A2DCB48B}"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2"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2" y="2507786"/>
            <a:ext cx="7086600" cy="1509712"/>
          </a:xfrm>
        </p:spPr>
        <p:txBody>
          <a:bodyPr anchor="t"/>
          <a:lstStyle>
            <a:lvl1pPr marL="73136"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F7AE31A-D9FC-4083-9610-AF9EBC09F925}" type="datetimeFigureOut">
              <a:rPr lang="el-GR" smtClean="0"/>
              <a:pPr/>
              <a:t>7/12/2020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a:xfrm>
            <a:off x="7924802" y="6416677"/>
            <a:ext cx="762000" cy="365125"/>
          </a:xfrm>
        </p:spPr>
        <p:txBody>
          <a:bodyPr/>
          <a:lstStyle/>
          <a:p>
            <a:fld id="{27AF77CC-7307-41C3-99AD-DF12A2DCB48B}"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2"/>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2"/>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F7AE31A-D9FC-4083-9610-AF9EBC09F925}" type="datetimeFigureOut">
              <a:rPr lang="el-GR" smtClean="0"/>
              <a:pPr/>
              <a:t>7/12/2020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27AF77CC-7307-41C3-99AD-DF12A2DCB48B}"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2"/>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4"/>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7" y="1535114"/>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2"/>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7" y="2362202"/>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FF7AE31A-D9FC-4083-9610-AF9EBC09F925}" type="datetimeFigureOut">
              <a:rPr lang="el-GR" smtClean="0"/>
              <a:pPr/>
              <a:t>7/12/2020</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27AF77CC-7307-41C3-99AD-DF12A2DCB48B}"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FF7AE31A-D9FC-4083-9610-AF9EBC09F925}" type="datetimeFigureOut">
              <a:rPr lang="el-GR" smtClean="0"/>
              <a:pPr/>
              <a:t>7/12/2020</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27AF77CC-7307-41C3-99AD-DF12A2DCB48B}"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F7AE31A-D9FC-4083-9610-AF9EBC09F925}" type="datetimeFigureOut">
              <a:rPr lang="el-GR" smtClean="0"/>
              <a:pPr/>
              <a:t>7/12/2020</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27AF77CC-7307-41C3-99AD-DF12A2DCB48B}"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2"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2" y="1524002"/>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2"/>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F7AE31A-D9FC-4083-9610-AF9EBC09F925}" type="datetimeFigureOut">
              <a:rPr lang="el-GR" smtClean="0"/>
              <a:pPr/>
              <a:t>7/12/2020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27AF77CC-7307-41C3-99AD-DF12A2DCB48B}"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10" rIns="4571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3200"/>
            </a:lvl1pPr>
          </a:lstStyle>
          <a:p>
            <a:pPr marL="0" algn="l" rtl="0" eaLnBrk="1" latinLnBrk="0" hangingPunct="1"/>
            <a:r>
              <a:rPr kumimoji="0" lang="el-GR" dirty="0"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10" tIns="45710" rIns="4571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F7AE31A-D9FC-4083-9610-AF9EBC09F925}" type="datetimeFigureOut">
              <a:rPr lang="el-GR" smtClean="0"/>
              <a:pPr/>
              <a:t>7/12/2020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27AF77CC-7307-41C3-99AD-DF12A2DCB48B}"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40"/>
            <a:ext cx="8229600" cy="1143000"/>
          </a:xfrm>
          <a:prstGeom prst="rect">
            <a:avLst/>
          </a:prstGeom>
        </p:spPr>
        <p:txBody>
          <a:bodyPr vert="horz" lIns="91422" tIns="45710" rIns="91422" bIns="45710"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2"/>
            <a:ext cx="8229600" cy="4709160"/>
          </a:xfrm>
          <a:prstGeom prst="rect">
            <a:avLst/>
          </a:prstGeom>
        </p:spPr>
        <p:txBody>
          <a:bodyPr vert="horz" lIns="91422" tIns="45710" rIns="91422" bIns="45710">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7"/>
            <a:ext cx="2133600" cy="365125"/>
          </a:xfrm>
          <a:prstGeom prst="rect">
            <a:avLst/>
          </a:prstGeom>
        </p:spPr>
        <p:txBody>
          <a:bodyPr vert="horz" lIns="91422" tIns="45710" rIns="91422" bIns="45710" anchor="b"/>
          <a:lstStyle>
            <a:lvl1pPr algn="l" eaLnBrk="1" latinLnBrk="0" hangingPunct="1">
              <a:defRPr kumimoji="0" sz="1200">
                <a:solidFill>
                  <a:schemeClr val="tx1">
                    <a:shade val="50000"/>
                  </a:schemeClr>
                </a:solidFill>
              </a:defRPr>
            </a:lvl1pPr>
          </a:lstStyle>
          <a:p>
            <a:fld id="{FF7AE31A-D9FC-4083-9610-AF9EBC09F925}" type="datetimeFigureOut">
              <a:rPr lang="el-GR" smtClean="0"/>
              <a:pPr/>
              <a:t>7/12/2020</a:t>
            </a:fld>
            <a:endParaRPr lang="el-GR" dirty="0"/>
          </a:p>
        </p:txBody>
      </p:sp>
      <p:sp>
        <p:nvSpPr>
          <p:cNvPr id="3" name="2 - Θέση υποσέλιδου"/>
          <p:cNvSpPr>
            <a:spLocks noGrp="1"/>
          </p:cNvSpPr>
          <p:nvPr>
            <p:ph type="ftr" sz="quarter" idx="3"/>
          </p:nvPr>
        </p:nvSpPr>
        <p:spPr>
          <a:xfrm>
            <a:off x="3124201" y="6416677"/>
            <a:ext cx="2895600" cy="365125"/>
          </a:xfrm>
          <a:prstGeom prst="rect">
            <a:avLst/>
          </a:prstGeom>
        </p:spPr>
        <p:txBody>
          <a:bodyPr vert="horz" lIns="91422" tIns="45710" rIns="91422" bIns="45710" anchor="b"/>
          <a:lstStyle>
            <a:lvl1pPr algn="ctr" eaLnBrk="1" latinLnBrk="0" hangingPunct="1">
              <a:defRPr kumimoji="0" sz="1200">
                <a:solidFill>
                  <a:schemeClr val="tx1">
                    <a:shade val="50000"/>
                  </a:schemeClr>
                </a:solidFill>
              </a:defRPr>
            </a:lvl1pPr>
          </a:lstStyle>
          <a:p>
            <a:endParaRPr lang="el-GR" dirty="0"/>
          </a:p>
        </p:txBody>
      </p:sp>
      <p:sp>
        <p:nvSpPr>
          <p:cNvPr id="23" name="22 - Θέση αριθμού διαφάνειας"/>
          <p:cNvSpPr>
            <a:spLocks noGrp="1"/>
          </p:cNvSpPr>
          <p:nvPr>
            <p:ph type="sldNum" sz="quarter" idx="4"/>
          </p:nvPr>
        </p:nvSpPr>
        <p:spPr>
          <a:xfrm>
            <a:off x="7924802" y="6416677"/>
            <a:ext cx="762000" cy="365125"/>
          </a:xfrm>
          <a:prstGeom prst="rect">
            <a:avLst/>
          </a:prstGeom>
        </p:spPr>
        <p:txBody>
          <a:bodyPr vert="horz" lIns="0" tIns="45710" rIns="0" bIns="45710" anchor="b"/>
          <a:lstStyle>
            <a:lvl1pPr algn="r" eaLnBrk="1" latinLnBrk="0" hangingPunct="1">
              <a:defRPr kumimoji="0" sz="1200">
                <a:solidFill>
                  <a:schemeClr val="tx1">
                    <a:shade val="50000"/>
                  </a:schemeClr>
                </a:solidFill>
              </a:defRPr>
            </a:lvl1pPr>
          </a:lstStyle>
          <a:p>
            <a:fld id="{27AF77CC-7307-41C3-99AD-DF12A2DCB48B}"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524" indent="-411393"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496" indent="-28340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617" indent="-228551"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026" indent="-182842"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010" indent="-182842"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419" indent="-182842"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545" indent="-182842"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6670" indent="-182842"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7796" indent="-182842"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04" algn="l" rtl="0" eaLnBrk="1" latinLnBrk="0" hangingPunct="1">
        <a:defRPr kumimoji="0" kern="1200">
          <a:solidFill>
            <a:schemeClr val="tx1"/>
          </a:solidFill>
          <a:latin typeface="+mn-lt"/>
          <a:ea typeface="+mn-ea"/>
          <a:cs typeface="+mn-cs"/>
        </a:defRPr>
      </a:lvl2pPr>
      <a:lvl3pPr marL="914207" algn="l" rtl="0" eaLnBrk="1" latinLnBrk="0" hangingPunct="1">
        <a:defRPr kumimoji="0" kern="1200">
          <a:solidFill>
            <a:schemeClr val="tx1"/>
          </a:solidFill>
          <a:latin typeface="+mn-lt"/>
          <a:ea typeface="+mn-ea"/>
          <a:cs typeface="+mn-cs"/>
        </a:defRPr>
      </a:lvl3pPr>
      <a:lvl4pPr marL="1371311" algn="l" rtl="0" eaLnBrk="1" latinLnBrk="0" hangingPunct="1">
        <a:defRPr kumimoji="0" kern="1200">
          <a:solidFill>
            <a:schemeClr val="tx1"/>
          </a:solidFill>
          <a:latin typeface="+mn-lt"/>
          <a:ea typeface="+mn-ea"/>
          <a:cs typeface="+mn-cs"/>
        </a:defRPr>
      </a:lvl4pPr>
      <a:lvl5pPr marL="1828414" algn="l" rtl="0" eaLnBrk="1" latinLnBrk="0" hangingPunct="1">
        <a:defRPr kumimoji="0" kern="1200">
          <a:solidFill>
            <a:schemeClr val="tx1"/>
          </a:solidFill>
          <a:latin typeface="+mn-lt"/>
          <a:ea typeface="+mn-ea"/>
          <a:cs typeface="+mn-cs"/>
        </a:defRPr>
      </a:lvl5pPr>
      <a:lvl6pPr marL="2285518" algn="l" rtl="0" eaLnBrk="1" latinLnBrk="0" hangingPunct="1">
        <a:defRPr kumimoji="0" kern="1200">
          <a:solidFill>
            <a:schemeClr val="tx1"/>
          </a:solidFill>
          <a:latin typeface="+mn-lt"/>
          <a:ea typeface="+mn-ea"/>
          <a:cs typeface="+mn-cs"/>
        </a:defRPr>
      </a:lvl6pPr>
      <a:lvl7pPr marL="2742621" algn="l" rtl="0" eaLnBrk="1" latinLnBrk="0" hangingPunct="1">
        <a:defRPr kumimoji="0" kern="1200">
          <a:solidFill>
            <a:schemeClr val="tx1"/>
          </a:solidFill>
          <a:latin typeface="+mn-lt"/>
          <a:ea typeface="+mn-ea"/>
          <a:cs typeface="+mn-cs"/>
        </a:defRPr>
      </a:lvl7pPr>
      <a:lvl8pPr marL="3199724" algn="l" rtl="0" eaLnBrk="1" latinLnBrk="0" hangingPunct="1">
        <a:defRPr kumimoji="0" kern="1200">
          <a:solidFill>
            <a:schemeClr val="tx1"/>
          </a:solidFill>
          <a:latin typeface="+mn-lt"/>
          <a:ea typeface="+mn-ea"/>
          <a:cs typeface="+mn-cs"/>
        </a:defRPr>
      </a:lvl8pPr>
      <a:lvl9pPr marL="3656828"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9552" y="2204864"/>
            <a:ext cx="8229600" cy="1828800"/>
          </a:xfrm>
        </p:spPr>
        <p:txBody>
          <a:bodyPr/>
          <a:lstStyle/>
          <a:p>
            <a:r>
              <a:rPr lang="el-GR" dirty="0" smtClean="0"/>
              <a:t>ΜΕΤΑΦΟΡΑ –ΜΕΤΑΚΙΝΗΣΗ</a:t>
            </a:r>
            <a:br>
              <a:rPr lang="el-GR" dirty="0" smtClean="0"/>
            </a:br>
            <a:r>
              <a:rPr lang="el-GR" dirty="0" smtClean="0"/>
              <a:t>ΠΕΛΑΤΩΝ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8720" y="382778"/>
            <a:ext cx="10595520" cy="926720"/>
          </a:xfrm>
          <a:prstGeom prst="rect">
            <a:avLst/>
          </a:prstGeom>
        </p:spPr>
        <p:txBody>
          <a:bodyPr vert="horz" wrap="square" lIns="0" tIns="79542" rIns="0" bIns="0" rtlCol="0">
            <a:spAutoFit/>
          </a:bodyPr>
          <a:lstStyle/>
          <a:p>
            <a:pPr marL="2768656" marR="5092" indent="699322">
              <a:lnSpc>
                <a:spcPts val="3348"/>
              </a:lnSpc>
              <a:spcBef>
                <a:spcPts val="625"/>
              </a:spcBef>
            </a:pPr>
            <a:r>
              <a:rPr sz="3600" spc="-10" dirty="0"/>
              <a:t>Εναέριες Τουριστικές  Μετακινήσεις: </a:t>
            </a:r>
            <a:r>
              <a:rPr sz="3600" spc="-5" dirty="0"/>
              <a:t>Είδη</a:t>
            </a:r>
            <a:r>
              <a:rPr sz="3600" spc="15" dirty="0"/>
              <a:t> </a:t>
            </a:r>
            <a:r>
              <a:rPr sz="3600" spc="-10" dirty="0"/>
              <a:t>εταιρειών</a:t>
            </a:r>
          </a:p>
        </p:txBody>
      </p:sp>
      <p:sp>
        <p:nvSpPr>
          <p:cNvPr id="3" name="object 3"/>
          <p:cNvSpPr txBox="1"/>
          <p:nvPr/>
        </p:nvSpPr>
        <p:spPr>
          <a:xfrm>
            <a:off x="1979714" y="1556792"/>
            <a:ext cx="5839807" cy="4154371"/>
          </a:xfrm>
          <a:prstGeom prst="rect">
            <a:avLst/>
          </a:prstGeom>
        </p:spPr>
        <p:txBody>
          <a:bodyPr vert="horz" wrap="square" lIns="0" tIns="12091" rIns="0" bIns="0" rtlCol="0">
            <a:spAutoFit/>
          </a:bodyPr>
          <a:lstStyle/>
          <a:p>
            <a:pPr marL="12725">
              <a:spcBef>
                <a:spcPts val="95"/>
              </a:spcBef>
              <a:tabLst>
                <a:tab pos="352525" algn="l"/>
              </a:tabLst>
            </a:pPr>
            <a:r>
              <a:rPr sz="2000" spc="-5" dirty="0">
                <a:solidFill>
                  <a:schemeClr val="bg1"/>
                </a:solidFill>
                <a:latin typeface="Arial"/>
                <a:cs typeface="Arial"/>
              </a:rPr>
              <a:t>•	Οι εταιρείες </a:t>
            </a:r>
            <a:r>
              <a:rPr sz="2000" spc="-10" dirty="0">
                <a:solidFill>
                  <a:schemeClr val="bg1"/>
                </a:solidFill>
                <a:latin typeface="Arial"/>
                <a:cs typeface="Arial"/>
              </a:rPr>
              <a:t>χαμηλού </a:t>
            </a:r>
            <a:r>
              <a:rPr sz="2000" dirty="0">
                <a:solidFill>
                  <a:schemeClr val="bg1"/>
                </a:solidFill>
                <a:latin typeface="Arial"/>
                <a:cs typeface="Arial"/>
              </a:rPr>
              <a:t>κόστους:</a:t>
            </a:r>
          </a:p>
          <a:p>
            <a:pPr>
              <a:lnSpc>
                <a:spcPct val="100000"/>
              </a:lnSpc>
            </a:pPr>
            <a:endParaRPr sz="2700" dirty="0">
              <a:solidFill>
                <a:schemeClr val="bg1"/>
              </a:solidFill>
              <a:latin typeface="Arial"/>
              <a:cs typeface="Arial"/>
            </a:endParaRPr>
          </a:p>
          <a:p>
            <a:pPr marL="470244" marR="586693" algn="ctr">
              <a:lnSpc>
                <a:spcPts val="2095"/>
              </a:lnSpc>
              <a:spcBef>
                <a:spcPts val="5"/>
              </a:spcBef>
              <a:tabLst>
                <a:tab pos="754047" algn="l"/>
              </a:tabLst>
            </a:pPr>
            <a:r>
              <a:rPr sz="2000" spc="-5" dirty="0">
                <a:solidFill>
                  <a:schemeClr val="bg1"/>
                </a:solidFill>
                <a:latin typeface="Arial"/>
                <a:cs typeface="Arial"/>
              </a:rPr>
              <a:t>–	Δεν χρησιμοποιούν </a:t>
            </a:r>
            <a:r>
              <a:rPr sz="2000" dirty="0">
                <a:solidFill>
                  <a:schemeClr val="bg1"/>
                </a:solidFill>
                <a:latin typeface="Arial"/>
                <a:cs typeface="Arial"/>
              </a:rPr>
              <a:t>CRS </a:t>
            </a:r>
            <a:r>
              <a:rPr sz="2000" spc="-5" dirty="0">
                <a:solidFill>
                  <a:schemeClr val="bg1"/>
                </a:solidFill>
                <a:latin typeface="Arial"/>
                <a:cs typeface="Arial"/>
              </a:rPr>
              <a:t>ή δεν </a:t>
            </a:r>
            <a:r>
              <a:rPr sz="2000" spc="-10" dirty="0">
                <a:solidFill>
                  <a:schemeClr val="bg1"/>
                </a:solidFill>
                <a:latin typeface="Arial"/>
                <a:cs typeface="Arial"/>
              </a:rPr>
              <a:t>κλείνουν  </a:t>
            </a:r>
            <a:r>
              <a:rPr sz="2000" spc="-5" dirty="0">
                <a:solidFill>
                  <a:schemeClr val="bg1"/>
                </a:solidFill>
                <a:latin typeface="Arial"/>
                <a:cs typeface="Arial"/>
              </a:rPr>
              <a:t>εισιτήρια από ταξιδιωτικό</a:t>
            </a:r>
            <a:r>
              <a:rPr sz="2000" dirty="0">
                <a:solidFill>
                  <a:schemeClr val="bg1"/>
                </a:solidFill>
                <a:latin typeface="Arial"/>
                <a:cs typeface="Arial"/>
              </a:rPr>
              <a:t> </a:t>
            </a:r>
            <a:r>
              <a:rPr sz="2000" spc="-5" dirty="0">
                <a:solidFill>
                  <a:schemeClr val="bg1"/>
                </a:solidFill>
                <a:latin typeface="Arial"/>
                <a:cs typeface="Arial"/>
              </a:rPr>
              <a:t>πρακτορείο,</a:t>
            </a:r>
            <a:endParaRPr sz="2000" dirty="0">
              <a:solidFill>
                <a:schemeClr val="bg1"/>
              </a:solidFill>
              <a:latin typeface="Arial"/>
              <a:cs typeface="Arial"/>
            </a:endParaRPr>
          </a:p>
          <a:p>
            <a:pPr>
              <a:spcBef>
                <a:spcPts val="30"/>
              </a:spcBef>
            </a:pPr>
            <a:endParaRPr sz="2700" dirty="0">
              <a:solidFill>
                <a:schemeClr val="bg1"/>
              </a:solidFill>
              <a:latin typeface="Arial"/>
              <a:cs typeface="Arial"/>
            </a:endParaRPr>
          </a:p>
          <a:p>
            <a:pPr marL="754047" marR="481699" indent="-283801">
              <a:lnSpc>
                <a:spcPts val="2095"/>
              </a:lnSpc>
              <a:tabLst>
                <a:tab pos="754047" algn="l"/>
              </a:tabLst>
            </a:pPr>
            <a:r>
              <a:rPr sz="2000" spc="-5" dirty="0">
                <a:solidFill>
                  <a:schemeClr val="bg1"/>
                </a:solidFill>
                <a:latin typeface="Arial"/>
                <a:cs typeface="Arial"/>
              </a:rPr>
              <a:t>–	Οι κρατήσεις γίνονται απευθείας από τον  </a:t>
            </a:r>
            <a:r>
              <a:rPr sz="2000" spc="-10" dirty="0">
                <a:solidFill>
                  <a:schemeClr val="bg1"/>
                </a:solidFill>
                <a:latin typeface="Arial"/>
                <a:cs typeface="Arial"/>
              </a:rPr>
              <a:t>πελάτη </a:t>
            </a:r>
            <a:r>
              <a:rPr sz="2000" spc="-5" dirty="0">
                <a:solidFill>
                  <a:schemeClr val="bg1"/>
                </a:solidFill>
                <a:latin typeface="Arial"/>
                <a:cs typeface="Arial"/>
              </a:rPr>
              <a:t>τηλεφωνικώς ή </a:t>
            </a:r>
            <a:r>
              <a:rPr sz="2000" spc="-10" dirty="0">
                <a:solidFill>
                  <a:schemeClr val="bg1"/>
                </a:solidFill>
                <a:latin typeface="Arial"/>
                <a:cs typeface="Arial"/>
              </a:rPr>
              <a:t>με</a:t>
            </a:r>
            <a:r>
              <a:rPr sz="2000" spc="5" dirty="0">
                <a:solidFill>
                  <a:schemeClr val="bg1"/>
                </a:solidFill>
                <a:latin typeface="Arial"/>
                <a:cs typeface="Arial"/>
              </a:rPr>
              <a:t> </a:t>
            </a:r>
            <a:r>
              <a:rPr sz="2000" spc="-5" dirty="0">
                <a:solidFill>
                  <a:schemeClr val="bg1"/>
                </a:solidFill>
                <a:latin typeface="Arial"/>
                <a:cs typeface="Arial"/>
              </a:rPr>
              <a:t>e-mail,</a:t>
            </a:r>
            <a:endParaRPr sz="2000" dirty="0">
              <a:solidFill>
                <a:schemeClr val="bg1"/>
              </a:solidFill>
              <a:latin typeface="Arial"/>
              <a:cs typeface="Arial"/>
            </a:endParaRPr>
          </a:p>
          <a:p>
            <a:pPr>
              <a:lnSpc>
                <a:spcPct val="100000"/>
              </a:lnSpc>
            </a:pPr>
            <a:endParaRPr sz="2400" dirty="0">
              <a:solidFill>
                <a:schemeClr val="bg1"/>
              </a:solidFill>
              <a:latin typeface="Arial"/>
              <a:cs typeface="Arial"/>
            </a:endParaRPr>
          </a:p>
          <a:p>
            <a:pPr marR="51541" algn="ctr">
              <a:lnSpc>
                <a:spcPts val="2250"/>
              </a:lnSpc>
              <a:tabLst>
                <a:tab pos="283165" algn="l"/>
              </a:tabLst>
            </a:pPr>
            <a:r>
              <a:rPr sz="2000" spc="-5" dirty="0">
                <a:solidFill>
                  <a:schemeClr val="bg1"/>
                </a:solidFill>
                <a:latin typeface="Arial"/>
                <a:cs typeface="Arial"/>
              </a:rPr>
              <a:t>–	Όλες οι </a:t>
            </a:r>
            <a:r>
              <a:rPr sz="2000" spc="-10" dirty="0">
                <a:solidFill>
                  <a:schemeClr val="bg1"/>
                </a:solidFill>
                <a:latin typeface="Arial"/>
                <a:cs typeface="Arial"/>
              </a:rPr>
              <a:t>θέσεις </a:t>
            </a:r>
            <a:r>
              <a:rPr sz="2000" spc="-5" dirty="0">
                <a:solidFill>
                  <a:schemeClr val="bg1"/>
                </a:solidFill>
                <a:latin typeface="Arial"/>
                <a:cs typeface="Arial"/>
              </a:rPr>
              <a:t>έχουν τις ίδιες</a:t>
            </a:r>
            <a:r>
              <a:rPr sz="2000" dirty="0">
                <a:solidFill>
                  <a:schemeClr val="bg1"/>
                </a:solidFill>
                <a:latin typeface="Arial"/>
                <a:cs typeface="Arial"/>
              </a:rPr>
              <a:t> </a:t>
            </a:r>
            <a:r>
              <a:rPr sz="2000" spc="-5" dirty="0">
                <a:solidFill>
                  <a:schemeClr val="bg1"/>
                </a:solidFill>
                <a:latin typeface="Arial"/>
                <a:cs typeface="Arial"/>
              </a:rPr>
              <a:t>(ελάχιστες)</a:t>
            </a:r>
            <a:endParaRPr sz="2000" dirty="0">
              <a:solidFill>
                <a:schemeClr val="bg1"/>
              </a:solidFill>
              <a:latin typeface="Arial"/>
              <a:cs typeface="Arial"/>
            </a:endParaRPr>
          </a:p>
          <a:p>
            <a:pPr marL="753410">
              <a:lnSpc>
                <a:spcPts val="2250"/>
              </a:lnSpc>
            </a:pPr>
            <a:r>
              <a:rPr sz="2000" spc="-5" dirty="0">
                <a:solidFill>
                  <a:schemeClr val="bg1"/>
                </a:solidFill>
                <a:latin typeface="Arial"/>
                <a:cs typeface="Arial"/>
              </a:rPr>
              <a:t>ανέσεις</a:t>
            </a:r>
            <a:r>
              <a:rPr sz="2000" spc="-15" dirty="0">
                <a:solidFill>
                  <a:schemeClr val="bg1"/>
                </a:solidFill>
                <a:latin typeface="Arial"/>
                <a:cs typeface="Arial"/>
              </a:rPr>
              <a:t> </a:t>
            </a:r>
            <a:r>
              <a:rPr sz="2000" spc="-5" dirty="0">
                <a:solidFill>
                  <a:schemeClr val="bg1"/>
                </a:solidFill>
                <a:latin typeface="Arial"/>
                <a:cs typeface="Arial"/>
              </a:rPr>
              <a:t>,</a:t>
            </a:r>
            <a:endParaRPr sz="2000" dirty="0">
              <a:solidFill>
                <a:schemeClr val="bg1"/>
              </a:solidFill>
              <a:latin typeface="Arial"/>
              <a:cs typeface="Arial"/>
            </a:endParaRPr>
          </a:p>
          <a:p>
            <a:pPr>
              <a:spcBef>
                <a:spcPts val="50"/>
              </a:spcBef>
            </a:pPr>
            <a:endParaRPr sz="2700" dirty="0">
              <a:solidFill>
                <a:schemeClr val="bg1"/>
              </a:solidFill>
              <a:latin typeface="Arial"/>
              <a:cs typeface="Arial"/>
            </a:endParaRPr>
          </a:p>
          <a:p>
            <a:pPr marL="754047" marR="5092" indent="-283801">
              <a:lnSpc>
                <a:spcPts val="2095"/>
              </a:lnSpc>
              <a:tabLst>
                <a:tab pos="753410" algn="l"/>
              </a:tabLst>
            </a:pPr>
            <a:r>
              <a:rPr sz="2000" spc="-5" dirty="0">
                <a:solidFill>
                  <a:schemeClr val="bg1"/>
                </a:solidFill>
                <a:latin typeface="Arial"/>
                <a:cs typeface="Arial"/>
              </a:rPr>
              <a:t>–	Χρησιμοποιούν απομακρυσμένα αεροδρομια  και χρεώνουν τα πάντα</a:t>
            </a:r>
            <a:r>
              <a:rPr sz="2000" dirty="0">
                <a:solidFill>
                  <a:schemeClr val="bg1"/>
                </a:solidFill>
                <a:latin typeface="Arial"/>
                <a:cs typeface="Arial"/>
              </a:rPr>
              <a:t> </a:t>
            </a:r>
            <a:r>
              <a:rPr sz="2000" spc="-5" dirty="0">
                <a:solidFill>
                  <a:schemeClr val="bg1"/>
                </a:solidFill>
                <a:latin typeface="Arial"/>
                <a:cs typeface="Arial"/>
              </a:rPr>
              <a:t>επιπλέον.</a:t>
            </a:r>
            <a:endParaRPr sz="2000" dirty="0">
              <a:solidFill>
                <a:schemeClr val="bg1"/>
              </a:solidFill>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00808" y="375044"/>
            <a:ext cx="11387608" cy="942187"/>
          </a:xfrm>
          <a:prstGeom prst="rect">
            <a:avLst/>
          </a:prstGeom>
        </p:spPr>
        <p:txBody>
          <a:bodyPr vert="horz" wrap="square" lIns="0" tIns="79542" rIns="0" bIns="0" rtlCol="0">
            <a:spAutoFit/>
          </a:bodyPr>
          <a:lstStyle/>
          <a:p>
            <a:pPr marL="3187994" marR="5092" indent="-478516">
              <a:lnSpc>
                <a:spcPts val="3348"/>
              </a:lnSpc>
              <a:spcBef>
                <a:spcPts val="625"/>
              </a:spcBef>
            </a:pPr>
            <a:r>
              <a:rPr spc="-5" dirty="0"/>
              <a:t>Παράγοντες </a:t>
            </a:r>
            <a:r>
              <a:rPr spc="-10" dirty="0"/>
              <a:t>Διαφοροποίησης  Αεροπορικού</a:t>
            </a:r>
            <a:r>
              <a:rPr spc="20" dirty="0"/>
              <a:t> </a:t>
            </a:r>
            <a:r>
              <a:rPr spc="-10" dirty="0"/>
              <a:t>Εισιτηρίου</a:t>
            </a:r>
          </a:p>
        </p:txBody>
      </p:sp>
      <p:sp>
        <p:nvSpPr>
          <p:cNvPr id="3" name="object 3"/>
          <p:cNvSpPr txBox="1"/>
          <p:nvPr/>
        </p:nvSpPr>
        <p:spPr>
          <a:xfrm>
            <a:off x="1259632" y="1700810"/>
            <a:ext cx="6140998" cy="4257525"/>
          </a:xfrm>
          <a:prstGeom prst="rect">
            <a:avLst/>
          </a:prstGeom>
        </p:spPr>
        <p:txBody>
          <a:bodyPr vert="horz" wrap="square" lIns="0" tIns="61086" rIns="0" bIns="0" rtlCol="0">
            <a:spAutoFit/>
          </a:bodyPr>
          <a:lstStyle/>
          <a:p>
            <a:pPr marL="352525" marR="327073" indent="-340434">
              <a:lnSpc>
                <a:spcPct val="86800"/>
              </a:lnSpc>
              <a:spcBef>
                <a:spcPts val="481"/>
              </a:spcBef>
              <a:tabLst>
                <a:tab pos="353160" algn="l"/>
              </a:tabLst>
            </a:pPr>
            <a:r>
              <a:rPr sz="2400" dirty="0">
                <a:solidFill>
                  <a:schemeClr val="bg1"/>
                </a:solidFill>
                <a:latin typeface="Arial"/>
                <a:cs typeface="Arial"/>
              </a:rPr>
              <a:t>•		</a:t>
            </a:r>
            <a:r>
              <a:rPr sz="2400" spc="-5" dirty="0">
                <a:solidFill>
                  <a:schemeClr val="bg1"/>
                </a:solidFill>
                <a:latin typeface="Arial"/>
                <a:cs typeface="Arial"/>
              </a:rPr>
              <a:t>Τύπος του </a:t>
            </a:r>
            <a:r>
              <a:rPr sz="2400" dirty="0">
                <a:solidFill>
                  <a:schemeClr val="bg1"/>
                </a:solidFill>
                <a:latin typeface="Arial"/>
                <a:cs typeface="Arial"/>
              </a:rPr>
              <a:t>αεροσκάφους: διαμόρφωση  </a:t>
            </a:r>
            <a:r>
              <a:rPr sz="2400" spc="-5" dirty="0">
                <a:solidFill>
                  <a:schemeClr val="bg1"/>
                </a:solidFill>
                <a:latin typeface="Arial"/>
                <a:cs typeface="Arial"/>
              </a:rPr>
              <a:t>εσωτερικών χώρων (μεγάλο-μικρό  κάθισμα, διάδρομος, </a:t>
            </a:r>
            <a:r>
              <a:rPr sz="2400" dirty="0">
                <a:solidFill>
                  <a:schemeClr val="bg1"/>
                </a:solidFill>
                <a:latin typeface="Arial"/>
                <a:cs typeface="Arial"/>
              </a:rPr>
              <a:t>τουαλλέτες κτλ) </a:t>
            </a:r>
            <a:r>
              <a:rPr sz="2400" spc="-5" dirty="0">
                <a:solidFill>
                  <a:schemeClr val="bg1"/>
                </a:solidFill>
                <a:latin typeface="Arial"/>
                <a:cs typeface="Arial"/>
              </a:rPr>
              <a:t>και  θόρυβος </a:t>
            </a:r>
            <a:r>
              <a:rPr sz="2400" dirty="0">
                <a:solidFill>
                  <a:schemeClr val="bg1"/>
                </a:solidFill>
                <a:latin typeface="Arial"/>
                <a:cs typeface="Arial"/>
              </a:rPr>
              <a:t>στην</a:t>
            </a:r>
            <a:r>
              <a:rPr sz="2400" spc="-5" dirty="0">
                <a:solidFill>
                  <a:schemeClr val="bg1"/>
                </a:solidFill>
                <a:latin typeface="Arial"/>
                <a:cs typeface="Arial"/>
              </a:rPr>
              <a:t> καμπίνα,</a:t>
            </a:r>
            <a:endParaRPr sz="2400" dirty="0">
              <a:solidFill>
                <a:schemeClr val="bg1"/>
              </a:solidFill>
              <a:latin typeface="Arial"/>
              <a:cs typeface="Arial"/>
            </a:endParaRPr>
          </a:p>
          <a:p>
            <a:pPr>
              <a:spcBef>
                <a:spcPts val="40"/>
              </a:spcBef>
            </a:pPr>
            <a:endParaRPr sz="3200" dirty="0">
              <a:solidFill>
                <a:schemeClr val="bg1"/>
              </a:solidFill>
              <a:latin typeface="Arial"/>
              <a:cs typeface="Arial"/>
            </a:endParaRPr>
          </a:p>
          <a:p>
            <a:pPr marL="353160" marR="5092" indent="-341071">
              <a:lnSpc>
                <a:spcPts val="2506"/>
              </a:lnSpc>
              <a:tabLst>
                <a:tab pos="353160" algn="l"/>
              </a:tabLst>
            </a:pPr>
            <a:r>
              <a:rPr sz="2400" dirty="0">
                <a:solidFill>
                  <a:schemeClr val="bg1"/>
                </a:solidFill>
                <a:latin typeface="Arial"/>
                <a:cs typeface="Arial"/>
              </a:rPr>
              <a:t>•	Πρόγραμμα </a:t>
            </a:r>
            <a:r>
              <a:rPr sz="2400" spc="-5" dirty="0">
                <a:solidFill>
                  <a:schemeClr val="bg1"/>
                </a:solidFill>
                <a:latin typeface="Arial"/>
                <a:cs typeface="Arial"/>
              </a:rPr>
              <a:t>πτήσης: </a:t>
            </a:r>
            <a:r>
              <a:rPr sz="2400" dirty="0">
                <a:solidFill>
                  <a:schemeClr val="bg1"/>
                </a:solidFill>
                <a:latin typeface="Arial"/>
                <a:cs typeface="Arial"/>
              </a:rPr>
              <a:t>Συχνότητα πτήσεων,  τήρηση ωραρίου, </a:t>
            </a:r>
            <a:r>
              <a:rPr sz="2400" spc="-5" dirty="0">
                <a:solidFill>
                  <a:schemeClr val="bg1"/>
                </a:solidFill>
                <a:latin typeface="Arial"/>
                <a:cs typeface="Arial"/>
              </a:rPr>
              <a:t>πόλεις που</a:t>
            </a:r>
            <a:r>
              <a:rPr sz="2400" spc="-95" dirty="0">
                <a:solidFill>
                  <a:schemeClr val="bg1"/>
                </a:solidFill>
                <a:latin typeface="Arial"/>
                <a:cs typeface="Arial"/>
              </a:rPr>
              <a:t> </a:t>
            </a:r>
            <a:r>
              <a:rPr sz="2400" dirty="0">
                <a:solidFill>
                  <a:schemeClr val="bg1"/>
                </a:solidFill>
                <a:latin typeface="Arial"/>
                <a:cs typeface="Arial"/>
              </a:rPr>
              <a:t>καλύπτονται,  απευθείας </a:t>
            </a:r>
            <a:r>
              <a:rPr sz="2400" spc="-5" dirty="0">
                <a:solidFill>
                  <a:schemeClr val="bg1"/>
                </a:solidFill>
                <a:latin typeface="Arial"/>
                <a:cs typeface="Arial"/>
              </a:rPr>
              <a:t>πτήση </a:t>
            </a:r>
            <a:r>
              <a:rPr sz="2400" dirty="0">
                <a:solidFill>
                  <a:schemeClr val="bg1"/>
                </a:solidFill>
                <a:latin typeface="Arial"/>
                <a:cs typeface="Arial"/>
              </a:rPr>
              <a:t>(express) ή</a:t>
            </a:r>
            <a:r>
              <a:rPr sz="2400" spc="-25" dirty="0">
                <a:solidFill>
                  <a:schemeClr val="bg1"/>
                </a:solidFill>
                <a:latin typeface="Arial"/>
                <a:cs typeface="Arial"/>
              </a:rPr>
              <a:t> </a:t>
            </a:r>
            <a:r>
              <a:rPr sz="2400" dirty="0">
                <a:solidFill>
                  <a:schemeClr val="bg1"/>
                </a:solidFill>
                <a:latin typeface="Arial"/>
                <a:cs typeface="Arial"/>
              </a:rPr>
              <a:t>όχι,</a:t>
            </a:r>
          </a:p>
          <a:p>
            <a:pPr>
              <a:lnSpc>
                <a:spcPct val="100000"/>
              </a:lnSpc>
            </a:pPr>
            <a:endParaRPr sz="3200" dirty="0">
              <a:solidFill>
                <a:schemeClr val="bg1"/>
              </a:solidFill>
              <a:latin typeface="Arial"/>
              <a:cs typeface="Arial"/>
            </a:endParaRPr>
          </a:p>
          <a:p>
            <a:pPr marL="352525" marR="171172" indent="-340434" algn="just">
              <a:lnSpc>
                <a:spcPct val="86800"/>
              </a:lnSpc>
            </a:pPr>
            <a:r>
              <a:rPr sz="2400" dirty="0">
                <a:solidFill>
                  <a:schemeClr val="bg1"/>
                </a:solidFill>
                <a:latin typeface="Arial"/>
                <a:cs typeface="Arial"/>
              </a:rPr>
              <a:t>• </a:t>
            </a:r>
            <a:r>
              <a:rPr sz="2400" spc="-5" dirty="0">
                <a:solidFill>
                  <a:schemeClr val="bg1"/>
                </a:solidFill>
                <a:latin typeface="Arial"/>
                <a:cs typeface="Arial"/>
              </a:rPr>
              <a:t>Τιμή </a:t>
            </a:r>
            <a:r>
              <a:rPr sz="2400" dirty="0">
                <a:solidFill>
                  <a:schemeClr val="bg1"/>
                </a:solidFill>
                <a:latin typeface="Arial"/>
                <a:cs typeface="Arial"/>
              </a:rPr>
              <a:t>του εισιτηρίου: ανάλογα με την θέση  του </a:t>
            </a:r>
            <a:r>
              <a:rPr sz="2400" spc="-5" dirty="0">
                <a:solidFill>
                  <a:schemeClr val="bg1"/>
                </a:solidFill>
                <a:latin typeface="Arial"/>
                <a:cs typeface="Arial"/>
              </a:rPr>
              <a:t>πελάτη. </a:t>
            </a:r>
            <a:r>
              <a:rPr sz="2400" dirty="0">
                <a:solidFill>
                  <a:schemeClr val="bg1"/>
                </a:solidFill>
                <a:latin typeface="Arial"/>
                <a:cs typeface="Arial"/>
              </a:rPr>
              <a:t>Βασικές θέσεις: </a:t>
            </a:r>
            <a:r>
              <a:rPr sz="2400" spc="-5" dirty="0">
                <a:solidFill>
                  <a:schemeClr val="bg1"/>
                </a:solidFill>
                <a:latin typeface="Arial"/>
                <a:cs typeface="Arial"/>
              </a:rPr>
              <a:t>πρώτη </a:t>
            </a:r>
            <a:r>
              <a:rPr sz="2400" dirty="0">
                <a:solidFill>
                  <a:schemeClr val="bg1"/>
                </a:solidFill>
                <a:latin typeface="Arial"/>
                <a:cs typeface="Arial"/>
              </a:rPr>
              <a:t>θέση,  επιχειρηματική και</a:t>
            </a:r>
            <a:r>
              <a:rPr sz="2400" spc="-20" dirty="0">
                <a:solidFill>
                  <a:schemeClr val="bg1"/>
                </a:solidFill>
                <a:latin typeface="Arial"/>
                <a:cs typeface="Arial"/>
              </a:rPr>
              <a:t> </a:t>
            </a:r>
            <a:r>
              <a:rPr sz="2400" dirty="0">
                <a:solidFill>
                  <a:schemeClr val="bg1"/>
                </a:solidFill>
                <a:latin typeface="Arial"/>
                <a:cs typeface="Arial"/>
              </a:rPr>
              <a:t>οικονομική.</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24744" y="476672"/>
            <a:ext cx="9875440" cy="926720"/>
          </a:xfrm>
          <a:prstGeom prst="rect">
            <a:avLst/>
          </a:prstGeom>
        </p:spPr>
        <p:txBody>
          <a:bodyPr vert="horz" wrap="square" lIns="0" tIns="79542" rIns="0" bIns="0" rtlCol="0">
            <a:spAutoFit/>
          </a:bodyPr>
          <a:lstStyle/>
          <a:p>
            <a:pPr marL="3187994" marR="5092" indent="-478516">
              <a:lnSpc>
                <a:spcPts val="3348"/>
              </a:lnSpc>
              <a:spcBef>
                <a:spcPts val="625"/>
              </a:spcBef>
            </a:pPr>
            <a:r>
              <a:rPr sz="3600" spc="-5" dirty="0"/>
              <a:t>Παράγοντες </a:t>
            </a:r>
            <a:r>
              <a:rPr sz="3600" spc="-10" dirty="0"/>
              <a:t>Διαφοροποίησης  Αεροπορικού</a:t>
            </a:r>
            <a:r>
              <a:rPr sz="3600" spc="20" dirty="0"/>
              <a:t> </a:t>
            </a:r>
            <a:r>
              <a:rPr sz="3600" spc="-10" dirty="0"/>
              <a:t>Εισιτηρίου</a:t>
            </a:r>
          </a:p>
        </p:txBody>
      </p:sp>
      <p:sp>
        <p:nvSpPr>
          <p:cNvPr id="3" name="object 3"/>
          <p:cNvSpPr txBox="1"/>
          <p:nvPr/>
        </p:nvSpPr>
        <p:spPr>
          <a:xfrm>
            <a:off x="1259634" y="2204866"/>
            <a:ext cx="5842991" cy="3318941"/>
          </a:xfrm>
          <a:prstGeom prst="rect">
            <a:avLst/>
          </a:prstGeom>
        </p:spPr>
        <p:txBody>
          <a:bodyPr vert="horz" wrap="square" lIns="0" tIns="12725" rIns="0" bIns="0" rtlCol="0">
            <a:spAutoFit/>
          </a:bodyPr>
          <a:lstStyle/>
          <a:p>
            <a:pPr marL="353160" marR="5092" indent="-341071">
              <a:lnSpc>
                <a:spcPct val="149800"/>
              </a:lnSpc>
              <a:spcBef>
                <a:spcPts val="100"/>
              </a:spcBef>
              <a:tabLst>
                <a:tab pos="353160" algn="l"/>
              </a:tabLst>
            </a:pPr>
            <a:r>
              <a:rPr sz="2400" dirty="0">
                <a:solidFill>
                  <a:schemeClr val="bg1"/>
                </a:solidFill>
                <a:latin typeface="Arial"/>
                <a:cs typeface="Arial"/>
              </a:rPr>
              <a:t>•	</a:t>
            </a:r>
            <a:r>
              <a:rPr sz="2400" spc="-5" dirty="0">
                <a:solidFill>
                  <a:schemeClr val="bg1"/>
                </a:solidFill>
                <a:latin typeface="Arial"/>
                <a:cs typeface="Arial"/>
              </a:rPr>
              <a:t>Εξυπηρέτηση </a:t>
            </a:r>
            <a:r>
              <a:rPr sz="2400" dirty="0">
                <a:solidFill>
                  <a:schemeClr val="bg1"/>
                </a:solidFill>
                <a:latin typeface="Arial"/>
                <a:cs typeface="Arial"/>
              </a:rPr>
              <a:t>στο αεροδρόμιο:  </a:t>
            </a:r>
            <a:r>
              <a:rPr sz="2400" spc="-5" dirty="0">
                <a:solidFill>
                  <a:schemeClr val="bg1"/>
                </a:solidFill>
                <a:latin typeface="Arial"/>
                <a:cs typeface="Arial"/>
              </a:rPr>
              <a:t>Εξυπηρέτηση </a:t>
            </a:r>
            <a:r>
              <a:rPr sz="2400" dirty="0">
                <a:solidFill>
                  <a:schemeClr val="bg1"/>
                </a:solidFill>
                <a:latin typeface="Arial"/>
                <a:cs typeface="Arial"/>
              </a:rPr>
              <a:t>την </a:t>
            </a:r>
            <a:r>
              <a:rPr sz="2400" spc="-5" dirty="0">
                <a:solidFill>
                  <a:schemeClr val="bg1"/>
                </a:solidFill>
                <a:latin typeface="Arial"/>
                <a:cs typeface="Arial"/>
              </a:rPr>
              <a:t>ώρα </a:t>
            </a:r>
            <a:r>
              <a:rPr sz="2400" dirty="0">
                <a:solidFill>
                  <a:schemeClr val="bg1"/>
                </a:solidFill>
                <a:latin typeface="Arial"/>
                <a:cs typeface="Arial"/>
              </a:rPr>
              <a:t>της </a:t>
            </a:r>
            <a:r>
              <a:rPr sz="2400" spc="-5" dirty="0">
                <a:solidFill>
                  <a:schemeClr val="bg1"/>
                </a:solidFill>
                <a:latin typeface="Arial"/>
                <a:cs typeface="Arial"/>
              </a:rPr>
              <a:t>πώλησης</a:t>
            </a:r>
            <a:r>
              <a:rPr sz="2400" spc="-100" dirty="0">
                <a:solidFill>
                  <a:schemeClr val="bg1"/>
                </a:solidFill>
                <a:latin typeface="Arial"/>
                <a:cs typeface="Arial"/>
              </a:rPr>
              <a:t> </a:t>
            </a:r>
            <a:r>
              <a:rPr sz="2400" dirty="0">
                <a:solidFill>
                  <a:schemeClr val="bg1"/>
                </a:solidFill>
                <a:latin typeface="Arial"/>
                <a:cs typeface="Arial"/>
              </a:rPr>
              <a:t>του  εισιτηρίου (αν δεν </a:t>
            </a:r>
            <a:r>
              <a:rPr sz="2400" spc="-5" dirty="0">
                <a:solidFill>
                  <a:schemeClr val="bg1"/>
                </a:solidFill>
                <a:latin typeface="Arial"/>
                <a:cs typeface="Arial"/>
              </a:rPr>
              <a:t>έχει ήδη </a:t>
            </a:r>
            <a:r>
              <a:rPr sz="2400" dirty="0">
                <a:solidFill>
                  <a:schemeClr val="bg1"/>
                </a:solidFill>
                <a:latin typeface="Arial"/>
                <a:cs typeface="Arial"/>
              </a:rPr>
              <a:t>από </a:t>
            </a:r>
            <a:r>
              <a:rPr sz="2400" spc="-5" dirty="0">
                <a:solidFill>
                  <a:schemeClr val="bg1"/>
                </a:solidFill>
                <a:latin typeface="Arial"/>
                <a:cs typeface="Arial"/>
              </a:rPr>
              <a:t>το  πρακτορείο), εξυπηρέτηση πελάτη </a:t>
            </a:r>
            <a:r>
              <a:rPr sz="2400" dirty="0">
                <a:solidFill>
                  <a:schemeClr val="bg1"/>
                </a:solidFill>
                <a:latin typeface="Arial"/>
                <a:cs typeface="Arial"/>
              </a:rPr>
              <a:t>στο  έδαφος, στην </a:t>
            </a:r>
            <a:r>
              <a:rPr sz="2400" spc="-5" dirty="0">
                <a:solidFill>
                  <a:schemeClr val="bg1"/>
                </a:solidFill>
                <a:latin typeface="Arial"/>
                <a:cs typeface="Arial"/>
              </a:rPr>
              <a:t>πτήση και </a:t>
            </a:r>
            <a:r>
              <a:rPr sz="2400" dirty="0">
                <a:solidFill>
                  <a:schemeClr val="bg1"/>
                </a:solidFill>
                <a:latin typeface="Arial"/>
                <a:cs typeface="Arial"/>
              </a:rPr>
              <a:t>μετά την </a:t>
            </a:r>
            <a:r>
              <a:rPr sz="2400" spc="-5" dirty="0">
                <a:solidFill>
                  <a:schemeClr val="bg1"/>
                </a:solidFill>
                <a:latin typeface="Arial"/>
                <a:cs typeface="Arial"/>
              </a:rPr>
              <a:t>πτήση  (παραλαβή αποσκευών</a:t>
            </a:r>
            <a:r>
              <a:rPr sz="2400" spc="-20" dirty="0">
                <a:solidFill>
                  <a:schemeClr val="bg1"/>
                </a:solidFill>
                <a:latin typeface="Arial"/>
                <a:cs typeface="Arial"/>
              </a:rPr>
              <a:t> </a:t>
            </a:r>
            <a:r>
              <a:rPr sz="2400" dirty="0">
                <a:solidFill>
                  <a:schemeClr val="bg1"/>
                </a:solidFill>
                <a:latin typeface="Arial"/>
                <a:cs typeface="Arial"/>
              </a:rPr>
              <a:t>κτλ).</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84784" y="620688"/>
            <a:ext cx="11387608" cy="503528"/>
          </a:xfrm>
          <a:prstGeom prst="rect">
            <a:avLst/>
          </a:prstGeom>
        </p:spPr>
        <p:txBody>
          <a:bodyPr vert="horz" wrap="square" lIns="0" tIns="79542" rIns="0" bIns="0" rtlCol="0">
            <a:spAutoFit/>
          </a:bodyPr>
          <a:lstStyle/>
          <a:p>
            <a:pPr marL="4709450" marR="5092" indent="-2090332">
              <a:lnSpc>
                <a:spcPts val="3348"/>
              </a:lnSpc>
              <a:spcBef>
                <a:spcPts val="625"/>
              </a:spcBef>
            </a:pPr>
            <a:r>
              <a:rPr sz="3600" spc="-5" dirty="0"/>
              <a:t>Παράγοντες </a:t>
            </a:r>
            <a:r>
              <a:rPr sz="3600" spc="-10" dirty="0"/>
              <a:t>Ικανοποίησης </a:t>
            </a:r>
            <a:r>
              <a:rPr sz="3600" spc="-5" dirty="0"/>
              <a:t>του  Πελάτη</a:t>
            </a:r>
          </a:p>
        </p:txBody>
      </p:sp>
      <p:sp>
        <p:nvSpPr>
          <p:cNvPr id="3" name="object 3"/>
          <p:cNvSpPr txBox="1"/>
          <p:nvPr/>
        </p:nvSpPr>
        <p:spPr>
          <a:xfrm>
            <a:off x="1115618" y="1772818"/>
            <a:ext cx="6186209" cy="2867599"/>
          </a:xfrm>
          <a:prstGeom prst="rect">
            <a:avLst/>
          </a:prstGeom>
        </p:spPr>
        <p:txBody>
          <a:bodyPr vert="horz" wrap="square" lIns="0" tIns="63632" rIns="0" bIns="0" rtlCol="0">
            <a:spAutoFit/>
          </a:bodyPr>
          <a:lstStyle/>
          <a:p>
            <a:pPr marL="353160" marR="575238" indent="-341071">
              <a:lnSpc>
                <a:spcPts val="2506"/>
              </a:lnSpc>
              <a:spcBef>
                <a:spcPts val="501"/>
              </a:spcBef>
              <a:tabLst>
                <a:tab pos="353160" algn="l"/>
              </a:tabLst>
            </a:pPr>
            <a:r>
              <a:rPr sz="2400" dirty="0">
                <a:solidFill>
                  <a:schemeClr val="bg1"/>
                </a:solidFill>
                <a:latin typeface="Arial"/>
                <a:cs typeface="Arial"/>
              </a:rPr>
              <a:t>•	</a:t>
            </a:r>
            <a:r>
              <a:rPr sz="2400" spc="-5" dirty="0">
                <a:solidFill>
                  <a:schemeClr val="bg1"/>
                </a:solidFill>
                <a:latin typeface="Arial"/>
                <a:cs typeface="Arial"/>
              </a:rPr>
              <a:t>Υπάρχουν </a:t>
            </a:r>
            <a:r>
              <a:rPr sz="2400" dirty="0">
                <a:solidFill>
                  <a:schemeClr val="bg1"/>
                </a:solidFill>
                <a:latin typeface="Arial"/>
                <a:cs typeface="Arial"/>
              </a:rPr>
              <a:t>κάποιες </a:t>
            </a:r>
            <a:r>
              <a:rPr sz="2400" spc="-5" dirty="0">
                <a:solidFill>
                  <a:schemeClr val="bg1"/>
                </a:solidFill>
                <a:latin typeface="Arial"/>
                <a:cs typeface="Arial"/>
              </a:rPr>
              <a:t>βασικές </a:t>
            </a:r>
            <a:r>
              <a:rPr sz="2400" dirty="0">
                <a:solidFill>
                  <a:schemeClr val="bg1"/>
                </a:solidFill>
                <a:latin typeface="Arial"/>
                <a:cs typeface="Arial"/>
              </a:rPr>
              <a:t>κατηγορίες  </a:t>
            </a:r>
            <a:r>
              <a:rPr sz="2400" spc="-5" dirty="0">
                <a:solidFill>
                  <a:schemeClr val="bg1"/>
                </a:solidFill>
                <a:latin typeface="Arial"/>
                <a:cs typeface="Arial"/>
              </a:rPr>
              <a:t>πελατών:</a:t>
            </a:r>
            <a:endParaRPr sz="2400" dirty="0">
              <a:solidFill>
                <a:schemeClr val="bg1"/>
              </a:solidFill>
              <a:latin typeface="Arial"/>
              <a:cs typeface="Arial"/>
            </a:endParaRPr>
          </a:p>
          <a:p>
            <a:pPr>
              <a:spcBef>
                <a:spcPts val="35"/>
              </a:spcBef>
            </a:pPr>
            <a:endParaRPr sz="2700" dirty="0">
              <a:latin typeface="Arial"/>
              <a:cs typeface="Arial"/>
            </a:endParaRPr>
          </a:p>
          <a:p>
            <a:pPr marL="754047" marR="5092" indent="-283801">
              <a:lnSpc>
                <a:spcPts val="2095"/>
              </a:lnSpc>
              <a:tabLst>
                <a:tab pos="754047" algn="l"/>
                <a:tab pos="3903225" algn="l"/>
              </a:tabLst>
            </a:pPr>
            <a:r>
              <a:rPr sz="2000" spc="-5" dirty="0">
                <a:solidFill>
                  <a:schemeClr val="bg1"/>
                </a:solidFill>
                <a:latin typeface="Arial"/>
                <a:cs typeface="Arial"/>
              </a:rPr>
              <a:t>–	</a:t>
            </a:r>
            <a:r>
              <a:rPr sz="2000" dirty="0">
                <a:solidFill>
                  <a:schemeClr val="bg1"/>
                </a:solidFill>
                <a:latin typeface="Arial"/>
                <a:cs typeface="Arial"/>
              </a:rPr>
              <a:t>«</a:t>
            </a:r>
            <a:r>
              <a:rPr sz="2000" dirty="0">
                <a:solidFill>
                  <a:schemeClr val="bg1"/>
                </a:solidFill>
                <a:uFill>
                  <a:solidFill>
                    <a:srgbClr val="CCCCFF"/>
                  </a:solidFill>
                </a:uFill>
                <a:latin typeface="Arial"/>
                <a:cs typeface="Arial"/>
                <a:hlinkClick r:id="" action="ppaction://noaction"/>
              </a:rPr>
              <a:t>Επιχειρηματικοί» </a:t>
            </a:r>
            <a:r>
              <a:rPr sz="2000" spc="-10" dirty="0">
                <a:solidFill>
                  <a:schemeClr val="bg1"/>
                </a:solidFill>
                <a:uFill>
                  <a:solidFill>
                    <a:srgbClr val="CCCCFF"/>
                  </a:solidFill>
                </a:uFill>
                <a:latin typeface="Arial"/>
                <a:cs typeface="Arial"/>
                <a:hlinkClick r:id="" action="ppaction://noaction"/>
              </a:rPr>
              <a:t>πελάτες</a:t>
            </a:r>
            <a:r>
              <a:rPr sz="2000" spc="-10" dirty="0">
                <a:solidFill>
                  <a:schemeClr val="bg1"/>
                </a:solidFill>
                <a:latin typeface="Arial"/>
                <a:cs typeface="Arial"/>
              </a:rPr>
              <a:t>: </a:t>
            </a:r>
            <a:r>
              <a:rPr sz="2000" spc="-5" dirty="0">
                <a:solidFill>
                  <a:schemeClr val="bg1"/>
                </a:solidFill>
                <a:uFill>
                  <a:solidFill>
                    <a:srgbClr val="FFFFFF"/>
                  </a:solidFill>
                </a:uFill>
                <a:latin typeface="Arial"/>
                <a:cs typeface="Arial"/>
              </a:rPr>
              <a:t>ταξιδεύουν μόνο για </a:t>
            </a:r>
            <a:r>
              <a:rPr sz="2000" spc="-5" dirty="0">
                <a:solidFill>
                  <a:schemeClr val="bg1"/>
                </a:solidFill>
                <a:latin typeface="Arial"/>
                <a:cs typeface="Arial"/>
              </a:rPr>
              <a:t> </a:t>
            </a:r>
            <a:r>
              <a:rPr sz="2000" spc="-5" dirty="0">
                <a:solidFill>
                  <a:schemeClr val="bg1"/>
                </a:solidFill>
                <a:uFill>
                  <a:solidFill>
                    <a:srgbClr val="FFFFFF"/>
                  </a:solidFill>
                </a:uFill>
                <a:latin typeface="Arial"/>
                <a:cs typeface="Arial"/>
              </a:rPr>
              <a:t>εργασιακούς</a:t>
            </a:r>
            <a:r>
              <a:rPr sz="2000" dirty="0">
                <a:solidFill>
                  <a:schemeClr val="bg1"/>
                </a:solidFill>
                <a:uFill>
                  <a:solidFill>
                    <a:srgbClr val="FFFFFF"/>
                  </a:solidFill>
                </a:uFill>
                <a:latin typeface="Arial"/>
                <a:cs typeface="Arial"/>
              </a:rPr>
              <a:t> λόγους</a:t>
            </a:r>
            <a:r>
              <a:rPr sz="2000" dirty="0">
                <a:solidFill>
                  <a:schemeClr val="bg1"/>
                </a:solidFill>
                <a:latin typeface="Arial"/>
                <a:cs typeface="Arial"/>
              </a:rPr>
              <a:t>,</a:t>
            </a:r>
            <a:r>
              <a:rPr sz="2000" spc="10" dirty="0">
                <a:solidFill>
                  <a:schemeClr val="bg1"/>
                </a:solidFill>
                <a:latin typeface="Arial"/>
                <a:cs typeface="Arial"/>
              </a:rPr>
              <a:t> </a:t>
            </a:r>
            <a:r>
              <a:rPr sz="2000" spc="-5" dirty="0">
                <a:solidFill>
                  <a:schemeClr val="bg1"/>
                </a:solidFill>
                <a:latin typeface="Arial"/>
                <a:cs typeface="Arial"/>
              </a:rPr>
              <a:t>είναι	επιχειρηματίες,  εργαζόμενοι, στελέχη επιχερήσεων,</a:t>
            </a:r>
            <a:r>
              <a:rPr sz="2000" spc="-10" dirty="0">
                <a:solidFill>
                  <a:schemeClr val="bg1"/>
                </a:solidFill>
                <a:latin typeface="Arial"/>
                <a:cs typeface="Arial"/>
              </a:rPr>
              <a:t> κτλ</a:t>
            </a:r>
            <a:endParaRPr sz="2000" dirty="0">
              <a:solidFill>
                <a:schemeClr val="bg1"/>
              </a:solidFill>
              <a:latin typeface="Arial"/>
              <a:cs typeface="Arial"/>
            </a:endParaRPr>
          </a:p>
          <a:p>
            <a:pPr>
              <a:spcBef>
                <a:spcPts val="40"/>
              </a:spcBef>
            </a:pPr>
            <a:endParaRPr sz="2700" dirty="0">
              <a:latin typeface="Arial"/>
              <a:cs typeface="Arial"/>
            </a:endParaRPr>
          </a:p>
          <a:p>
            <a:pPr marL="754047" marR="54087" indent="-283801">
              <a:lnSpc>
                <a:spcPts val="2095"/>
              </a:lnSpc>
              <a:tabLst>
                <a:tab pos="754047" algn="l"/>
              </a:tabLst>
            </a:pPr>
            <a:r>
              <a:rPr sz="2000" spc="-5" dirty="0">
                <a:solidFill>
                  <a:schemeClr val="bg1"/>
                </a:solidFill>
                <a:latin typeface="Arial"/>
                <a:cs typeface="Arial"/>
              </a:rPr>
              <a:t>–</a:t>
            </a:r>
            <a:r>
              <a:rPr sz="2000" spc="-5" dirty="0">
                <a:solidFill>
                  <a:srgbClr val="FFFFFF"/>
                </a:solidFill>
                <a:latin typeface="Arial"/>
                <a:cs typeface="Arial"/>
              </a:rPr>
              <a:t>	</a:t>
            </a:r>
            <a:r>
              <a:rPr sz="2000" spc="-5" dirty="0">
                <a:solidFill>
                  <a:schemeClr val="bg1"/>
                </a:solidFill>
                <a:uFill>
                  <a:solidFill>
                    <a:srgbClr val="CCCCFF"/>
                  </a:solidFill>
                </a:uFill>
                <a:latin typeface="Arial"/>
                <a:cs typeface="Arial"/>
                <a:hlinkClick r:id="" action="ppaction://noaction"/>
              </a:rPr>
              <a:t>Ταξιδιώτες </a:t>
            </a:r>
            <a:r>
              <a:rPr sz="2000" dirty="0">
                <a:solidFill>
                  <a:schemeClr val="bg1"/>
                </a:solidFill>
                <a:uFill>
                  <a:solidFill>
                    <a:srgbClr val="CCCCFF"/>
                  </a:solidFill>
                </a:uFill>
                <a:latin typeface="Arial"/>
                <a:cs typeface="Arial"/>
                <a:hlinkClick r:id="" action="ppaction://noaction"/>
              </a:rPr>
              <a:t>αναψυχής</a:t>
            </a:r>
            <a:r>
              <a:rPr sz="2000" dirty="0">
                <a:solidFill>
                  <a:schemeClr val="bg1"/>
                </a:solidFill>
                <a:latin typeface="Arial"/>
                <a:cs typeface="Arial"/>
              </a:rPr>
              <a:t>: </a:t>
            </a:r>
            <a:r>
              <a:rPr sz="2000" spc="-5" dirty="0">
                <a:solidFill>
                  <a:schemeClr val="bg1"/>
                </a:solidFill>
                <a:latin typeface="Arial"/>
                <a:cs typeface="Arial"/>
              </a:rPr>
              <a:t>Οικογενειάρχες, </a:t>
            </a:r>
            <a:r>
              <a:rPr sz="2000" spc="-10" dirty="0">
                <a:solidFill>
                  <a:schemeClr val="bg1"/>
                </a:solidFill>
                <a:latin typeface="Arial"/>
                <a:cs typeface="Arial"/>
              </a:rPr>
              <a:t>φοιτητές  </a:t>
            </a:r>
            <a:r>
              <a:rPr sz="2000" spc="-5" dirty="0">
                <a:solidFill>
                  <a:schemeClr val="bg1"/>
                </a:solidFill>
                <a:latin typeface="Arial"/>
                <a:cs typeface="Arial"/>
              </a:rPr>
              <a:t>κτλ.</a:t>
            </a:r>
            <a:endParaRPr sz="2000" dirty="0">
              <a:solidFill>
                <a:schemeClr val="bg1"/>
              </a:solidFill>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93304" y="548680"/>
            <a:ext cx="11737304" cy="503528"/>
          </a:xfrm>
          <a:prstGeom prst="rect">
            <a:avLst/>
          </a:prstGeom>
        </p:spPr>
        <p:txBody>
          <a:bodyPr vert="horz" wrap="square" lIns="0" tIns="79542" rIns="0" bIns="0" rtlCol="0">
            <a:spAutoFit/>
          </a:bodyPr>
          <a:lstStyle/>
          <a:p>
            <a:pPr marL="4720903" marR="5092" indent="-2090332">
              <a:lnSpc>
                <a:spcPts val="3348"/>
              </a:lnSpc>
              <a:spcBef>
                <a:spcPts val="625"/>
              </a:spcBef>
            </a:pPr>
            <a:r>
              <a:rPr sz="3600" spc="-5" dirty="0"/>
              <a:t>Παράγοντες </a:t>
            </a:r>
            <a:r>
              <a:rPr sz="3600" spc="-10" dirty="0"/>
              <a:t>Ικανοποίησης </a:t>
            </a:r>
            <a:r>
              <a:rPr sz="3600" spc="-5" dirty="0"/>
              <a:t>του  Πελάτη</a:t>
            </a:r>
          </a:p>
        </p:txBody>
      </p:sp>
      <p:sp>
        <p:nvSpPr>
          <p:cNvPr id="3" name="object 3"/>
          <p:cNvSpPr txBox="1"/>
          <p:nvPr/>
        </p:nvSpPr>
        <p:spPr>
          <a:xfrm>
            <a:off x="1331640" y="1628800"/>
            <a:ext cx="5785681" cy="3034193"/>
          </a:xfrm>
          <a:prstGeom prst="rect">
            <a:avLst/>
          </a:prstGeom>
        </p:spPr>
        <p:txBody>
          <a:bodyPr vert="horz" wrap="square" lIns="0" tIns="12725" rIns="0" bIns="0" rtlCol="0">
            <a:spAutoFit/>
          </a:bodyPr>
          <a:lstStyle/>
          <a:p>
            <a:pPr marL="12725">
              <a:spcBef>
                <a:spcPts val="100"/>
              </a:spcBef>
              <a:tabLst>
                <a:tab pos="353160" algn="l"/>
              </a:tabLst>
            </a:pPr>
            <a:r>
              <a:rPr sz="2400" dirty="0">
                <a:solidFill>
                  <a:schemeClr val="bg1"/>
                </a:solidFill>
                <a:latin typeface="Arial"/>
                <a:cs typeface="Arial"/>
              </a:rPr>
              <a:t>•	</a:t>
            </a:r>
            <a:r>
              <a:rPr sz="2400" spc="-5" dirty="0">
                <a:solidFill>
                  <a:schemeClr val="bg1"/>
                </a:solidFill>
                <a:latin typeface="Arial"/>
                <a:cs typeface="Arial"/>
              </a:rPr>
              <a:t>«Επιχειρηματικός»</a:t>
            </a:r>
            <a:r>
              <a:rPr sz="2400" spc="-10" dirty="0">
                <a:solidFill>
                  <a:schemeClr val="bg1"/>
                </a:solidFill>
                <a:latin typeface="Arial"/>
                <a:cs typeface="Arial"/>
              </a:rPr>
              <a:t> </a:t>
            </a:r>
            <a:r>
              <a:rPr sz="2400" spc="-5" dirty="0">
                <a:solidFill>
                  <a:schemeClr val="bg1"/>
                </a:solidFill>
                <a:latin typeface="Arial"/>
                <a:cs typeface="Arial"/>
              </a:rPr>
              <a:t>πελάτης:</a:t>
            </a:r>
            <a:endParaRPr sz="2400" dirty="0">
              <a:solidFill>
                <a:schemeClr val="bg1"/>
              </a:solidFill>
              <a:latin typeface="Arial"/>
              <a:cs typeface="Arial"/>
            </a:endParaRPr>
          </a:p>
          <a:p>
            <a:pPr>
              <a:spcBef>
                <a:spcPts val="10"/>
              </a:spcBef>
            </a:pPr>
            <a:endParaRPr sz="2900" dirty="0">
              <a:solidFill>
                <a:schemeClr val="bg1"/>
              </a:solidFill>
              <a:latin typeface="Arial"/>
              <a:cs typeface="Arial"/>
            </a:endParaRPr>
          </a:p>
          <a:p>
            <a:pPr marL="470244">
              <a:spcBef>
                <a:spcPts val="5"/>
              </a:spcBef>
              <a:tabLst>
                <a:tab pos="754047" algn="l"/>
              </a:tabLst>
            </a:pPr>
            <a:r>
              <a:rPr sz="2000" spc="-5" dirty="0">
                <a:solidFill>
                  <a:schemeClr val="bg1"/>
                </a:solidFill>
                <a:latin typeface="Arial"/>
                <a:cs typeface="Arial"/>
              </a:rPr>
              <a:t>–	</a:t>
            </a:r>
            <a:r>
              <a:rPr sz="2000" spc="-10" dirty="0">
                <a:solidFill>
                  <a:schemeClr val="bg1"/>
                </a:solidFill>
                <a:latin typeface="Arial"/>
                <a:cs typeface="Arial"/>
              </a:rPr>
              <a:t>επιθυμούν </a:t>
            </a:r>
            <a:r>
              <a:rPr sz="2000" spc="-5" dirty="0">
                <a:solidFill>
                  <a:schemeClr val="bg1"/>
                </a:solidFill>
                <a:latin typeface="Arial"/>
                <a:cs typeface="Arial"/>
              </a:rPr>
              <a:t>συχνές </a:t>
            </a:r>
            <a:r>
              <a:rPr sz="2000" dirty="0">
                <a:solidFill>
                  <a:schemeClr val="bg1"/>
                </a:solidFill>
                <a:latin typeface="Arial"/>
                <a:cs typeface="Arial"/>
              </a:rPr>
              <a:t>πτήσεις,</a:t>
            </a:r>
          </a:p>
          <a:p>
            <a:pPr>
              <a:spcBef>
                <a:spcPts val="15"/>
              </a:spcBef>
            </a:pPr>
            <a:endParaRPr sz="2400" dirty="0">
              <a:solidFill>
                <a:schemeClr val="bg1"/>
              </a:solidFill>
              <a:latin typeface="Arial"/>
              <a:cs typeface="Arial"/>
            </a:endParaRPr>
          </a:p>
          <a:p>
            <a:pPr marL="470244">
              <a:tabLst>
                <a:tab pos="754047" algn="l"/>
              </a:tabLst>
            </a:pPr>
            <a:r>
              <a:rPr sz="2000" spc="-5" dirty="0">
                <a:solidFill>
                  <a:schemeClr val="bg1"/>
                </a:solidFill>
                <a:latin typeface="Arial"/>
                <a:cs typeface="Arial"/>
              </a:rPr>
              <a:t>–	ακριβή τήρηση</a:t>
            </a:r>
            <a:r>
              <a:rPr sz="2000" dirty="0">
                <a:solidFill>
                  <a:schemeClr val="bg1"/>
                </a:solidFill>
                <a:latin typeface="Arial"/>
                <a:cs typeface="Arial"/>
              </a:rPr>
              <a:t> </a:t>
            </a:r>
            <a:r>
              <a:rPr sz="2000" spc="-5" dirty="0">
                <a:solidFill>
                  <a:schemeClr val="bg1"/>
                </a:solidFill>
                <a:latin typeface="Arial"/>
                <a:cs typeface="Arial"/>
              </a:rPr>
              <a:t>ωραρίου,</a:t>
            </a:r>
            <a:endParaRPr sz="2000" dirty="0">
              <a:solidFill>
                <a:schemeClr val="bg1"/>
              </a:solidFill>
              <a:latin typeface="Arial"/>
              <a:cs typeface="Arial"/>
            </a:endParaRPr>
          </a:p>
          <a:p>
            <a:pPr>
              <a:spcBef>
                <a:spcPts val="55"/>
              </a:spcBef>
            </a:pPr>
            <a:endParaRPr sz="2700" dirty="0">
              <a:solidFill>
                <a:schemeClr val="bg1"/>
              </a:solidFill>
              <a:latin typeface="Arial"/>
              <a:cs typeface="Arial"/>
            </a:endParaRPr>
          </a:p>
          <a:p>
            <a:pPr marL="754047" marR="5092" indent="-283801" algn="just">
              <a:lnSpc>
                <a:spcPts val="2095"/>
              </a:lnSpc>
            </a:pPr>
            <a:r>
              <a:rPr sz="2000" spc="-5" dirty="0">
                <a:solidFill>
                  <a:schemeClr val="bg1"/>
                </a:solidFill>
                <a:latin typeface="Arial"/>
                <a:cs typeface="Arial"/>
              </a:rPr>
              <a:t>– δυνατότητα ξεχωριστού check in </a:t>
            </a:r>
            <a:r>
              <a:rPr sz="2000" spc="-10" dirty="0">
                <a:solidFill>
                  <a:schemeClr val="bg1"/>
                </a:solidFill>
                <a:latin typeface="Arial"/>
                <a:cs typeface="Arial"/>
              </a:rPr>
              <a:t>(παράδοση  </a:t>
            </a:r>
            <a:r>
              <a:rPr sz="2000" spc="-5" dirty="0">
                <a:solidFill>
                  <a:schemeClr val="bg1"/>
                </a:solidFill>
                <a:latin typeface="Arial"/>
                <a:cs typeface="Arial"/>
              </a:rPr>
              <a:t>αποσκευών και έλεγχος εισιτηρίου) χωρίς να  </a:t>
            </a:r>
            <a:r>
              <a:rPr sz="2000" spc="-10" dirty="0">
                <a:solidFill>
                  <a:schemeClr val="bg1"/>
                </a:solidFill>
                <a:latin typeface="Arial"/>
                <a:cs typeface="Arial"/>
              </a:rPr>
              <a:t>περιμένει </a:t>
            </a:r>
            <a:r>
              <a:rPr sz="2000" spc="-5" dirty="0">
                <a:solidFill>
                  <a:schemeClr val="bg1"/>
                </a:solidFill>
                <a:latin typeface="Arial"/>
                <a:cs typeface="Arial"/>
              </a:rPr>
              <a:t>στην </a:t>
            </a:r>
            <a:r>
              <a:rPr sz="2000" dirty="0">
                <a:solidFill>
                  <a:schemeClr val="bg1"/>
                </a:solidFill>
                <a:latin typeface="Arial"/>
                <a:cs typeface="Arial"/>
              </a:rPr>
              <a:t>ουρά,</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93304" y="476672"/>
            <a:ext cx="11737304" cy="503528"/>
          </a:xfrm>
          <a:prstGeom prst="rect">
            <a:avLst/>
          </a:prstGeom>
        </p:spPr>
        <p:txBody>
          <a:bodyPr vert="horz" wrap="square" lIns="0" tIns="79542" rIns="0" bIns="0" rtlCol="0">
            <a:spAutoFit/>
          </a:bodyPr>
          <a:lstStyle/>
          <a:p>
            <a:pPr marL="4720903" marR="5092" indent="-2090332">
              <a:lnSpc>
                <a:spcPts val="3348"/>
              </a:lnSpc>
              <a:spcBef>
                <a:spcPts val="625"/>
              </a:spcBef>
            </a:pPr>
            <a:r>
              <a:rPr sz="3600" spc="-5" dirty="0"/>
              <a:t>Παράγοντες </a:t>
            </a:r>
            <a:r>
              <a:rPr sz="3600" spc="-10" dirty="0"/>
              <a:t>Ικανοποίησης </a:t>
            </a:r>
            <a:r>
              <a:rPr sz="3600" spc="-5" dirty="0"/>
              <a:t>του  Πελάτη</a:t>
            </a:r>
          </a:p>
        </p:txBody>
      </p:sp>
      <p:sp>
        <p:nvSpPr>
          <p:cNvPr id="3" name="object 3"/>
          <p:cNvSpPr txBox="1"/>
          <p:nvPr/>
        </p:nvSpPr>
        <p:spPr>
          <a:xfrm>
            <a:off x="1331640" y="1844826"/>
            <a:ext cx="5481306" cy="2078258"/>
          </a:xfrm>
          <a:prstGeom prst="rect">
            <a:avLst/>
          </a:prstGeom>
        </p:spPr>
        <p:txBody>
          <a:bodyPr vert="horz" wrap="square" lIns="0" tIns="54087" rIns="0" bIns="0" rtlCol="0">
            <a:spAutoFit/>
          </a:bodyPr>
          <a:lstStyle/>
          <a:p>
            <a:pPr marL="295892" marR="244985" indent="-283801">
              <a:lnSpc>
                <a:spcPts val="2095"/>
              </a:lnSpc>
              <a:spcBef>
                <a:spcPts val="426"/>
              </a:spcBef>
              <a:tabLst>
                <a:tab pos="295892" algn="l"/>
              </a:tabLst>
            </a:pPr>
            <a:r>
              <a:rPr sz="2000" spc="-5" dirty="0">
                <a:solidFill>
                  <a:schemeClr val="bg1"/>
                </a:solidFill>
                <a:latin typeface="Arial"/>
                <a:cs typeface="Arial"/>
              </a:rPr>
              <a:t>–	Γρήγορη παραλαβή αποσκευών:  προτεραιότητα στην παραλαβή, </a:t>
            </a:r>
            <a:r>
              <a:rPr sz="2000" spc="-10" dirty="0">
                <a:solidFill>
                  <a:schemeClr val="bg1"/>
                </a:solidFill>
                <a:latin typeface="Arial"/>
                <a:cs typeface="Arial"/>
              </a:rPr>
              <a:t>δυνατότητα  πολλών </a:t>
            </a:r>
            <a:r>
              <a:rPr sz="2000" spc="-5" dirty="0">
                <a:solidFill>
                  <a:schemeClr val="bg1"/>
                </a:solidFill>
                <a:latin typeface="Arial"/>
                <a:cs typeface="Arial"/>
              </a:rPr>
              <a:t>αποσκευών.</a:t>
            </a:r>
            <a:endParaRPr sz="2000" dirty="0">
              <a:solidFill>
                <a:schemeClr val="bg1"/>
              </a:solidFill>
              <a:latin typeface="Arial"/>
              <a:cs typeface="Arial"/>
            </a:endParaRPr>
          </a:p>
          <a:p>
            <a:pPr>
              <a:spcBef>
                <a:spcPts val="35"/>
              </a:spcBef>
            </a:pPr>
            <a:endParaRPr sz="2700" dirty="0">
              <a:solidFill>
                <a:schemeClr val="bg1"/>
              </a:solidFill>
              <a:latin typeface="Arial"/>
              <a:cs typeface="Arial"/>
            </a:endParaRPr>
          </a:p>
          <a:p>
            <a:pPr marL="295892" marR="5092" indent="-283801">
              <a:lnSpc>
                <a:spcPts val="2095"/>
              </a:lnSpc>
              <a:tabLst>
                <a:tab pos="295892" algn="l"/>
              </a:tabLst>
            </a:pPr>
            <a:r>
              <a:rPr sz="2000" spc="-5" dirty="0">
                <a:solidFill>
                  <a:schemeClr val="bg1"/>
                </a:solidFill>
                <a:latin typeface="Arial"/>
                <a:cs typeface="Arial"/>
              </a:rPr>
              <a:t>–	Αδιαφορία για την </a:t>
            </a:r>
            <a:r>
              <a:rPr sz="2000" dirty="0">
                <a:solidFill>
                  <a:schemeClr val="bg1"/>
                </a:solidFill>
                <a:latin typeface="Arial"/>
                <a:cs typeface="Arial"/>
              </a:rPr>
              <a:t>τιμή: </a:t>
            </a:r>
            <a:r>
              <a:rPr sz="2000" spc="-5" dirty="0">
                <a:solidFill>
                  <a:schemeClr val="bg1"/>
                </a:solidFill>
                <a:latin typeface="Arial"/>
                <a:cs typeface="Arial"/>
              </a:rPr>
              <a:t>συνήθως το εισιτήριο  καλύπτεται εξ ολοκλήρου από την εταιρεία ή  επιθυμεί ακριβό εισιτήριο για λόγους</a:t>
            </a:r>
            <a:r>
              <a:rPr sz="2000" spc="40" dirty="0">
                <a:solidFill>
                  <a:schemeClr val="bg1"/>
                </a:solidFill>
                <a:latin typeface="Arial"/>
                <a:cs typeface="Arial"/>
              </a:rPr>
              <a:t> </a:t>
            </a:r>
            <a:r>
              <a:rPr sz="2000" dirty="0">
                <a:solidFill>
                  <a:schemeClr val="bg1"/>
                </a:solidFill>
                <a:latin typeface="Arial"/>
                <a:cs typeface="Arial"/>
              </a:rPr>
              <a:t>γοήτρου</a:t>
            </a:r>
            <a:r>
              <a:rPr sz="2000" dirty="0">
                <a:solidFill>
                  <a:srgbClr val="FFFFFF"/>
                </a:solidFill>
                <a:latin typeface="Arial"/>
                <a:cs typeface="Arial"/>
              </a:rPr>
              <a:t>.</a:t>
            </a:r>
            <a:endParaRPr sz="2000" dirty="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64904" y="476672"/>
            <a:ext cx="13825536" cy="503528"/>
          </a:xfrm>
          <a:prstGeom prst="rect">
            <a:avLst/>
          </a:prstGeom>
        </p:spPr>
        <p:txBody>
          <a:bodyPr vert="horz" wrap="square" lIns="0" tIns="79542" rIns="0" bIns="0" rtlCol="0">
            <a:spAutoFit/>
          </a:bodyPr>
          <a:lstStyle/>
          <a:p>
            <a:pPr marL="4720903" marR="5092" indent="-2090332">
              <a:lnSpc>
                <a:spcPts val="3348"/>
              </a:lnSpc>
              <a:spcBef>
                <a:spcPts val="625"/>
              </a:spcBef>
            </a:pPr>
            <a:r>
              <a:rPr sz="3600" spc="-5" dirty="0"/>
              <a:t>Παράγοντες </a:t>
            </a:r>
            <a:r>
              <a:rPr sz="3600" spc="-10" dirty="0"/>
              <a:t>Ικανοποίησης </a:t>
            </a:r>
            <a:r>
              <a:rPr sz="3600" spc="-5" dirty="0"/>
              <a:t>του  Πελάτη</a:t>
            </a:r>
          </a:p>
        </p:txBody>
      </p:sp>
      <p:sp>
        <p:nvSpPr>
          <p:cNvPr id="3" name="object 3"/>
          <p:cNvSpPr txBox="1"/>
          <p:nvPr/>
        </p:nvSpPr>
        <p:spPr>
          <a:xfrm>
            <a:off x="1259634" y="1772818"/>
            <a:ext cx="5639225" cy="2626389"/>
          </a:xfrm>
          <a:prstGeom prst="rect">
            <a:avLst/>
          </a:prstGeom>
        </p:spPr>
        <p:txBody>
          <a:bodyPr vert="horz" wrap="square" lIns="0" tIns="12725" rIns="0" bIns="0" rtlCol="0">
            <a:spAutoFit/>
          </a:bodyPr>
          <a:lstStyle/>
          <a:p>
            <a:pPr marL="12725">
              <a:spcBef>
                <a:spcPts val="100"/>
              </a:spcBef>
              <a:tabLst>
                <a:tab pos="353160" algn="l"/>
              </a:tabLst>
            </a:pPr>
            <a:r>
              <a:rPr sz="2400" dirty="0">
                <a:solidFill>
                  <a:schemeClr val="bg1"/>
                </a:solidFill>
                <a:latin typeface="Arial"/>
                <a:cs typeface="Arial"/>
              </a:rPr>
              <a:t>•	Πελάτες – ταξιδιώτης</a:t>
            </a:r>
            <a:r>
              <a:rPr sz="2400" spc="-30" dirty="0">
                <a:solidFill>
                  <a:schemeClr val="bg1"/>
                </a:solidFill>
                <a:latin typeface="Arial"/>
                <a:cs typeface="Arial"/>
              </a:rPr>
              <a:t> </a:t>
            </a:r>
            <a:r>
              <a:rPr sz="2400" dirty="0">
                <a:solidFill>
                  <a:schemeClr val="bg1"/>
                </a:solidFill>
                <a:latin typeface="Arial"/>
                <a:cs typeface="Arial"/>
              </a:rPr>
              <a:t>αναψυχής:</a:t>
            </a:r>
          </a:p>
          <a:p>
            <a:pPr>
              <a:spcBef>
                <a:spcPts val="55"/>
              </a:spcBef>
            </a:pPr>
            <a:endParaRPr sz="3100" dirty="0">
              <a:solidFill>
                <a:schemeClr val="bg1"/>
              </a:solidFill>
              <a:latin typeface="Arial"/>
              <a:cs typeface="Arial"/>
            </a:endParaRPr>
          </a:p>
          <a:p>
            <a:pPr marL="754047" marR="113901" indent="-283801">
              <a:lnSpc>
                <a:spcPts val="2095"/>
              </a:lnSpc>
              <a:tabLst>
                <a:tab pos="754047" algn="l"/>
              </a:tabLst>
            </a:pPr>
            <a:r>
              <a:rPr sz="2000" spc="-5" dirty="0">
                <a:solidFill>
                  <a:schemeClr val="bg1"/>
                </a:solidFill>
                <a:latin typeface="Arial"/>
                <a:cs typeface="Arial"/>
              </a:rPr>
              <a:t>–	</a:t>
            </a:r>
            <a:r>
              <a:rPr sz="2000" spc="-10" dirty="0">
                <a:solidFill>
                  <a:schemeClr val="bg1"/>
                </a:solidFill>
                <a:latin typeface="Arial"/>
                <a:cs typeface="Arial"/>
              </a:rPr>
              <a:t>Χαμηλές </a:t>
            </a:r>
            <a:r>
              <a:rPr sz="2000" spc="-5" dirty="0">
                <a:solidFill>
                  <a:schemeClr val="bg1"/>
                </a:solidFill>
                <a:latin typeface="Arial"/>
                <a:cs typeface="Arial"/>
              </a:rPr>
              <a:t>τιμές λόγω μικρού </a:t>
            </a:r>
            <a:r>
              <a:rPr sz="2000" spc="-10" dirty="0">
                <a:solidFill>
                  <a:schemeClr val="bg1"/>
                </a:solidFill>
                <a:latin typeface="Arial"/>
                <a:cs typeface="Arial"/>
              </a:rPr>
              <a:t>εισοδήματος </a:t>
            </a:r>
            <a:r>
              <a:rPr sz="2000" spc="-5" dirty="0">
                <a:solidFill>
                  <a:schemeClr val="bg1"/>
                </a:solidFill>
                <a:latin typeface="Arial"/>
                <a:cs typeface="Arial"/>
              </a:rPr>
              <a:t>ή  λόγω ταξιδιού με την</a:t>
            </a:r>
            <a:r>
              <a:rPr sz="2000" dirty="0">
                <a:solidFill>
                  <a:schemeClr val="bg1"/>
                </a:solidFill>
                <a:latin typeface="Arial"/>
                <a:cs typeface="Arial"/>
              </a:rPr>
              <a:t> </a:t>
            </a:r>
            <a:r>
              <a:rPr sz="2000" spc="-5" dirty="0">
                <a:solidFill>
                  <a:schemeClr val="bg1"/>
                </a:solidFill>
                <a:latin typeface="Arial"/>
                <a:cs typeface="Arial"/>
              </a:rPr>
              <a:t>οικογένεια,</a:t>
            </a:r>
            <a:endParaRPr sz="2000" dirty="0">
              <a:solidFill>
                <a:schemeClr val="bg1"/>
              </a:solidFill>
              <a:latin typeface="Arial"/>
              <a:cs typeface="Arial"/>
            </a:endParaRPr>
          </a:p>
          <a:p>
            <a:pPr>
              <a:spcBef>
                <a:spcPts val="30"/>
              </a:spcBef>
            </a:pPr>
            <a:endParaRPr sz="2700" dirty="0">
              <a:solidFill>
                <a:schemeClr val="bg1"/>
              </a:solidFill>
              <a:latin typeface="Arial"/>
              <a:cs typeface="Arial"/>
            </a:endParaRPr>
          </a:p>
          <a:p>
            <a:pPr marL="754047" marR="5092" indent="-283801">
              <a:lnSpc>
                <a:spcPts val="2095"/>
              </a:lnSpc>
              <a:tabLst>
                <a:tab pos="754047" algn="l"/>
              </a:tabLst>
            </a:pPr>
            <a:r>
              <a:rPr sz="2000" spc="-5" dirty="0">
                <a:solidFill>
                  <a:schemeClr val="bg1"/>
                </a:solidFill>
                <a:latin typeface="Arial"/>
                <a:cs typeface="Arial"/>
              </a:rPr>
              <a:t>–	Ασφάλεια </a:t>
            </a:r>
            <a:r>
              <a:rPr sz="2000" dirty="0">
                <a:solidFill>
                  <a:schemeClr val="bg1"/>
                </a:solidFill>
                <a:latin typeface="Arial"/>
                <a:cs typeface="Arial"/>
              </a:rPr>
              <a:t>πτήσης: </a:t>
            </a:r>
            <a:r>
              <a:rPr sz="2000" spc="-5" dirty="0">
                <a:solidFill>
                  <a:schemeClr val="bg1"/>
                </a:solidFill>
                <a:latin typeface="Arial"/>
                <a:cs typeface="Arial"/>
              </a:rPr>
              <a:t>σημαντικό τόσο για τους  επιχειρηματικούς όσο και τους </a:t>
            </a:r>
            <a:r>
              <a:rPr sz="2000" spc="-10" dirty="0">
                <a:solidFill>
                  <a:schemeClr val="bg1"/>
                </a:solidFill>
                <a:latin typeface="Arial"/>
                <a:cs typeface="Arial"/>
              </a:rPr>
              <a:t>επιβατες  </a:t>
            </a:r>
            <a:r>
              <a:rPr sz="2000" spc="-5" dirty="0">
                <a:solidFill>
                  <a:schemeClr val="bg1"/>
                </a:solidFill>
                <a:latin typeface="Arial"/>
                <a:cs typeface="Arial"/>
              </a:rPr>
              <a:t>αναψυχής</a:t>
            </a:r>
            <a:endParaRPr sz="2000" dirty="0">
              <a:solidFill>
                <a:schemeClr val="bg1"/>
              </a:solidFill>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64904" y="332656"/>
            <a:ext cx="13465496" cy="926720"/>
          </a:xfrm>
          <a:prstGeom prst="rect">
            <a:avLst/>
          </a:prstGeom>
        </p:spPr>
        <p:txBody>
          <a:bodyPr vert="horz" wrap="square" lIns="0" tIns="79542" rIns="0" bIns="0" rtlCol="0">
            <a:spAutoFit/>
          </a:bodyPr>
          <a:lstStyle/>
          <a:p>
            <a:pPr marL="3285988" marR="5092" indent="95449">
              <a:lnSpc>
                <a:spcPts val="3348"/>
              </a:lnSpc>
              <a:spcBef>
                <a:spcPts val="625"/>
              </a:spcBef>
            </a:pPr>
            <a:r>
              <a:rPr sz="3600" spc="-5" dirty="0"/>
              <a:t>Παράγοντες </a:t>
            </a:r>
            <a:r>
              <a:rPr sz="3600" spc="-10" dirty="0"/>
              <a:t>Επιλογής  Αεροπορικής</a:t>
            </a:r>
            <a:r>
              <a:rPr sz="3600" spc="-20" dirty="0"/>
              <a:t> </a:t>
            </a:r>
            <a:r>
              <a:rPr sz="3600" spc="-5" dirty="0"/>
              <a:t>Εταιρείας</a:t>
            </a:r>
          </a:p>
        </p:txBody>
      </p:sp>
      <p:sp>
        <p:nvSpPr>
          <p:cNvPr id="3" name="object 3"/>
          <p:cNvSpPr txBox="1"/>
          <p:nvPr/>
        </p:nvSpPr>
        <p:spPr>
          <a:xfrm>
            <a:off x="1907704" y="1628800"/>
            <a:ext cx="5939779" cy="3611195"/>
          </a:xfrm>
          <a:prstGeom prst="rect">
            <a:avLst/>
          </a:prstGeom>
        </p:spPr>
        <p:txBody>
          <a:bodyPr vert="horz" wrap="square" lIns="0" tIns="61086" rIns="0" bIns="0" rtlCol="0">
            <a:spAutoFit/>
          </a:bodyPr>
          <a:lstStyle/>
          <a:p>
            <a:pPr marL="353160" marR="22272" indent="-341071">
              <a:lnSpc>
                <a:spcPct val="86800"/>
              </a:lnSpc>
              <a:spcBef>
                <a:spcPts val="481"/>
              </a:spcBef>
              <a:tabLst>
                <a:tab pos="353160" algn="l"/>
              </a:tabLst>
            </a:pPr>
            <a:r>
              <a:rPr sz="2400" dirty="0">
                <a:solidFill>
                  <a:schemeClr val="bg1"/>
                </a:solidFill>
                <a:latin typeface="Arial"/>
                <a:cs typeface="Arial"/>
              </a:rPr>
              <a:t>•	Άμεση </a:t>
            </a:r>
            <a:r>
              <a:rPr sz="2400" spc="-5" dirty="0">
                <a:solidFill>
                  <a:schemeClr val="bg1"/>
                </a:solidFill>
                <a:latin typeface="Arial"/>
                <a:cs typeface="Arial"/>
              </a:rPr>
              <a:t>και </a:t>
            </a:r>
            <a:r>
              <a:rPr sz="2400" dirty="0">
                <a:solidFill>
                  <a:schemeClr val="bg1"/>
                </a:solidFill>
                <a:latin typeface="Arial"/>
                <a:cs typeface="Arial"/>
              </a:rPr>
              <a:t>αποτελεσματική </a:t>
            </a:r>
            <a:r>
              <a:rPr sz="2400" spc="-5" dirty="0">
                <a:solidFill>
                  <a:schemeClr val="bg1"/>
                </a:solidFill>
                <a:latin typeface="Arial"/>
                <a:cs typeface="Arial"/>
              </a:rPr>
              <a:t>εξυπηρέτηση:  </a:t>
            </a:r>
            <a:r>
              <a:rPr sz="2400" dirty="0">
                <a:solidFill>
                  <a:schemeClr val="bg1"/>
                </a:solidFill>
                <a:latin typeface="Arial"/>
                <a:cs typeface="Arial"/>
              </a:rPr>
              <a:t>θα </a:t>
            </a:r>
            <a:r>
              <a:rPr sz="2400" spc="-5" dirty="0">
                <a:solidFill>
                  <a:schemeClr val="bg1"/>
                </a:solidFill>
                <a:latin typeface="Arial"/>
                <a:cs typeface="Arial"/>
              </a:rPr>
              <a:t>πρέπει </a:t>
            </a:r>
            <a:r>
              <a:rPr sz="2400" dirty="0">
                <a:solidFill>
                  <a:schemeClr val="bg1"/>
                </a:solidFill>
                <a:latin typeface="Arial"/>
                <a:cs typeface="Arial"/>
              </a:rPr>
              <a:t>να </a:t>
            </a:r>
            <a:r>
              <a:rPr sz="2400" spc="-5" dirty="0">
                <a:solidFill>
                  <a:schemeClr val="bg1"/>
                </a:solidFill>
                <a:latin typeface="Arial"/>
                <a:cs typeface="Arial"/>
              </a:rPr>
              <a:t>υπάρχει </a:t>
            </a:r>
            <a:r>
              <a:rPr sz="2400" dirty="0">
                <a:solidFill>
                  <a:schemeClr val="bg1"/>
                </a:solidFill>
                <a:latin typeface="Arial"/>
                <a:cs typeface="Arial"/>
              </a:rPr>
              <a:t>συγκεκριμένος  </a:t>
            </a:r>
            <a:r>
              <a:rPr sz="2400" spc="-5" dirty="0">
                <a:solidFill>
                  <a:schemeClr val="bg1"/>
                </a:solidFill>
                <a:latin typeface="Arial"/>
                <a:cs typeface="Arial"/>
              </a:rPr>
              <a:t>χρόνος </a:t>
            </a:r>
            <a:r>
              <a:rPr sz="2400" dirty="0">
                <a:solidFill>
                  <a:schemeClr val="bg1"/>
                </a:solidFill>
                <a:latin typeface="Arial"/>
                <a:cs typeface="Arial"/>
              </a:rPr>
              <a:t>τηλεφωνικής</a:t>
            </a:r>
            <a:r>
              <a:rPr sz="2400" spc="-5" dirty="0">
                <a:solidFill>
                  <a:schemeClr val="bg1"/>
                </a:solidFill>
                <a:latin typeface="Arial"/>
                <a:cs typeface="Arial"/>
              </a:rPr>
              <a:t> </a:t>
            </a:r>
            <a:r>
              <a:rPr sz="2400" dirty="0">
                <a:solidFill>
                  <a:schemeClr val="bg1"/>
                </a:solidFill>
                <a:latin typeface="Arial"/>
                <a:cs typeface="Arial"/>
              </a:rPr>
              <a:t>αναμονής,</a:t>
            </a:r>
          </a:p>
          <a:p>
            <a:pPr>
              <a:spcBef>
                <a:spcPts val="45"/>
              </a:spcBef>
            </a:pPr>
            <a:endParaRPr sz="2900" dirty="0">
              <a:solidFill>
                <a:schemeClr val="bg1"/>
              </a:solidFill>
              <a:latin typeface="Arial"/>
              <a:cs typeface="Arial"/>
            </a:endParaRPr>
          </a:p>
          <a:p>
            <a:pPr marL="12725">
              <a:tabLst>
                <a:tab pos="353160" algn="l"/>
              </a:tabLst>
            </a:pPr>
            <a:r>
              <a:rPr sz="2400" dirty="0">
                <a:solidFill>
                  <a:schemeClr val="bg1"/>
                </a:solidFill>
                <a:latin typeface="Arial"/>
                <a:cs typeface="Arial"/>
              </a:rPr>
              <a:t>•	</a:t>
            </a:r>
            <a:r>
              <a:rPr sz="2400" spc="-5" dirty="0">
                <a:solidFill>
                  <a:schemeClr val="bg1"/>
                </a:solidFill>
                <a:latin typeface="Arial"/>
                <a:cs typeface="Arial"/>
              </a:rPr>
              <a:t>Κράτηση </a:t>
            </a:r>
            <a:r>
              <a:rPr sz="2400" dirty="0">
                <a:solidFill>
                  <a:schemeClr val="bg1"/>
                </a:solidFill>
                <a:latin typeface="Arial"/>
                <a:cs typeface="Arial"/>
              </a:rPr>
              <a:t>μέσω</a:t>
            </a:r>
            <a:r>
              <a:rPr sz="2400" spc="5" dirty="0">
                <a:solidFill>
                  <a:schemeClr val="bg1"/>
                </a:solidFill>
                <a:latin typeface="Arial"/>
                <a:cs typeface="Arial"/>
              </a:rPr>
              <a:t> </a:t>
            </a:r>
            <a:r>
              <a:rPr sz="2400" spc="-5" dirty="0">
                <a:solidFill>
                  <a:schemeClr val="bg1"/>
                </a:solidFill>
                <a:latin typeface="Arial"/>
                <a:cs typeface="Arial"/>
              </a:rPr>
              <a:t>CRS,</a:t>
            </a:r>
            <a:endParaRPr sz="2400" dirty="0">
              <a:solidFill>
                <a:schemeClr val="bg1"/>
              </a:solidFill>
              <a:latin typeface="Arial"/>
              <a:cs typeface="Arial"/>
            </a:endParaRPr>
          </a:p>
          <a:p>
            <a:pPr>
              <a:spcBef>
                <a:spcPts val="20"/>
              </a:spcBef>
            </a:pPr>
            <a:endParaRPr sz="3200" dirty="0">
              <a:solidFill>
                <a:schemeClr val="bg1"/>
              </a:solidFill>
              <a:latin typeface="Arial"/>
              <a:cs typeface="Arial"/>
            </a:endParaRPr>
          </a:p>
          <a:p>
            <a:pPr marL="353160" marR="5092" indent="-341071">
              <a:lnSpc>
                <a:spcPct val="86800"/>
              </a:lnSpc>
              <a:tabLst>
                <a:tab pos="353160" algn="l"/>
              </a:tabLst>
            </a:pPr>
            <a:r>
              <a:rPr sz="2400" dirty="0">
                <a:solidFill>
                  <a:schemeClr val="bg1"/>
                </a:solidFill>
                <a:latin typeface="Arial"/>
                <a:cs typeface="Arial"/>
              </a:rPr>
              <a:t>•	</a:t>
            </a:r>
            <a:r>
              <a:rPr sz="2400" spc="-5" dirty="0">
                <a:solidFill>
                  <a:schemeClr val="bg1"/>
                </a:solidFill>
                <a:latin typeface="Arial"/>
                <a:cs typeface="Arial"/>
              </a:rPr>
              <a:t>Εξυπηρέτηση </a:t>
            </a:r>
            <a:r>
              <a:rPr sz="2400" dirty="0">
                <a:solidFill>
                  <a:schemeClr val="bg1"/>
                </a:solidFill>
                <a:latin typeface="Arial"/>
                <a:cs typeface="Arial"/>
              </a:rPr>
              <a:t>ειδικών αιτημάτων </a:t>
            </a:r>
            <a:r>
              <a:rPr sz="2400" spc="-5" dirty="0">
                <a:solidFill>
                  <a:schemeClr val="bg1"/>
                </a:solidFill>
                <a:latin typeface="Arial"/>
                <a:cs typeface="Arial"/>
              </a:rPr>
              <a:t>του  πελάτη: </a:t>
            </a:r>
            <a:r>
              <a:rPr sz="2400" dirty="0">
                <a:solidFill>
                  <a:schemeClr val="bg1"/>
                </a:solidFill>
                <a:latin typeface="Arial"/>
                <a:cs typeface="Arial"/>
              </a:rPr>
              <a:t>ειδικό φαγητό (χορτοφάγος,  kosher γευμα, </a:t>
            </a:r>
            <a:r>
              <a:rPr sz="2400" spc="-5" dirty="0">
                <a:solidFill>
                  <a:schemeClr val="bg1"/>
                </a:solidFill>
                <a:latin typeface="Arial"/>
                <a:cs typeface="Arial"/>
              </a:rPr>
              <a:t>διατροφή πτωχή </a:t>
            </a:r>
            <a:r>
              <a:rPr sz="2400" dirty="0">
                <a:solidFill>
                  <a:schemeClr val="bg1"/>
                </a:solidFill>
                <a:latin typeface="Arial"/>
                <a:cs typeface="Arial"/>
              </a:rPr>
              <a:t>σε</a:t>
            </a:r>
            <a:r>
              <a:rPr sz="2400" spc="-95" dirty="0">
                <a:solidFill>
                  <a:schemeClr val="bg1"/>
                </a:solidFill>
                <a:latin typeface="Arial"/>
                <a:cs typeface="Arial"/>
              </a:rPr>
              <a:t> </a:t>
            </a:r>
            <a:r>
              <a:rPr sz="2400" dirty="0">
                <a:solidFill>
                  <a:schemeClr val="bg1"/>
                </a:solidFill>
                <a:latin typeface="Arial"/>
                <a:cs typeface="Arial"/>
              </a:rPr>
              <a:t>νατρίο  ή </a:t>
            </a:r>
            <a:r>
              <a:rPr sz="2400" spc="-5" dirty="0">
                <a:solidFill>
                  <a:schemeClr val="bg1"/>
                </a:solidFill>
                <a:latin typeface="Arial"/>
                <a:cs typeface="Arial"/>
              </a:rPr>
              <a:t>χαμηλών λιπαρών</a:t>
            </a:r>
            <a:r>
              <a:rPr sz="2400" spc="-20" dirty="0">
                <a:solidFill>
                  <a:schemeClr val="bg1"/>
                </a:solidFill>
                <a:latin typeface="Arial"/>
                <a:cs typeface="Arial"/>
              </a:rPr>
              <a:t> </a:t>
            </a:r>
            <a:r>
              <a:rPr sz="2400" dirty="0">
                <a:solidFill>
                  <a:schemeClr val="bg1"/>
                </a:solidFill>
                <a:latin typeface="Arial"/>
                <a:cs typeface="Arial"/>
              </a:rPr>
              <a:t>κτλ)</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 y="404664"/>
            <a:ext cx="9093388" cy="643153"/>
          </a:xfrm>
          <a:prstGeom prst="rect">
            <a:avLst/>
          </a:prstGeom>
        </p:spPr>
        <p:txBody>
          <a:bodyPr vert="horz" wrap="square" lIns="0" tIns="12091" rIns="0" bIns="0" rtlCol="0">
            <a:spAutoFit/>
          </a:bodyPr>
          <a:lstStyle/>
          <a:p>
            <a:pPr marL="12725">
              <a:spcBef>
                <a:spcPts val="95"/>
              </a:spcBef>
            </a:pPr>
            <a:r>
              <a:rPr spc="-10" dirty="0"/>
              <a:t>Εξυπηρέτηση </a:t>
            </a:r>
            <a:r>
              <a:rPr spc="-5" dirty="0"/>
              <a:t>πριν την</a:t>
            </a:r>
            <a:r>
              <a:rPr spc="35" dirty="0"/>
              <a:t> </a:t>
            </a:r>
            <a:r>
              <a:rPr spc="-10" dirty="0"/>
              <a:t>πτήση</a:t>
            </a:r>
          </a:p>
        </p:txBody>
      </p:sp>
      <p:sp>
        <p:nvSpPr>
          <p:cNvPr id="3" name="object 3"/>
          <p:cNvSpPr txBox="1"/>
          <p:nvPr/>
        </p:nvSpPr>
        <p:spPr>
          <a:xfrm>
            <a:off x="1331640" y="1340768"/>
            <a:ext cx="6552728" cy="4013949"/>
          </a:xfrm>
          <a:prstGeom prst="rect">
            <a:avLst/>
          </a:prstGeom>
        </p:spPr>
        <p:txBody>
          <a:bodyPr vert="horz" wrap="square" lIns="0" tIns="12725" rIns="0" bIns="0" rtlCol="0">
            <a:spAutoFit/>
          </a:bodyPr>
          <a:lstStyle/>
          <a:p>
            <a:pPr marL="12725">
              <a:spcBef>
                <a:spcPts val="100"/>
              </a:spcBef>
              <a:tabLst>
                <a:tab pos="353160" algn="l"/>
              </a:tabLst>
            </a:pPr>
            <a:r>
              <a:rPr sz="2400" dirty="0">
                <a:solidFill>
                  <a:schemeClr val="bg1"/>
                </a:solidFill>
                <a:latin typeface="Arial"/>
                <a:cs typeface="Arial"/>
              </a:rPr>
              <a:t>•</a:t>
            </a:r>
            <a:r>
              <a:rPr sz="2400" dirty="0">
                <a:solidFill>
                  <a:srgbClr val="FFFFFF"/>
                </a:solidFill>
                <a:latin typeface="Arial"/>
                <a:cs typeface="Arial"/>
              </a:rPr>
              <a:t>	</a:t>
            </a:r>
            <a:r>
              <a:rPr sz="2400" dirty="0">
                <a:solidFill>
                  <a:schemeClr val="bg1"/>
                </a:solidFill>
                <a:latin typeface="Arial"/>
                <a:cs typeface="Arial"/>
              </a:rPr>
              <a:t>Η διαδικασία εξυπηρέτησης</a:t>
            </a:r>
            <a:r>
              <a:rPr sz="2400" spc="-30" dirty="0">
                <a:solidFill>
                  <a:schemeClr val="bg1"/>
                </a:solidFill>
                <a:latin typeface="Arial"/>
                <a:cs typeface="Arial"/>
              </a:rPr>
              <a:t> </a:t>
            </a:r>
            <a:r>
              <a:rPr sz="2400" spc="5" dirty="0">
                <a:solidFill>
                  <a:schemeClr val="bg1"/>
                </a:solidFill>
                <a:latin typeface="Arial"/>
                <a:cs typeface="Arial"/>
              </a:rPr>
              <a:t>είναι:</a:t>
            </a:r>
            <a:endParaRPr sz="2400" dirty="0">
              <a:solidFill>
                <a:schemeClr val="bg1"/>
              </a:solidFill>
              <a:latin typeface="Arial"/>
              <a:cs typeface="Arial"/>
            </a:endParaRPr>
          </a:p>
          <a:p>
            <a:pPr>
              <a:spcBef>
                <a:spcPts val="20"/>
              </a:spcBef>
            </a:pPr>
            <a:endParaRPr sz="2400" dirty="0">
              <a:solidFill>
                <a:schemeClr val="bg1"/>
              </a:solidFill>
              <a:latin typeface="Arial"/>
              <a:cs typeface="Arial"/>
            </a:endParaRPr>
          </a:p>
          <a:p>
            <a:pPr marL="470883">
              <a:tabLst>
                <a:tab pos="754047" algn="l"/>
              </a:tabLst>
            </a:pPr>
            <a:r>
              <a:rPr sz="2000" spc="-5" dirty="0">
                <a:solidFill>
                  <a:schemeClr val="bg1"/>
                </a:solidFill>
                <a:latin typeface="Arial"/>
                <a:cs typeface="Arial"/>
              </a:rPr>
              <a:t>–	</a:t>
            </a:r>
            <a:r>
              <a:rPr sz="2000" spc="-10" dirty="0">
                <a:solidFill>
                  <a:schemeClr val="bg1"/>
                </a:solidFill>
                <a:latin typeface="Arial"/>
                <a:cs typeface="Arial"/>
              </a:rPr>
              <a:t>Έλεγχος </a:t>
            </a:r>
            <a:r>
              <a:rPr sz="2000" spc="-5" dirty="0">
                <a:solidFill>
                  <a:schemeClr val="bg1"/>
                </a:solidFill>
                <a:latin typeface="Arial"/>
                <a:cs typeface="Arial"/>
              </a:rPr>
              <a:t>(τσεκάρισμα) του εισιτηρίου (check</a:t>
            </a:r>
            <a:r>
              <a:rPr sz="2000" spc="75" dirty="0">
                <a:solidFill>
                  <a:schemeClr val="bg1"/>
                </a:solidFill>
                <a:latin typeface="Arial"/>
                <a:cs typeface="Arial"/>
              </a:rPr>
              <a:t> </a:t>
            </a:r>
            <a:r>
              <a:rPr sz="2000" spc="-10" dirty="0">
                <a:solidFill>
                  <a:schemeClr val="bg1"/>
                </a:solidFill>
                <a:latin typeface="Arial"/>
                <a:cs typeface="Arial"/>
              </a:rPr>
              <a:t>in),</a:t>
            </a:r>
            <a:endParaRPr sz="2000" dirty="0">
              <a:solidFill>
                <a:schemeClr val="bg1"/>
              </a:solidFill>
              <a:latin typeface="Arial"/>
              <a:cs typeface="Arial"/>
            </a:endParaRPr>
          </a:p>
          <a:p>
            <a:pPr>
              <a:spcBef>
                <a:spcPts val="10"/>
              </a:spcBef>
            </a:pPr>
            <a:endParaRPr sz="2400" dirty="0">
              <a:solidFill>
                <a:schemeClr val="bg1"/>
              </a:solidFill>
              <a:latin typeface="Arial"/>
              <a:cs typeface="Arial"/>
            </a:endParaRPr>
          </a:p>
          <a:p>
            <a:pPr marL="470883">
              <a:spcBef>
                <a:spcPts val="5"/>
              </a:spcBef>
              <a:tabLst>
                <a:tab pos="754047" algn="l"/>
              </a:tabLst>
            </a:pPr>
            <a:r>
              <a:rPr sz="2000" spc="-5" dirty="0">
                <a:solidFill>
                  <a:schemeClr val="bg1"/>
                </a:solidFill>
                <a:latin typeface="Arial"/>
                <a:cs typeface="Arial"/>
              </a:rPr>
              <a:t>–	Εξυπηρέτηση</a:t>
            </a:r>
            <a:r>
              <a:rPr sz="2000" spc="-10" dirty="0">
                <a:solidFill>
                  <a:schemeClr val="bg1"/>
                </a:solidFill>
                <a:latin typeface="Arial"/>
                <a:cs typeface="Arial"/>
              </a:rPr>
              <a:t> </a:t>
            </a:r>
            <a:r>
              <a:rPr sz="2000" spc="-5" dirty="0">
                <a:solidFill>
                  <a:schemeClr val="bg1"/>
                </a:solidFill>
                <a:latin typeface="Arial"/>
                <a:cs typeface="Arial"/>
              </a:rPr>
              <a:t>αποσκευών,</a:t>
            </a:r>
            <a:endParaRPr sz="2000" dirty="0">
              <a:solidFill>
                <a:schemeClr val="bg1"/>
              </a:solidFill>
              <a:latin typeface="Arial"/>
              <a:cs typeface="Arial"/>
            </a:endParaRPr>
          </a:p>
          <a:p>
            <a:pPr>
              <a:spcBef>
                <a:spcPts val="15"/>
              </a:spcBef>
            </a:pPr>
            <a:endParaRPr sz="2400" dirty="0">
              <a:solidFill>
                <a:schemeClr val="bg1"/>
              </a:solidFill>
              <a:latin typeface="Arial"/>
              <a:cs typeface="Arial"/>
            </a:endParaRPr>
          </a:p>
          <a:p>
            <a:pPr marL="470883">
              <a:tabLst>
                <a:tab pos="754047" algn="l"/>
              </a:tabLst>
            </a:pPr>
            <a:r>
              <a:rPr sz="2000" spc="-5" dirty="0">
                <a:solidFill>
                  <a:schemeClr val="bg1"/>
                </a:solidFill>
                <a:latin typeface="Arial"/>
                <a:cs typeface="Arial"/>
              </a:rPr>
              <a:t>–	</a:t>
            </a:r>
            <a:r>
              <a:rPr sz="2000" spc="-10" dirty="0">
                <a:solidFill>
                  <a:schemeClr val="bg1"/>
                </a:solidFill>
                <a:latin typeface="Arial"/>
                <a:cs typeface="Arial"/>
              </a:rPr>
              <a:t>Διευκόλυνση </a:t>
            </a:r>
            <a:r>
              <a:rPr sz="2000" dirty="0">
                <a:solidFill>
                  <a:schemeClr val="bg1"/>
                </a:solidFill>
                <a:latin typeface="Arial"/>
                <a:cs typeface="Arial"/>
              </a:rPr>
              <a:t>Πελατών,</a:t>
            </a:r>
          </a:p>
          <a:p>
            <a:pPr>
              <a:spcBef>
                <a:spcPts val="15"/>
              </a:spcBef>
            </a:pPr>
            <a:endParaRPr sz="2400" dirty="0">
              <a:solidFill>
                <a:schemeClr val="bg1"/>
              </a:solidFill>
              <a:latin typeface="Arial"/>
              <a:cs typeface="Arial"/>
            </a:endParaRPr>
          </a:p>
          <a:p>
            <a:pPr marL="470883">
              <a:tabLst>
                <a:tab pos="754047" algn="l"/>
              </a:tabLst>
            </a:pPr>
            <a:r>
              <a:rPr sz="2000" spc="-5" dirty="0">
                <a:solidFill>
                  <a:schemeClr val="bg1"/>
                </a:solidFill>
                <a:latin typeface="Arial"/>
                <a:cs typeface="Arial"/>
              </a:rPr>
              <a:t>–	Δυνατότητα καθοδήγησης και</a:t>
            </a:r>
            <a:r>
              <a:rPr sz="2000" spc="5" dirty="0">
                <a:solidFill>
                  <a:schemeClr val="bg1"/>
                </a:solidFill>
                <a:latin typeface="Arial"/>
                <a:cs typeface="Arial"/>
              </a:rPr>
              <a:t> </a:t>
            </a:r>
            <a:r>
              <a:rPr sz="2000" spc="-5" dirty="0" smtClean="0">
                <a:solidFill>
                  <a:schemeClr val="bg1"/>
                </a:solidFill>
                <a:latin typeface="Arial"/>
                <a:cs typeface="Arial"/>
              </a:rPr>
              <a:t>επιβίβασης</a:t>
            </a:r>
            <a:endParaRPr lang="en-US" sz="2000" spc="-5" dirty="0" smtClean="0">
              <a:solidFill>
                <a:schemeClr val="bg1"/>
              </a:solidFill>
              <a:latin typeface="Arial"/>
              <a:cs typeface="Arial"/>
            </a:endParaRPr>
          </a:p>
          <a:p>
            <a:pPr marL="470883">
              <a:tabLst>
                <a:tab pos="754047" algn="l"/>
              </a:tabLst>
            </a:pPr>
            <a:endParaRPr lang="en-US" sz="2000" spc="-5" dirty="0" smtClean="0">
              <a:solidFill>
                <a:schemeClr val="bg1"/>
              </a:solidFill>
              <a:latin typeface="Arial"/>
              <a:cs typeface="Arial"/>
            </a:endParaRPr>
          </a:p>
          <a:p>
            <a:pPr marL="470883">
              <a:tabLst>
                <a:tab pos="754047" algn="l"/>
              </a:tabLst>
            </a:pPr>
            <a:r>
              <a:rPr lang="el-GR" sz="2000" spc="-5" dirty="0" smtClean="0">
                <a:solidFill>
                  <a:schemeClr val="bg1"/>
                </a:solidFill>
                <a:latin typeface="Arial"/>
                <a:cs typeface="Arial"/>
              </a:rPr>
              <a:t>–	</a:t>
            </a:r>
            <a:r>
              <a:rPr lang="el-GR" sz="2000" dirty="0" smtClean="0">
                <a:solidFill>
                  <a:schemeClr val="bg1"/>
                </a:solidFill>
                <a:latin typeface="Arial"/>
                <a:cs typeface="Arial"/>
              </a:rPr>
              <a:t> Άνετο σαλόνι</a:t>
            </a:r>
            <a:r>
              <a:rPr lang="el-GR" sz="2000" spc="-100" dirty="0" smtClean="0">
                <a:solidFill>
                  <a:schemeClr val="bg1"/>
                </a:solidFill>
                <a:latin typeface="Arial"/>
                <a:cs typeface="Arial"/>
              </a:rPr>
              <a:t> </a:t>
            </a:r>
            <a:r>
              <a:rPr lang="el-GR" sz="2000" dirty="0" smtClean="0">
                <a:solidFill>
                  <a:schemeClr val="bg1"/>
                </a:solidFill>
                <a:latin typeface="Arial"/>
                <a:cs typeface="Arial"/>
              </a:rPr>
              <a:t>επιβιβασης</a:t>
            </a:r>
            <a:r>
              <a:rPr lang="en-US" sz="2000" dirty="0" smtClean="0">
                <a:solidFill>
                  <a:schemeClr val="bg1"/>
                </a:solidFill>
                <a:latin typeface="Arial"/>
                <a:cs typeface="Arial"/>
              </a:rPr>
              <a:t>-</a:t>
            </a:r>
            <a:r>
              <a:rPr lang="el-GR" sz="2000" dirty="0" smtClean="0">
                <a:solidFill>
                  <a:schemeClr val="bg1"/>
                </a:solidFill>
                <a:latin typeface="Arial"/>
                <a:cs typeface="Arial"/>
              </a:rPr>
              <a:t> Πληροφορίες</a:t>
            </a:r>
            <a:r>
              <a:rPr lang="el-GR" sz="2000" spc="-25" dirty="0" smtClean="0">
                <a:solidFill>
                  <a:schemeClr val="bg1"/>
                </a:solidFill>
                <a:latin typeface="Arial"/>
                <a:cs typeface="Arial"/>
              </a:rPr>
              <a:t> </a:t>
            </a:r>
            <a:r>
              <a:rPr lang="el-GR" sz="2000" spc="-5" dirty="0" smtClean="0">
                <a:solidFill>
                  <a:schemeClr val="bg1"/>
                </a:solidFill>
                <a:latin typeface="Arial"/>
                <a:cs typeface="Arial"/>
              </a:rPr>
              <a:t>Επιβατών</a:t>
            </a:r>
            <a:endParaRPr lang="en-US" sz="2000" spc="-5" dirty="0">
              <a:solidFill>
                <a:schemeClr val="bg1"/>
              </a:solidFill>
              <a:latin typeface="Arial"/>
              <a:cs typeface="Arial"/>
            </a:endParaRPr>
          </a:p>
          <a:p>
            <a:pPr marL="470883">
              <a:buFont typeface="Arial" pitchFamily="34" charset="0"/>
              <a:buChar char="•"/>
              <a:tabLst>
                <a:tab pos="754047" algn="l"/>
              </a:tabLst>
            </a:pPr>
            <a:endParaRPr sz="2000" dirty="0">
              <a:solidFill>
                <a:schemeClr val="bg1"/>
              </a:solidFill>
              <a:latin typeface="Arial"/>
              <a:cs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 y="515146"/>
            <a:ext cx="9322403" cy="566209"/>
          </a:xfrm>
          <a:prstGeom prst="rect">
            <a:avLst/>
          </a:prstGeom>
        </p:spPr>
        <p:txBody>
          <a:bodyPr vert="horz" wrap="square" lIns="0" tIns="12091" rIns="0" bIns="0" rtlCol="0">
            <a:spAutoFit/>
          </a:bodyPr>
          <a:lstStyle/>
          <a:p>
            <a:pPr marL="12725">
              <a:spcBef>
                <a:spcPts val="95"/>
              </a:spcBef>
            </a:pPr>
            <a:r>
              <a:rPr sz="3600" spc="-10" dirty="0"/>
              <a:t>Εξυπηρέτηση </a:t>
            </a:r>
            <a:r>
              <a:rPr sz="3600" spc="-5" dirty="0"/>
              <a:t>κατά την</a:t>
            </a:r>
            <a:r>
              <a:rPr sz="3600" spc="20" dirty="0"/>
              <a:t> </a:t>
            </a:r>
            <a:r>
              <a:rPr sz="3600" spc="-10" dirty="0"/>
              <a:t>πτήση</a:t>
            </a:r>
          </a:p>
        </p:txBody>
      </p:sp>
      <p:sp>
        <p:nvSpPr>
          <p:cNvPr id="3" name="object 3"/>
          <p:cNvSpPr txBox="1"/>
          <p:nvPr/>
        </p:nvSpPr>
        <p:spPr>
          <a:xfrm>
            <a:off x="2766769" y="1582301"/>
            <a:ext cx="5285818" cy="3939569"/>
          </a:xfrm>
          <a:prstGeom prst="rect">
            <a:avLst/>
          </a:prstGeom>
        </p:spPr>
        <p:txBody>
          <a:bodyPr vert="horz" wrap="square" lIns="0" tIns="12725" rIns="0" bIns="0" rtlCol="0">
            <a:spAutoFit/>
          </a:bodyPr>
          <a:lstStyle/>
          <a:p>
            <a:pPr marL="12725">
              <a:spcBef>
                <a:spcPts val="100"/>
              </a:spcBef>
              <a:tabLst>
                <a:tab pos="353160" algn="l"/>
              </a:tabLst>
            </a:pPr>
            <a:r>
              <a:rPr sz="2400" dirty="0">
                <a:solidFill>
                  <a:schemeClr val="bg1"/>
                </a:solidFill>
                <a:latin typeface="Arial"/>
                <a:cs typeface="Arial"/>
              </a:rPr>
              <a:t>•	Τοποθέτηση </a:t>
            </a:r>
            <a:r>
              <a:rPr sz="2400" spc="-5" dirty="0">
                <a:solidFill>
                  <a:schemeClr val="bg1"/>
                </a:solidFill>
                <a:latin typeface="Arial"/>
                <a:cs typeface="Arial"/>
              </a:rPr>
              <a:t>πελάτη </a:t>
            </a:r>
            <a:r>
              <a:rPr sz="2400" dirty="0">
                <a:solidFill>
                  <a:schemeClr val="bg1"/>
                </a:solidFill>
                <a:latin typeface="Arial"/>
                <a:cs typeface="Arial"/>
              </a:rPr>
              <a:t>στο</a:t>
            </a:r>
            <a:r>
              <a:rPr sz="2400" spc="-40" dirty="0">
                <a:solidFill>
                  <a:schemeClr val="bg1"/>
                </a:solidFill>
                <a:latin typeface="Arial"/>
                <a:cs typeface="Arial"/>
              </a:rPr>
              <a:t> </a:t>
            </a:r>
            <a:r>
              <a:rPr sz="2400" dirty="0">
                <a:solidFill>
                  <a:schemeClr val="bg1"/>
                </a:solidFill>
                <a:latin typeface="Arial"/>
                <a:cs typeface="Arial"/>
              </a:rPr>
              <a:t>κάθισμα,</a:t>
            </a:r>
          </a:p>
          <a:p>
            <a:pPr>
              <a:spcBef>
                <a:spcPts val="40"/>
              </a:spcBef>
            </a:pPr>
            <a:endParaRPr sz="2900" dirty="0">
              <a:solidFill>
                <a:schemeClr val="bg1"/>
              </a:solidFill>
              <a:latin typeface="Arial"/>
              <a:cs typeface="Arial"/>
            </a:endParaRPr>
          </a:p>
          <a:p>
            <a:pPr marL="12725">
              <a:tabLst>
                <a:tab pos="353160" algn="l"/>
              </a:tabLst>
            </a:pPr>
            <a:r>
              <a:rPr sz="2400" dirty="0">
                <a:solidFill>
                  <a:schemeClr val="bg1"/>
                </a:solidFill>
                <a:latin typeface="Arial"/>
                <a:cs typeface="Arial"/>
              </a:rPr>
              <a:t>•	Τροφοδοσία (γεύμα</a:t>
            </a:r>
            <a:r>
              <a:rPr sz="2400" spc="-5" dirty="0">
                <a:solidFill>
                  <a:schemeClr val="bg1"/>
                </a:solidFill>
                <a:latin typeface="Arial"/>
                <a:cs typeface="Arial"/>
              </a:rPr>
              <a:t> </a:t>
            </a:r>
            <a:r>
              <a:rPr sz="2400" dirty="0">
                <a:solidFill>
                  <a:schemeClr val="bg1"/>
                </a:solidFill>
                <a:latin typeface="Arial"/>
                <a:cs typeface="Arial"/>
              </a:rPr>
              <a:t>κτλ)</a:t>
            </a:r>
          </a:p>
          <a:p>
            <a:pPr>
              <a:spcBef>
                <a:spcPts val="45"/>
              </a:spcBef>
            </a:pPr>
            <a:endParaRPr sz="3200" dirty="0">
              <a:solidFill>
                <a:schemeClr val="bg1"/>
              </a:solidFill>
              <a:latin typeface="Arial"/>
              <a:cs typeface="Arial"/>
            </a:endParaRPr>
          </a:p>
          <a:p>
            <a:pPr marL="353160" marR="5092" indent="-341071">
              <a:lnSpc>
                <a:spcPts val="2506"/>
              </a:lnSpc>
              <a:tabLst>
                <a:tab pos="353160" algn="l"/>
              </a:tabLst>
            </a:pPr>
            <a:r>
              <a:rPr sz="2400" dirty="0">
                <a:solidFill>
                  <a:schemeClr val="bg1"/>
                </a:solidFill>
                <a:latin typeface="Arial"/>
                <a:cs typeface="Arial"/>
              </a:rPr>
              <a:t>•	Μέριμνα </a:t>
            </a:r>
            <a:r>
              <a:rPr sz="2400" spc="-5" dirty="0">
                <a:solidFill>
                  <a:schemeClr val="bg1"/>
                </a:solidFill>
                <a:latin typeface="Arial"/>
                <a:cs typeface="Arial"/>
              </a:rPr>
              <a:t>για </a:t>
            </a:r>
            <a:r>
              <a:rPr sz="2400" dirty="0">
                <a:solidFill>
                  <a:schemeClr val="bg1"/>
                </a:solidFill>
                <a:latin typeface="Arial"/>
                <a:cs typeface="Arial"/>
              </a:rPr>
              <a:t>την </a:t>
            </a:r>
            <a:r>
              <a:rPr sz="2400" spc="-5" dirty="0">
                <a:solidFill>
                  <a:schemeClr val="bg1"/>
                </a:solidFill>
                <a:latin typeface="Arial"/>
                <a:cs typeface="Arial"/>
              </a:rPr>
              <a:t>οικογένεια </a:t>
            </a:r>
            <a:r>
              <a:rPr sz="2400" dirty="0">
                <a:solidFill>
                  <a:schemeClr val="bg1"/>
                </a:solidFill>
                <a:latin typeface="Arial"/>
                <a:cs typeface="Arial"/>
              </a:rPr>
              <a:t>(κάθισμα  μωρού</a:t>
            </a:r>
            <a:r>
              <a:rPr sz="2400" spc="-10" dirty="0">
                <a:solidFill>
                  <a:schemeClr val="bg1"/>
                </a:solidFill>
                <a:latin typeface="Arial"/>
                <a:cs typeface="Arial"/>
              </a:rPr>
              <a:t> </a:t>
            </a:r>
            <a:r>
              <a:rPr sz="2400" spc="-5" dirty="0">
                <a:solidFill>
                  <a:schemeClr val="bg1"/>
                </a:solidFill>
                <a:latin typeface="Arial"/>
                <a:cs typeface="Arial"/>
              </a:rPr>
              <a:t>κα)</a:t>
            </a:r>
            <a:endParaRPr sz="2400" dirty="0">
              <a:solidFill>
                <a:schemeClr val="bg1"/>
              </a:solidFill>
              <a:latin typeface="Arial"/>
              <a:cs typeface="Arial"/>
            </a:endParaRPr>
          </a:p>
          <a:p>
            <a:pPr>
              <a:spcBef>
                <a:spcPts val="20"/>
              </a:spcBef>
            </a:pPr>
            <a:endParaRPr sz="2900" dirty="0">
              <a:solidFill>
                <a:schemeClr val="bg1"/>
              </a:solidFill>
              <a:latin typeface="Arial"/>
              <a:cs typeface="Arial"/>
            </a:endParaRPr>
          </a:p>
          <a:p>
            <a:pPr marL="12725">
              <a:tabLst>
                <a:tab pos="353160" algn="l"/>
              </a:tabLst>
            </a:pPr>
            <a:r>
              <a:rPr sz="2400" dirty="0">
                <a:solidFill>
                  <a:schemeClr val="bg1"/>
                </a:solidFill>
                <a:latin typeface="Arial"/>
                <a:cs typeface="Arial"/>
              </a:rPr>
              <a:t>•	</a:t>
            </a:r>
            <a:r>
              <a:rPr sz="2400" spc="-5" dirty="0">
                <a:solidFill>
                  <a:schemeClr val="bg1"/>
                </a:solidFill>
                <a:latin typeface="Arial"/>
                <a:cs typeface="Arial"/>
              </a:rPr>
              <a:t>Ταξιδιωτικές</a:t>
            </a:r>
            <a:r>
              <a:rPr sz="2400" spc="-15" dirty="0">
                <a:solidFill>
                  <a:schemeClr val="bg1"/>
                </a:solidFill>
                <a:latin typeface="Arial"/>
                <a:cs typeface="Arial"/>
              </a:rPr>
              <a:t> </a:t>
            </a:r>
            <a:r>
              <a:rPr sz="2400" spc="-5" dirty="0">
                <a:solidFill>
                  <a:schemeClr val="bg1"/>
                </a:solidFill>
                <a:latin typeface="Arial"/>
                <a:cs typeface="Arial"/>
              </a:rPr>
              <a:t>πληροφορίες</a:t>
            </a:r>
            <a:endParaRPr sz="2400" dirty="0">
              <a:solidFill>
                <a:schemeClr val="bg1"/>
              </a:solidFill>
              <a:latin typeface="Arial"/>
              <a:cs typeface="Arial"/>
            </a:endParaRPr>
          </a:p>
          <a:p>
            <a:pPr>
              <a:spcBef>
                <a:spcPts val="40"/>
              </a:spcBef>
            </a:pPr>
            <a:endParaRPr sz="2900" dirty="0">
              <a:solidFill>
                <a:schemeClr val="bg1"/>
              </a:solidFill>
              <a:latin typeface="Arial"/>
              <a:cs typeface="Arial"/>
            </a:endParaRPr>
          </a:p>
          <a:p>
            <a:pPr marL="12725">
              <a:tabLst>
                <a:tab pos="353160" algn="l"/>
              </a:tabLst>
            </a:pPr>
            <a:r>
              <a:rPr sz="2400" dirty="0">
                <a:solidFill>
                  <a:schemeClr val="bg1"/>
                </a:solidFill>
                <a:latin typeface="Arial"/>
                <a:cs typeface="Arial"/>
              </a:rPr>
              <a:t>•	Συμπεριφορά</a:t>
            </a:r>
            <a:r>
              <a:rPr sz="2400" spc="-15" dirty="0">
                <a:solidFill>
                  <a:schemeClr val="bg1"/>
                </a:solidFill>
                <a:latin typeface="Arial"/>
                <a:cs typeface="Arial"/>
              </a:rPr>
              <a:t> </a:t>
            </a:r>
            <a:r>
              <a:rPr sz="2400" spc="-10" dirty="0">
                <a:solidFill>
                  <a:schemeClr val="bg1"/>
                </a:solidFill>
                <a:latin typeface="Arial"/>
                <a:cs typeface="Arial"/>
              </a:rPr>
              <a:t>προσωπικού</a:t>
            </a:r>
            <a:endParaRPr sz="2400" dirty="0">
              <a:solidFill>
                <a:schemeClr val="bg1"/>
              </a:solidFill>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33054" y="469715"/>
            <a:ext cx="15985776" cy="517442"/>
          </a:xfrm>
          <a:prstGeom prst="rect">
            <a:avLst/>
          </a:prstGeom>
        </p:spPr>
        <p:txBody>
          <a:bodyPr vert="horz" wrap="square" lIns="0" tIns="79542" rIns="0" bIns="0" rtlCol="0">
            <a:spAutoFit/>
          </a:bodyPr>
          <a:lstStyle/>
          <a:p>
            <a:pPr marL="4573277" marR="5092" indent="-1575543">
              <a:lnSpc>
                <a:spcPts val="3348"/>
              </a:lnSpc>
              <a:spcBef>
                <a:spcPts val="625"/>
              </a:spcBef>
            </a:pPr>
            <a:r>
              <a:rPr spc="-5" dirty="0" smtClean="0"/>
              <a:t>Μεταφορά και Μετακίνηση  Πελατών</a:t>
            </a:r>
            <a:endParaRPr spc="-5" dirty="0"/>
          </a:p>
        </p:txBody>
      </p:sp>
      <p:sp>
        <p:nvSpPr>
          <p:cNvPr id="3" name="object 3"/>
          <p:cNvSpPr txBox="1"/>
          <p:nvPr/>
        </p:nvSpPr>
        <p:spPr>
          <a:xfrm>
            <a:off x="971602" y="1484784"/>
            <a:ext cx="6078595" cy="2979296"/>
          </a:xfrm>
          <a:prstGeom prst="rect">
            <a:avLst/>
          </a:prstGeom>
        </p:spPr>
        <p:txBody>
          <a:bodyPr vert="horz" wrap="square" lIns="0" tIns="63632" rIns="0" bIns="0" rtlCol="0">
            <a:spAutoFit/>
          </a:bodyPr>
          <a:lstStyle/>
          <a:p>
            <a:pPr marL="353160" marR="82722" indent="-341071">
              <a:lnSpc>
                <a:spcPts val="2506"/>
              </a:lnSpc>
              <a:spcBef>
                <a:spcPts val="501"/>
              </a:spcBef>
              <a:tabLst>
                <a:tab pos="353160" algn="l"/>
              </a:tabLst>
            </a:pPr>
            <a:r>
              <a:rPr sz="2400" dirty="0">
                <a:solidFill>
                  <a:schemeClr val="bg1"/>
                </a:solidFill>
                <a:latin typeface="Arial"/>
                <a:cs typeface="Arial"/>
              </a:rPr>
              <a:t>•</a:t>
            </a:r>
            <a:r>
              <a:rPr sz="2400" dirty="0">
                <a:solidFill>
                  <a:srgbClr val="FFFFFF"/>
                </a:solidFill>
                <a:latin typeface="Arial"/>
                <a:cs typeface="Arial"/>
              </a:rPr>
              <a:t>	</a:t>
            </a:r>
            <a:r>
              <a:rPr sz="2400" spc="-5" dirty="0">
                <a:solidFill>
                  <a:schemeClr val="bg1"/>
                </a:solidFill>
                <a:latin typeface="Arial"/>
                <a:cs typeface="Arial"/>
              </a:rPr>
              <a:t>Εναέρια Μεταφορά: περιλαμβάνει </a:t>
            </a:r>
            <a:r>
              <a:rPr sz="2400" dirty="0">
                <a:solidFill>
                  <a:schemeClr val="bg1"/>
                </a:solidFill>
                <a:latin typeface="Arial"/>
                <a:cs typeface="Arial"/>
              </a:rPr>
              <a:t>όλα τα  </a:t>
            </a:r>
            <a:r>
              <a:rPr sz="2400" spc="-5" dirty="0">
                <a:solidFill>
                  <a:schemeClr val="bg1"/>
                </a:solidFill>
                <a:latin typeface="Arial"/>
                <a:cs typeface="Arial"/>
              </a:rPr>
              <a:t>εναέρια </a:t>
            </a:r>
            <a:r>
              <a:rPr sz="2400" dirty="0">
                <a:solidFill>
                  <a:schemeClr val="bg1"/>
                </a:solidFill>
                <a:latin typeface="Arial"/>
                <a:cs typeface="Arial"/>
              </a:rPr>
              <a:t>μέσα μεταφοράς: </a:t>
            </a:r>
            <a:r>
              <a:rPr sz="2400" spc="-5" dirty="0">
                <a:solidFill>
                  <a:schemeClr val="bg1"/>
                </a:solidFill>
                <a:latin typeface="Arial"/>
                <a:cs typeface="Arial"/>
              </a:rPr>
              <a:t>αεροπλάνο,</a:t>
            </a:r>
            <a:r>
              <a:rPr sz="2400" spc="-65" dirty="0">
                <a:solidFill>
                  <a:schemeClr val="bg1"/>
                </a:solidFill>
                <a:latin typeface="Arial"/>
                <a:cs typeface="Arial"/>
              </a:rPr>
              <a:t> </a:t>
            </a:r>
            <a:r>
              <a:rPr sz="2400" dirty="0">
                <a:solidFill>
                  <a:schemeClr val="bg1"/>
                </a:solidFill>
                <a:latin typeface="Arial"/>
                <a:cs typeface="Arial"/>
              </a:rPr>
              <a:t>κτλ</a:t>
            </a:r>
          </a:p>
          <a:p>
            <a:pPr>
              <a:spcBef>
                <a:spcPts val="20"/>
              </a:spcBef>
            </a:pPr>
            <a:endParaRPr sz="2900" dirty="0">
              <a:solidFill>
                <a:schemeClr val="bg1"/>
              </a:solidFill>
              <a:latin typeface="Arial"/>
              <a:cs typeface="Arial"/>
            </a:endParaRPr>
          </a:p>
          <a:p>
            <a:pPr marL="12725">
              <a:lnSpc>
                <a:spcPts val="2696"/>
              </a:lnSpc>
              <a:tabLst>
                <a:tab pos="353160" algn="l"/>
              </a:tabLst>
            </a:pPr>
            <a:r>
              <a:rPr sz="2400" dirty="0">
                <a:solidFill>
                  <a:schemeClr val="bg1"/>
                </a:solidFill>
                <a:latin typeface="Arial"/>
                <a:cs typeface="Arial"/>
              </a:rPr>
              <a:t>•	</a:t>
            </a:r>
            <a:r>
              <a:rPr sz="2400" spc="-5" dirty="0">
                <a:solidFill>
                  <a:schemeClr val="bg1"/>
                </a:solidFill>
                <a:latin typeface="Arial"/>
                <a:cs typeface="Arial"/>
              </a:rPr>
              <a:t>Χερσαία </a:t>
            </a:r>
            <a:r>
              <a:rPr sz="2400" dirty="0">
                <a:solidFill>
                  <a:schemeClr val="bg1"/>
                </a:solidFill>
                <a:latin typeface="Arial"/>
                <a:cs typeface="Arial"/>
              </a:rPr>
              <a:t>ή επίγεια μεταφορά: επίγεια</a:t>
            </a:r>
            <a:r>
              <a:rPr sz="2400" spc="-80" dirty="0">
                <a:solidFill>
                  <a:schemeClr val="bg1"/>
                </a:solidFill>
                <a:latin typeface="Arial"/>
                <a:cs typeface="Arial"/>
              </a:rPr>
              <a:t> </a:t>
            </a:r>
            <a:r>
              <a:rPr sz="2400" dirty="0">
                <a:solidFill>
                  <a:schemeClr val="bg1"/>
                </a:solidFill>
                <a:latin typeface="Arial"/>
                <a:cs typeface="Arial"/>
              </a:rPr>
              <a:t>μέσα</a:t>
            </a:r>
          </a:p>
          <a:p>
            <a:pPr marL="353160">
              <a:lnSpc>
                <a:spcPts val="2696"/>
              </a:lnSpc>
            </a:pPr>
            <a:r>
              <a:rPr sz="2400" dirty="0">
                <a:solidFill>
                  <a:schemeClr val="bg1"/>
                </a:solidFill>
                <a:latin typeface="Arial"/>
                <a:cs typeface="Arial"/>
              </a:rPr>
              <a:t>(τραίνο, αυτοκίνητο</a:t>
            </a:r>
            <a:r>
              <a:rPr sz="2400" spc="-15" dirty="0">
                <a:solidFill>
                  <a:schemeClr val="bg1"/>
                </a:solidFill>
                <a:latin typeface="Arial"/>
                <a:cs typeface="Arial"/>
              </a:rPr>
              <a:t> </a:t>
            </a:r>
            <a:r>
              <a:rPr sz="2400" spc="-5" dirty="0">
                <a:solidFill>
                  <a:schemeClr val="bg1"/>
                </a:solidFill>
                <a:latin typeface="Arial"/>
                <a:cs typeface="Arial"/>
              </a:rPr>
              <a:t>κτλ).</a:t>
            </a:r>
            <a:endParaRPr sz="2400" dirty="0">
              <a:solidFill>
                <a:schemeClr val="bg1"/>
              </a:solidFill>
              <a:latin typeface="Arial"/>
              <a:cs typeface="Arial"/>
            </a:endParaRPr>
          </a:p>
          <a:p>
            <a:pPr>
              <a:spcBef>
                <a:spcPts val="20"/>
              </a:spcBef>
            </a:pPr>
            <a:endParaRPr sz="3200" dirty="0">
              <a:solidFill>
                <a:schemeClr val="bg1"/>
              </a:solidFill>
              <a:latin typeface="Arial"/>
              <a:cs typeface="Arial"/>
            </a:endParaRPr>
          </a:p>
          <a:p>
            <a:pPr marL="352525" marR="46453" indent="-340434">
              <a:lnSpc>
                <a:spcPct val="86800"/>
              </a:lnSpc>
              <a:tabLst>
                <a:tab pos="353160" algn="l"/>
              </a:tabLst>
            </a:pPr>
            <a:r>
              <a:rPr sz="2400" dirty="0">
                <a:solidFill>
                  <a:schemeClr val="bg1"/>
                </a:solidFill>
                <a:latin typeface="Arial"/>
                <a:cs typeface="Arial"/>
              </a:rPr>
              <a:t>•		Θαλάσσια μεταφορά: </a:t>
            </a:r>
            <a:r>
              <a:rPr sz="2400" spc="-5" dirty="0">
                <a:solidFill>
                  <a:schemeClr val="bg1"/>
                </a:solidFill>
                <a:latin typeface="Arial"/>
                <a:cs typeface="Arial"/>
              </a:rPr>
              <a:t>περιλαμβάνει </a:t>
            </a:r>
            <a:r>
              <a:rPr sz="2400" dirty="0">
                <a:solidFill>
                  <a:schemeClr val="bg1"/>
                </a:solidFill>
                <a:latin typeface="Arial"/>
                <a:cs typeface="Arial"/>
              </a:rPr>
              <a:t>το  ταξίδι με </a:t>
            </a:r>
            <a:r>
              <a:rPr sz="2400" spc="-5" dirty="0">
                <a:solidFill>
                  <a:schemeClr val="bg1"/>
                </a:solidFill>
                <a:latin typeface="Arial"/>
                <a:cs typeface="Arial"/>
              </a:rPr>
              <a:t>κρουαζιερόπλοια, </a:t>
            </a:r>
            <a:r>
              <a:rPr lang="el-GR" sz="2400" spc="-5" dirty="0" smtClean="0">
                <a:solidFill>
                  <a:schemeClr val="bg1"/>
                </a:solidFill>
                <a:latin typeface="Arial"/>
                <a:cs typeface="Arial"/>
              </a:rPr>
              <a:t>Γιοτ, 	</a:t>
            </a:r>
            <a:endParaRPr sz="2400" dirty="0">
              <a:solidFill>
                <a:schemeClr val="bg1"/>
              </a:solidFill>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6550" y="443136"/>
            <a:ext cx="9732163" cy="566209"/>
          </a:xfrm>
          <a:prstGeom prst="rect">
            <a:avLst/>
          </a:prstGeom>
        </p:spPr>
        <p:txBody>
          <a:bodyPr vert="horz" wrap="square" lIns="0" tIns="12091" rIns="0" bIns="0" rtlCol="0">
            <a:spAutoFit/>
          </a:bodyPr>
          <a:lstStyle/>
          <a:p>
            <a:pPr marL="12725">
              <a:spcBef>
                <a:spcPts val="95"/>
              </a:spcBef>
            </a:pPr>
            <a:r>
              <a:rPr sz="3600" spc="-10" dirty="0"/>
              <a:t>Εξυπηρέτηση </a:t>
            </a:r>
            <a:r>
              <a:rPr sz="3600" spc="-5" dirty="0"/>
              <a:t>μετά την</a:t>
            </a:r>
            <a:r>
              <a:rPr sz="3600" spc="30" dirty="0"/>
              <a:t> </a:t>
            </a:r>
            <a:r>
              <a:rPr sz="3600" spc="-10" dirty="0"/>
              <a:t>πτήση</a:t>
            </a:r>
          </a:p>
        </p:txBody>
      </p:sp>
      <p:sp>
        <p:nvSpPr>
          <p:cNvPr id="3" name="object 3"/>
          <p:cNvSpPr txBox="1"/>
          <p:nvPr/>
        </p:nvSpPr>
        <p:spPr>
          <a:xfrm>
            <a:off x="1331640" y="1556792"/>
            <a:ext cx="6142272" cy="3936219"/>
          </a:xfrm>
          <a:prstGeom prst="rect">
            <a:avLst/>
          </a:prstGeom>
        </p:spPr>
        <p:txBody>
          <a:bodyPr vert="horz" wrap="square" lIns="0" tIns="61086" rIns="0" bIns="0" rtlCol="0">
            <a:spAutoFit/>
          </a:bodyPr>
          <a:lstStyle/>
          <a:p>
            <a:pPr marL="353160" marR="482335" indent="-341071">
              <a:lnSpc>
                <a:spcPct val="86800"/>
              </a:lnSpc>
              <a:spcBef>
                <a:spcPts val="481"/>
              </a:spcBef>
              <a:tabLst>
                <a:tab pos="353160" algn="l"/>
              </a:tabLst>
            </a:pPr>
            <a:r>
              <a:rPr sz="2400" dirty="0">
                <a:solidFill>
                  <a:schemeClr val="bg1"/>
                </a:solidFill>
                <a:latin typeface="Arial"/>
                <a:cs typeface="Arial"/>
              </a:rPr>
              <a:t>•	Μετακίνηση </a:t>
            </a:r>
            <a:r>
              <a:rPr sz="2400" spc="-5" dirty="0">
                <a:solidFill>
                  <a:schemeClr val="bg1"/>
                </a:solidFill>
                <a:latin typeface="Arial"/>
                <a:cs typeface="Arial"/>
              </a:rPr>
              <a:t>επό </a:t>
            </a:r>
            <a:r>
              <a:rPr sz="2400" dirty="0">
                <a:solidFill>
                  <a:schemeClr val="bg1"/>
                </a:solidFill>
                <a:latin typeface="Arial"/>
                <a:cs typeface="Arial"/>
              </a:rPr>
              <a:t>το ένα </a:t>
            </a:r>
            <a:r>
              <a:rPr sz="2400" spc="-5" dirty="0">
                <a:solidFill>
                  <a:schemeClr val="bg1"/>
                </a:solidFill>
                <a:latin typeface="Arial"/>
                <a:cs typeface="Arial"/>
              </a:rPr>
              <a:t>εροδρόμιο </a:t>
            </a:r>
            <a:r>
              <a:rPr sz="2400" dirty="0">
                <a:solidFill>
                  <a:schemeClr val="bg1"/>
                </a:solidFill>
                <a:latin typeface="Arial"/>
                <a:cs typeface="Arial"/>
              </a:rPr>
              <a:t>στο  άλλο με μέσα της εταιρείας </a:t>
            </a:r>
            <a:r>
              <a:rPr sz="2400" spc="-5" dirty="0">
                <a:solidFill>
                  <a:schemeClr val="bg1"/>
                </a:solidFill>
                <a:latin typeface="Arial"/>
                <a:cs typeface="Arial"/>
              </a:rPr>
              <a:t>(αν</a:t>
            </a:r>
            <a:r>
              <a:rPr sz="2400" spc="-90" dirty="0">
                <a:solidFill>
                  <a:schemeClr val="bg1"/>
                </a:solidFill>
                <a:latin typeface="Arial"/>
                <a:cs typeface="Arial"/>
              </a:rPr>
              <a:t> </a:t>
            </a:r>
            <a:r>
              <a:rPr sz="2400" spc="-5" dirty="0">
                <a:solidFill>
                  <a:schemeClr val="bg1"/>
                </a:solidFill>
                <a:latin typeface="Arial"/>
                <a:cs typeface="Arial"/>
              </a:rPr>
              <a:t>υπάρξει  ανάγκη),</a:t>
            </a:r>
            <a:endParaRPr sz="2400" dirty="0">
              <a:solidFill>
                <a:schemeClr val="bg1"/>
              </a:solidFill>
              <a:latin typeface="Arial"/>
              <a:cs typeface="Arial"/>
            </a:endParaRPr>
          </a:p>
          <a:p>
            <a:pPr>
              <a:spcBef>
                <a:spcPts val="25"/>
              </a:spcBef>
            </a:pPr>
            <a:endParaRPr sz="3200" dirty="0">
              <a:solidFill>
                <a:schemeClr val="bg1"/>
              </a:solidFill>
              <a:latin typeface="Arial"/>
              <a:cs typeface="Arial"/>
            </a:endParaRPr>
          </a:p>
          <a:p>
            <a:pPr marL="353160" marR="5092" indent="-341071">
              <a:lnSpc>
                <a:spcPct val="86800"/>
              </a:lnSpc>
              <a:tabLst>
                <a:tab pos="353160" algn="l"/>
              </a:tabLst>
            </a:pPr>
            <a:r>
              <a:rPr sz="2400" dirty="0">
                <a:solidFill>
                  <a:schemeClr val="bg1"/>
                </a:solidFill>
                <a:latin typeface="Arial"/>
                <a:cs typeface="Arial"/>
              </a:rPr>
              <a:t>•	Άμεση </a:t>
            </a:r>
            <a:r>
              <a:rPr sz="2400" spc="-5" dirty="0">
                <a:solidFill>
                  <a:schemeClr val="bg1"/>
                </a:solidFill>
                <a:latin typeface="Arial"/>
                <a:cs typeface="Arial"/>
              </a:rPr>
              <a:t>και </a:t>
            </a:r>
            <a:r>
              <a:rPr sz="2400" dirty="0">
                <a:solidFill>
                  <a:schemeClr val="bg1"/>
                </a:solidFill>
                <a:latin typeface="Arial"/>
                <a:cs typeface="Arial"/>
              </a:rPr>
              <a:t>αποτελεσματική αντιμετόπιση  </a:t>
            </a:r>
            <a:r>
              <a:rPr sz="2400" spc="-5" dirty="0">
                <a:solidFill>
                  <a:schemeClr val="bg1"/>
                </a:solidFill>
                <a:latin typeface="Arial"/>
                <a:cs typeface="Arial"/>
              </a:rPr>
              <a:t>περιπτώσεων </a:t>
            </a:r>
            <a:r>
              <a:rPr sz="2400" dirty="0">
                <a:solidFill>
                  <a:schemeClr val="bg1"/>
                </a:solidFill>
                <a:latin typeface="Arial"/>
                <a:cs typeface="Arial"/>
              </a:rPr>
              <a:t>χαμένων ή </a:t>
            </a:r>
            <a:r>
              <a:rPr sz="2400" spc="-5" dirty="0">
                <a:solidFill>
                  <a:schemeClr val="bg1"/>
                </a:solidFill>
                <a:latin typeface="Arial"/>
                <a:cs typeface="Arial"/>
              </a:rPr>
              <a:t>κατεστραμμένων  </a:t>
            </a:r>
            <a:r>
              <a:rPr sz="2400" dirty="0">
                <a:solidFill>
                  <a:schemeClr val="bg1"/>
                </a:solidFill>
                <a:latin typeface="Arial"/>
                <a:cs typeface="Arial"/>
              </a:rPr>
              <a:t>αποσκευών,</a:t>
            </a:r>
          </a:p>
          <a:p>
            <a:pPr>
              <a:spcBef>
                <a:spcPts val="40"/>
              </a:spcBef>
            </a:pPr>
            <a:endParaRPr sz="3200" dirty="0">
              <a:solidFill>
                <a:schemeClr val="bg1"/>
              </a:solidFill>
              <a:latin typeface="Arial"/>
              <a:cs typeface="Arial"/>
            </a:endParaRPr>
          </a:p>
          <a:p>
            <a:pPr marL="353160" marR="619781" indent="-341071">
              <a:lnSpc>
                <a:spcPts val="2506"/>
              </a:lnSpc>
              <a:tabLst>
                <a:tab pos="353160" algn="l"/>
              </a:tabLst>
            </a:pPr>
            <a:r>
              <a:rPr sz="2400" dirty="0">
                <a:solidFill>
                  <a:schemeClr val="bg1"/>
                </a:solidFill>
                <a:latin typeface="Arial"/>
                <a:cs typeface="Arial"/>
              </a:rPr>
              <a:t>•	</a:t>
            </a:r>
            <a:r>
              <a:rPr sz="2400" spc="-5" dirty="0">
                <a:solidFill>
                  <a:schemeClr val="bg1"/>
                </a:solidFill>
                <a:latin typeface="Arial"/>
                <a:cs typeface="Arial"/>
              </a:rPr>
              <a:t>Ικανοποιητικός χειρισμος </a:t>
            </a:r>
            <a:r>
              <a:rPr sz="2400" dirty="0">
                <a:solidFill>
                  <a:schemeClr val="bg1"/>
                </a:solidFill>
                <a:latin typeface="Arial"/>
                <a:cs typeface="Arial"/>
              </a:rPr>
              <a:t>επιστροφής  αχρησιμοποίητων εισιτηρίων (μόνο</a:t>
            </a:r>
            <a:r>
              <a:rPr sz="2400" spc="-75" dirty="0">
                <a:solidFill>
                  <a:schemeClr val="bg1"/>
                </a:solidFill>
                <a:latin typeface="Arial"/>
                <a:cs typeface="Arial"/>
              </a:rPr>
              <a:t> </a:t>
            </a:r>
            <a:r>
              <a:rPr sz="2400" dirty="0">
                <a:solidFill>
                  <a:schemeClr val="bg1"/>
                </a:solidFill>
                <a:latin typeface="Arial"/>
                <a:cs typeface="Arial"/>
              </a:rPr>
              <a:t>σε  τακτικές</a:t>
            </a:r>
            <a:r>
              <a:rPr sz="2400" spc="-5" dirty="0">
                <a:solidFill>
                  <a:schemeClr val="bg1"/>
                </a:solidFill>
                <a:latin typeface="Arial"/>
                <a:cs typeface="Arial"/>
              </a:rPr>
              <a:t> </a:t>
            </a:r>
            <a:r>
              <a:rPr sz="2400" dirty="0">
                <a:solidFill>
                  <a:schemeClr val="bg1"/>
                </a:solidFill>
                <a:latin typeface="Arial"/>
                <a:cs typeface="Arial"/>
              </a:rPr>
              <a:t>πτήσεις).</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564904"/>
            <a:ext cx="8229600" cy="1143000"/>
          </a:xfrm>
        </p:spPr>
        <p:txBody>
          <a:bodyPr/>
          <a:lstStyle/>
          <a:p>
            <a:r>
              <a:rPr lang="el-GR" dirty="0" smtClean="0"/>
              <a:t>ΘΑΛΑΣΣΙΕΣ ΜΕΤΑΚΙΝΗΣΕΙΣ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ΕΙΔΗ ΘΑΛΑΣΣΙΩΝ ΜΕΤΑΦΟΡΩΝ </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solidFill>
                  <a:schemeClr val="bg1"/>
                </a:solidFill>
                <a:latin typeface="+mj-lt"/>
              </a:rPr>
              <a:t>Τουρισμός </a:t>
            </a:r>
            <a:r>
              <a:rPr lang="el-GR" dirty="0" smtClean="0">
                <a:solidFill>
                  <a:schemeClr val="bg1"/>
                </a:solidFill>
                <a:latin typeface="+mj-lt"/>
              </a:rPr>
              <a:t>Κρουαζιέρας</a:t>
            </a:r>
          </a:p>
          <a:p>
            <a:r>
              <a:rPr lang="el-GR" dirty="0" smtClean="0">
                <a:solidFill>
                  <a:schemeClr val="bg1"/>
                </a:solidFill>
                <a:latin typeface="+mj-lt"/>
              </a:rPr>
              <a:t>Ιδιωτική </a:t>
            </a:r>
            <a:r>
              <a:rPr lang="el-GR" dirty="0" smtClean="0">
                <a:solidFill>
                  <a:schemeClr val="bg1"/>
                </a:solidFill>
                <a:latin typeface="+mj-lt"/>
              </a:rPr>
              <a:t>Θαλάσσια </a:t>
            </a:r>
            <a:r>
              <a:rPr lang="el-GR" dirty="0" smtClean="0">
                <a:solidFill>
                  <a:schemeClr val="bg1"/>
                </a:solidFill>
                <a:latin typeface="+mj-lt"/>
              </a:rPr>
              <a:t>Περιήγηση</a:t>
            </a:r>
          </a:p>
          <a:p>
            <a:r>
              <a:rPr lang="el-GR" dirty="0" smtClean="0">
                <a:solidFill>
                  <a:schemeClr val="bg1"/>
                </a:solidFill>
                <a:latin typeface="+mj-lt"/>
              </a:rPr>
              <a:t>Θαλάσσιος τουρισμός</a:t>
            </a:r>
          </a:p>
          <a:p>
            <a:r>
              <a:rPr lang="el-GR" dirty="0" smtClean="0">
                <a:solidFill>
                  <a:schemeClr val="bg1"/>
                </a:solidFill>
                <a:latin typeface="+mj-lt"/>
              </a:rPr>
              <a:t>Κρουαζιερόπλοια Τοπικά Διεθνή</a:t>
            </a:r>
          </a:p>
          <a:p>
            <a:r>
              <a:rPr lang="el-GR" dirty="0" smtClean="0">
                <a:solidFill>
                  <a:schemeClr val="bg1"/>
                </a:solidFill>
                <a:latin typeface="+mj-lt"/>
              </a:rPr>
              <a:t>Παράκτια </a:t>
            </a:r>
            <a:r>
              <a:rPr lang="el-GR" dirty="0" smtClean="0">
                <a:solidFill>
                  <a:schemeClr val="bg1"/>
                </a:solidFill>
                <a:latin typeface="+mj-lt"/>
              </a:rPr>
              <a:t>Τουριστική </a:t>
            </a:r>
            <a:r>
              <a:rPr lang="el-GR" dirty="0" smtClean="0">
                <a:solidFill>
                  <a:schemeClr val="bg1"/>
                </a:solidFill>
                <a:latin typeface="+mj-lt"/>
              </a:rPr>
              <a:t>Ναυσιπλοΐα</a:t>
            </a:r>
          </a:p>
          <a:p>
            <a:r>
              <a:rPr lang="en-US" dirty="0" smtClean="0">
                <a:solidFill>
                  <a:schemeClr val="bg1"/>
                </a:solidFill>
                <a:latin typeface="+mj-lt"/>
              </a:rPr>
              <a:t>Motor </a:t>
            </a:r>
            <a:r>
              <a:rPr lang="en-US" dirty="0" smtClean="0">
                <a:solidFill>
                  <a:schemeClr val="bg1"/>
                </a:solidFill>
                <a:latin typeface="+mj-lt"/>
              </a:rPr>
              <a:t>Yachts </a:t>
            </a:r>
            <a:endParaRPr lang="el-GR" dirty="0" smtClean="0">
              <a:solidFill>
                <a:schemeClr val="bg1"/>
              </a:solidFill>
              <a:latin typeface="+mj-lt"/>
            </a:endParaRPr>
          </a:p>
          <a:p>
            <a:r>
              <a:rPr lang="en-US" dirty="0" smtClean="0">
                <a:solidFill>
                  <a:schemeClr val="bg1"/>
                </a:solidFill>
                <a:latin typeface="+mj-lt"/>
              </a:rPr>
              <a:t>*</a:t>
            </a:r>
            <a:r>
              <a:rPr lang="en-US" dirty="0" smtClean="0">
                <a:solidFill>
                  <a:schemeClr val="bg1"/>
                </a:solidFill>
                <a:latin typeface="+mj-lt"/>
              </a:rPr>
              <a:t>Sailing Yachts *Motor </a:t>
            </a:r>
            <a:endParaRPr lang="el-GR" dirty="0" smtClean="0">
              <a:solidFill>
                <a:schemeClr val="bg1"/>
              </a:solidFill>
              <a:latin typeface="+mj-lt"/>
            </a:endParaRPr>
          </a:p>
          <a:p>
            <a:r>
              <a:rPr lang="en-US" dirty="0" err="1" smtClean="0">
                <a:solidFill>
                  <a:schemeClr val="bg1"/>
                </a:solidFill>
                <a:latin typeface="+mj-lt"/>
              </a:rPr>
              <a:t>Sailers</a:t>
            </a:r>
            <a:endParaRPr lang="el-GR" dirty="0" smtClean="0">
              <a:solidFill>
                <a:schemeClr val="bg1"/>
              </a:solidFill>
              <a:latin typeface="+mj-lt"/>
            </a:endParaRPr>
          </a:p>
          <a:p>
            <a:r>
              <a:rPr lang="en-US" dirty="0" smtClean="0">
                <a:solidFill>
                  <a:schemeClr val="bg1"/>
                </a:solidFill>
                <a:latin typeface="+mj-lt"/>
              </a:rPr>
              <a:t> </a:t>
            </a:r>
            <a:r>
              <a:rPr lang="en-US" dirty="0" smtClean="0">
                <a:solidFill>
                  <a:schemeClr val="bg1"/>
                </a:solidFill>
                <a:latin typeface="+mj-lt"/>
              </a:rPr>
              <a:t>*</a:t>
            </a:r>
            <a:r>
              <a:rPr lang="el-GR" dirty="0" smtClean="0">
                <a:solidFill>
                  <a:schemeClr val="bg1"/>
                </a:solidFill>
                <a:latin typeface="+mj-lt"/>
              </a:rPr>
              <a:t>Ιστιοφόρα (</a:t>
            </a:r>
            <a:r>
              <a:rPr lang="en-US" dirty="0" smtClean="0">
                <a:solidFill>
                  <a:schemeClr val="bg1"/>
                </a:solidFill>
                <a:latin typeface="+mj-lt"/>
              </a:rPr>
              <a:t>bareboat</a:t>
            </a:r>
            <a:r>
              <a:rPr lang="en-US" dirty="0" smtClean="0">
                <a:solidFill>
                  <a:schemeClr val="bg1"/>
                </a:solidFill>
                <a:latin typeface="+mj-lt"/>
              </a:rPr>
              <a:t>)</a:t>
            </a:r>
            <a:endParaRPr lang="el-GR" dirty="0" smtClean="0">
              <a:solidFill>
                <a:schemeClr val="bg1"/>
              </a:solidFill>
              <a:latin typeface="+mj-lt"/>
            </a:endParaRPr>
          </a:p>
          <a:p>
            <a:r>
              <a:rPr lang="el-GR" dirty="0" smtClean="0">
                <a:solidFill>
                  <a:schemeClr val="bg1"/>
                </a:solidFill>
                <a:latin typeface="+mj-lt"/>
              </a:rPr>
              <a:t>Ημερόπλοια</a:t>
            </a:r>
            <a:r>
              <a:rPr lang="el-GR" dirty="0" smtClean="0">
                <a:solidFill>
                  <a:schemeClr val="bg1"/>
                </a:solidFill>
                <a:latin typeface="+mj-lt"/>
              </a:rPr>
              <a:t>* Είναι Επανδρωμένα. Τα Ιστιοφόρα ναυλώνονται χωρίς πλήρωμα</a:t>
            </a:r>
            <a:endParaRPr lang="el-GR" dirty="0">
              <a:solidFill>
                <a:schemeClr val="bg1"/>
              </a:solidFill>
              <a:latin typeface="+mj-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ΙΔΙΩΤΙΚΗ ΘΑΛΑΣΣΙΑ ΠΕΡΙΗΓΗΣΗ (</a:t>
            </a:r>
            <a:r>
              <a:rPr lang="en-US" dirty="0" smtClean="0"/>
              <a:t>YACHTING)</a:t>
            </a:r>
            <a:endParaRPr lang="el-GR" dirty="0"/>
          </a:p>
        </p:txBody>
      </p:sp>
      <p:sp>
        <p:nvSpPr>
          <p:cNvPr id="3" name="2 - Θέση περιεχομένου"/>
          <p:cNvSpPr>
            <a:spLocks noGrp="1"/>
          </p:cNvSpPr>
          <p:nvPr>
            <p:ph idx="1"/>
          </p:nvPr>
        </p:nvSpPr>
        <p:spPr/>
        <p:txBody>
          <a:bodyPr>
            <a:normAutofit/>
          </a:bodyPr>
          <a:lstStyle/>
          <a:p>
            <a:r>
              <a:rPr lang="el-GR" sz="2000" dirty="0" smtClean="0">
                <a:solidFill>
                  <a:schemeClr val="bg1"/>
                </a:solidFill>
                <a:latin typeface="+mj-lt"/>
              </a:rPr>
              <a:t>1. Ιστιοφόρα σκάφη που κινούνται μόνο με πανιά και νοικιάζονται με πλήρωμα. Γνωστά και ως </a:t>
            </a:r>
            <a:r>
              <a:rPr lang="el-GR" sz="2000" dirty="0" err="1" smtClean="0">
                <a:solidFill>
                  <a:schemeClr val="bg1"/>
                </a:solidFill>
                <a:latin typeface="+mj-lt"/>
              </a:rPr>
              <a:t>Sailing</a:t>
            </a:r>
            <a:r>
              <a:rPr lang="el-GR" sz="2000" dirty="0" smtClean="0">
                <a:solidFill>
                  <a:schemeClr val="bg1"/>
                </a:solidFill>
                <a:latin typeface="+mj-lt"/>
              </a:rPr>
              <a:t> </a:t>
            </a:r>
            <a:r>
              <a:rPr lang="el-GR" sz="2000" dirty="0" err="1" smtClean="0">
                <a:solidFill>
                  <a:schemeClr val="bg1"/>
                </a:solidFill>
                <a:latin typeface="+mj-lt"/>
              </a:rPr>
              <a:t>yachts</a:t>
            </a:r>
            <a:r>
              <a:rPr lang="el-GR" sz="2000" dirty="0" smtClean="0">
                <a:solidFill>
                  <a:schemeClr val="bg1"/>
                </a:solidFill>
                <a:latin typeface="+mj-lt"/>
              </a:rPr>
              <a:t>.</a:t>
            </a:r>
          </a:p>
          <a:p>
            <a:r>
              <a:rPr lang="el-GR" sz="2000" dirty="0" smtClean="0">
                <a:solidFill>
                  <a:schemeClr val="bg1"/>
                </a:solidFill>
                <a:latin typeface="+mj-lt"/>
              </a:rPr>
              <a:t>2</a:t>
            </a:r>
            <a:r>
              <a:rPr lang="el-GR" sz="2000" dirty="0" smtClean="0">
                <a:solidFill>
                  <a:schemeClr val="bg1"/>
                </a:solidFill>
                <a:latin typeface="+mj-lt"/>
              </a:rPr>
              <a:t>. Ιστιοφόρα χωρίς πλήρωμα (αποκαλούνται </a:t>
            </a:r>
            <a:r>
              <a:rPr lang="el-GR" sz="2000" dirty="0" err="1" smtClean="0">
                <a:solidFill>
                  <a:schemeClr val="bg1"/>
                </a:solidFill>
                <a:latin typeface="+mj-lt"/>
              </a:rPr>
              <a:t>bareboats</a:t>
            </a:r>
            <a:r>
              <a:rPr lang="el-GR" sz="2000" dirty="0" smtClean="0">
                <a:solidFill>
                  <a:schemeClr val="bg1"/>
                </a:solidFill>
                <a:latin typeface="+mj-lt"/>
              </a:rPr>
              <a:t>), για όσους κατέχουν τα μυστικά της ιστιοπλοΐας</a:t>
            </a:r>
            <a:r>
              <a:rPr lang="el-GR" sz="2000" dirty="0" smtClean="0">
                <a:solidFill>
                  <a:schemeClr val="bg1"/>
                </a:solidFill>
                <a:latin typeface="+mj-lt"/>
              </a:rPr>
              <a:t>.</a:t>
            </a:r>
          </a:p>
          <a:p>
            <a:r>
              <a:rPr lang="el-GR" sz="2000" dirty="0" smtClean="0">
                <a:solidFill>
                  <a:schemeClr val="bg1"/>
                </a:solidFill>
                <a:latin typeface="+mj-lt"/>
              </a:rPr>
              <a:t>3</a:t>
            </a:r>
            <a:r>
              <a:rPr lang="el-GR" sz="2000" dirty="0" smtClean="0">
                <a:solidFill>
                  <a:schemeClr val="bg1"/>
                </a:solidFill>
                <a:latin typeface="+mj-lt"/>
              </a:rPr>
              <a:t>. Παραδοσιακά </a:t>
            </a:r>
            <a:r>
              <a:rPr lang="el-GR" sz="2000" dirty="0" err="1" smtClean="0">
                <a:solidFill>
                  <a:schemeClr val="bg1"/>
                </a:solidFill>
                <a:latin typeface="+mj-lt"/>
              </a:rPr>
              <a:t>καϊκάκια</a:t>
            </a:r>
            <a:r>
              <a:rPr lang="el-GR" sz="2000" dirty="0" smtClean="0">
                <a:solidFill>
                  <a:schemeClr val="bg1"/>
                </a:solidFill>
                <a:latin typeface="+mj-lt"/>
              </a:rPr>
              <a:t> ή </a:t>
            </a:r>
            <a:r>
              <a:rPr lang="el-GR" sz="2000" dirty="0" err="1" smtClean="0">
                <a:solidFill>
                  <a:schemeClr val="bg1"/>
                </a:solidFill>
                <a:latin typeface="+mj-lt"/>
              </a:rPr>
              <a:t>Motor</a:t>
            </a:r>
            <a:r>
              <a:rPr lang="el-GR" sz="2000" dirty="0" smtClean="0">
                <a:solidFill>
                  <a:schemeClr val="bg1"/>
                </a:solidFill>
                <a:latin typeface="+mj-lt"/>
              </a:rPr>
              <a:t> </a:t>
            </a:r>
            <a:r>
              <a:rPr lang="el-GR" sz="2000" dirty="0" err="1" smtClean="0">
                <a:solidFill>
                  <a:schemeClr val="bg1"/>
                </a:solidFill>
                <a:latin typeface="+mj-lt"/>
              </a:rPr>
              <a:t>Sailers</a:t>
            </a:r>
            <a:endParaRPr lang="el-GR" sz="2000" dirty="0" smtClean="0">
              <a:solidFill>
                <a:schemeClr val="bg1"/>
              </a:solidFill>
              <a:latin typeface="+mj-lt"/>
            </a:endParaRPr>
          </a:p>
          <a:p>
            <a:r>
              <a:rPr lang="el-GR" sz="2000" dirty="0" smtClean="0">
                <a:solidFill>
                  <a:schemeClr val="bg1"/>
                </a:solidFill>
                <a:latin typeface="+mj-lt"/>
              </a:rPr>
              <a:t>4</a:t>
            </a:r>
            <a:r>
              <a:rPr lang="el-GR" sz="2000" dirty="0" smtClean="0">
                <a:solidFill>
                  <a:schemeClr val="bg1"/>
                </a:solidFill>
                <a:latin typeface="+mj-lt"/>
              </a:rPr>
              <a:t>. Πολυτελή καΐκια ή </a:t>
            </a:r>
            <a:r>
              <a:rPr lang="el-GR" sz="2000" dirty="0" err="1" smtClean="0">
                <a:solidFill>
                  <a:schemeClr val="bg1"/>
                </a:solidFill>
                <a:latin typeface="+mj-lt"/>
              </a:rPr>
              <a:t>Luxury</a:t>
            </a:r>
            <a:r>
              <a:rPr lang="el-GR" sz="2000" dirty="0" smtClean="0">
                <a:solidFill>
                  <a:schemeClr val="bg1"/>
                </a:solidFill>
                <a:latin typeface="+mj-lt"/>
              </a:rPr>
              <a:t> </a:t>
            </a:r>
            <a:r>
              <a:rPr lang="el-GR" sz="2000" dirty="0" err="1" smtClean="0">
                <a:solidFill>
                  <a:schemeClr val="bg1"/>
                </a:solidFill>
                <a:latin typeface="+mj-lt"/>
              </a:rPr>
              <a:t>Motor</a:t>
            </a:r>
            <a:r>
              <a:rPr lang="el-GR" sz="2000" dirty="0" smtClean="0">
                <a:solidFill>
                  <a:schemeClr val="bg1"/>
                </a:solidFill>
                <a:latin typeface="+mj-lt"/>
              </a:rPr>
              <a:t> </a:t>
            </a:r>
            <a:r>
              <a:rPr lang="el-GR" sz="2000" dirty="0" err="1" smtClean="0">
                <a:solidFill>
                  <a:schemeClr val="bg1"/>
                </a:solidFill>
                <a:latin typeface="+mj-lt"/>
              </a:rPr>
              <a:t>Sailers</a:t>
            </a:r>
            <a:r>
              <a:rPr lang="el-GR" sz="2000" dirty="0" smtClean="0">
                <a:solidFill>
                  <a:schemeClr val="bg1"/>
                </a:solidFill>
                <a:latin typeface="+mj-lt"/>
              </a:rPr>
              <a:t> που συνδυάζουν πανιά και μηχανές</a:t>
            </a:r>
            <a:r>
              <a:rPr lang="el-GR" sz="2000" dirty="0" smtClean="0">
                <a:solidFill>
                  <a:schemeClr val="bg1"/>
                </a:solidFill>
                <a:latin typeface="+mj-lt"/>
              </a:rPr>
              <a:t>.</a:t>
            </a:r>
          </a:p>
          <a:p>
            <a:r>
              <a:rPr lang="el-GR" sz="2000" dirty="0" smtClean="0">
                <a:solidFill>
                  <a:schemeClr val="bg1"/>
                </a:solidFill>
                <a:latin typeface="+mj-lt"/>
              </a:rPr>
              <a:t>5</a:t>
            </a:r>
            <a:r>
              <a:rPr lang="el-GR" sz="2000" dirty="0" smtClean="0">
                <a:solidFill>
                  <a:schemeClr val="bg1"/>
                </a:solidFill>
                <a:latin typeface="+mj-lt"/>
              </a:rPr>
              <a:t>. Μηχανοκίνητα μικρά δηλ, τα </a:t>
            </a:r>
            <a:r>
              <a:rPr lang="el-GR" sz="2000" dirty="0" err="1" smtClean="0">
                <a:solidFill>
                  <a:schemeClr val="bg1"/>
                </a:solidFill>
                <a:latin typeface="+mj-lt"/>
              </a:rPr>
              <a:t>Motor</a:t>
            </a:r>
            <a:r>
              <a:rPr lang="el-GR" sz="2000" dirty="0" smtClean="0">
                <a:solidFill>
                  <a:schemeClr val="bg1"/>
                </a:solidFill>
                <a:latin typeface="+mj-lt"/>
              </a:rPr>
              <a:t> </a:t>
            </a:r>
            <a:r>
              <a:rPr lang="el-GR" sz="2000" dirty="0" err="1" smtClean="0">
                <a:solidFill>
                  <a:schemeClr val="bg1"/>
                </a:solidFill>
                <a:latin typeface="+mj-lt"/>
              </a:rPr>
              <a:t>Yachts</a:t>
            </a:r>
            <a:endParaRPr lang="el-GR" sz="2000" dirty="0" smtClean="0">
              <a:solidFill>
                <a:schemeClr val="bg1"/>
              </a:solidFill>
              <a:latin typeface="+mj-lt"/>
            </a:endParaRPr>
          </a:p>
          <a:p>
            <a:r>
              <a:rPr lang="el-GR" sz="2000" dirty="0" smtClean="0">
                <a:solidFill>
                  <a:schemeClr val="bg1"/>
                </a:solidFill>
                <a:latin typeface="+mj-lt"/>
              </a:rPr>
              <a:t>6</a:t>
            </a:r>
            <a:r>
              <a:rPr lang="el-GR" sz="2000" dirty="0" smtClean="0">
                <a:solidFill>
                  <a:schemeClr val="bg1"/>
                </a:solidFill>
                <a:latin typeface="+mj-lt"/>
              </a:rPr>
              <a:t>. Μηχανοκίνητα πολυτελείας ή </a:t>
            </a:r>
            <a:r>
              <a:rPr lang="el-GR" sz="2000" dirty="0" err="1" smtClean="0">
                <a:solidFill>
                  <a:schemeClr val="bg1"/>
                </a:solidFill>
                <a:latin typeface="+mj-lt"/>
              </a:rPr>
              <a:t>Mega</a:t>
            </a:r>
            <a:r>
              <a:rPr lang="el-GR" sz="2000" dirty="0" smtClean="0">
                <a:solidFill>
                  <a:schemeClr val="bg1"/>
                </a:solidFill>
                <a:latin typeface="+mj-lt"/>
              </a:rPr>
              <a:t> </a:t>
            </a:r>
            <a:r>
              <a:rPr lang="el-GR" sz="2000" dirty="0" err="1" smtClean="0">
                <a:solidFill>
                  <a:schemeClr val="bg1"/>
                </a:solidFill>
                <a:latin typeface="+mj-lt"/>
              </a:rPr>
              <a:t>Yachts</a:t>
            </a:r>
            <a:r>
              <a:rPr lang="el-GR" sz="2000" dirty="0" smtClean="0">
                <a:solidFill>
                  <a:schemeClr val="bg1"/>
                </a:solidFill>
                <a:latin typeface="+mj-lt"/>
              </a:rPr>
              <a:t> που κινούνται με μηχανή και νοικιάζονται με πλήρωμα</a:t>
            </a:r>
            <a:r>
              <a:rPr lang="el-GR" sz="2000" dirty="0" smtClean="0">
                <a:solidFill>
                  <a:schemeClr val="bg1"/>
                </a:solidFill>
                <a:latin typeface="+mj-lt"/>
              </a:rPr>
              <a:t>.</a:t>
            </a:r>
          </a:p>
          <a:p>
            <a:r>
              <a:rPr lang="el-GR" sz="2000" dirty="0" smtClean="0">
                <a:solidFill>
                  <a:schemeClr val="bg1"/>
                </a:solidFill>
                <a:latin typeface="+mj-lt"/>
              </a:rPr>
              <a:t>7</a:t>
            </a:r>
            <a:r>
              <a:rPr lang="el-GR" sz="2000" dirty="0" smtClean="0">
                <a:solidFill>
                  <a:schemeClr val="bg1"/>
                </a:solidFill>
                <a:latin typeface="+mj-lt"/>
              </a:rPr>
              <a:t>. Μεγάλα καΐκια _ή </a:t>
            </a:r>
            <a:r>
              <a:rPr lang="el-GR" sz="2000" dirty="0" err="1" smtClean="0">
                <a:solidFill>
                  <a:schemeClr val="bg1"/>
                </a:solidFill>
                <a:latin typeface="+mj-lt"/>
              </a:rPr>
              <a:t>μεγάλα_μηχανοκίνητα</a:t>
            </a:r>
            <a:r>
              <a:rPr lang="el-GR" sz="2000" dirty="0" smtClean="0">
                <a:solidFill>
                  <a:schemeClr val="bg1"/>
                </a:solidFill>
                <a:latin typeface="+mj-lt"/>
              </a:rPr>
              <a:t> (</a:t>
            </a:r>
            <a:r>
              <a:rPr lang="el-GR" sz="2000" dirty="0" err="1" smtClean="0">
                <a:solidFill>
                  <a:schemeClr val="bg1"/>
                </a:solidFill>
                <a:latin typeface="+mj-lt"/>
              </a:rPr>
              <a:t>γκρουπάδικα</a:t>
            </a:r>
            <a:r>
              <a:rPr lang="el-GR" sz="2000" dirty="0" smtClean="0">
                <a:solidFill>
                  <a:schemeClr val="bg1"/>
                </a:solidFill>
                <a:latin typeface="+mj-lt"/>
              </a:rPr>
              <a:t>) που εξυπηρετούν πολλούς επιβάτες και συνήθως εκτελούν προκαθορισμένες κρουαζιέρες.</a:t>
            </a:r>
            <a:endParaRPr lang="el-GR" sz="2000" dirty="0">
              <a:solidFill>
                <a:schemeClr val="bg1"/>
              </a:solidFill>
              <a:latin typeface="+mj-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91680" y="800886"/>
            <a:ext cx="6020349" cy="643153"/>
          </a:xfrm>
          <a:prstGeom prst="rect">
            <a:avLst/>
          </a:prstGeom>
        </p:spPr>
        <p:txBody>
          <a:bodyPr vert="horz" wrap="square" lIns="0" tIns="12092" rIns="0" bIns="0" rtlCol="0">
            <a:spAutoFit/>
          </a:bodyPr>
          <a:lstStyle/>
          <a:p>
            <a:pPr marL="12727">
              <a:spcBef>
                <a:spcPts val="95"/>
              </a:spcBef>
            </a:pPr>
            <a:r>
              <a:rPr spc="-10" dirty="0"/>
              <a:t>Κρουαζιέρα</a:t>
            </a:r>
            <a:r>
              <a:rPr spc="15" dirty="0"/>
              <a:t> </a:t>
            </a:r>
            <a:r>
              <a:rPr spc="-10" dirty="0"/>
              <a:t>(Cruise)</a:t>
            </a:r>
          </a:p>
        </p:txBody>
      </p:sp>
      <p:sp>
        <p:nvSpPr>
          <p:cNvPr id="3" name="object 3"/>
          <p:cNvSpPr txBox="1"/>
          <p:nvPr/>
        </p:nvSpPr>
        <p:spPr>
          <a:xfrm>
            <a:off x="1259633" y="1844824"/>
            <a:ext cx="7052214" cy="2286248"/>
          </a:xfrm>
          <a:prstGeom prst="rect">
            <a:avLst/>
          </a:prstGeom>
        </p:spPr>
        <p:txBody>
          <a:bodyPr vert="horz" wrap="square" lIns="0" tIns="47093" rIns="0" bIns="0" rtlCol="0">
            <a:spAutoFit/>
          </a:bodyPr>
          <a:lstStyle/>
          <a:p>
            <a:pPr marL="353198" marR="5092" indent="-341107">
              <a:lnSpc>
                <a:spcPct val="87400"/>
              </a:lnSpc>
              <a:spcBef>
                <a:spcPts val="371"/>
              </a:spcBef>
              <a:tabLst>
                <a:tab pos="353198" algn="l"/>
              </a:tabLst>
            </a:pPr>
            <a:r>
              <a:rPr dirty="0">
                <a:solidFill>
                  <a:schemeClr val="bg1"/>
                </a:solidFill>
                <a:latin typeface="Arial"/>
                <a:cs typeface="Arial"/>
              </a:rPr>
              <a:t>•	</a:t>
            </a:r>
            <a:r>
              <a:rPr spc="-5" dirty="0">
                <a:solidFill>
                  <a:schemeClr val="bg1"/>
                </a:solidFill>
                <a:latin typeface="Arial"/>
                <a:cs typeface="Arial"/>
              </a:rPr>
              <a:t>θαλάσσια περιήγηση με μεγάλα πολυτελή πλοία  (κρουαζιερόπλοια) που περιλαμβάνει στάσεις σε προκαθορισμένα  λιμάνια.</a:t>
            </a:r>
            <a:endParaRPr dirty="0">
              <a:solidFill>
                <a:schemeClr val="bg1"/>
              </a:solidFill>
              <a:latin typeface="Arial"/>
              <a:cs typeface="Arial"/>
            </a:endParaRPr>
          </a:p>
          <a:p>
            <a:pPr>
              <a:spcBef>
                <a:spcPts val="55"/>
              </a:spcBef>
            </a:pPr>
            <a:endParaRPr sz="2700" dirty="0">
              <a:solidFill>
                <a:schemeClr val="bg1"/>
              </a:solidFill>
              <a:latin typeface="Arial"/>
              <a:cs typeface="Arial"/>
            </a:endParaRPr>
          </a:p>
          <a:p>
            <a:pPr marL="353198" marR="467113" indent="-341107">
              <a:lnSpc>
                <a:spcPts val="1892"/>
              </a:lnSpc>
              <a:tabLst>
                <a:tab pos="353198" algn="l"/>
              </a:tabLst>
            </a:pPr>
            <a:r>
              <a:rPr dirty="0">
                <a:solidFill>
                  <a:schemeClr val="bg1"/>
                </a:solidFill>
                <a:latin typeface="Arial"/>
                <a:cs typeface="Arial"/>
              </a:rPr>
              <a:t>•	</a:t>
            </a:r>
            <a:r>
              <a:rPr spc="-5" dirty="0">
                <a:solidFill>
                  <a:schemeClr val="bg1"/>
                </a:solidFill>
                <a:latin typeface="Arial"/>
                <a:cs typeface="Arial"/>
              </a:rPr>
              <a:t>Τα κρουαζιερόπλοια είναι </a:t>
            </a:r>
            <a:r>
              <a:rPr spc="-10" dirty="0">
                <a:solidFill>
                  <a:schemeClr val="bg1"/>
                </a:solidFill>
                <a:latin typeface="Arial"/>
                <a:cs typeface="Arial"/>
              </a:rPr>
              <a:t>πάντα </a:t>
            </a:r>
            <a:r>
              <a:rPr spc="-5" dirty="0">
                <a:solidFill>
                  <a:schemeClr val="bg1"/>
                </a:solidFill>
                <a:latin typeface="Arial"/>
                <a:cs typeface="Arial"/>
              </a:rPr>
              <a:t>υπερπολυτελή και διαθέτουν  όλων των ειδών τις δραστηριότητες και</a:t>
            </a:r>
            <a:r>
              <a:rPr spc="-25" dirty="0">
                <a:solidFill>
                  <a:schemeClr val="bg1"/>
                </a:solidFill>
                <a:latin typeface="Arial"/>
                <a:cs typeface="Arial"/>
              </a:rPr>
              <a:t> </a:t>
            </a:r>
            <a:r>
              <a:rPr spc="-5" dirty="0">
                <a:solidFill>
                  <a:schemeClr val="bg1"/>
                </a:solidFill>
                <a:latin typeface="Arial"/>
                <a:cs typeface="Arial"/>
              </a:rPr>
              <a:t>ανέσεις</a:t>
            </a:r>
            <a:endParaRPr dirty="0">
              <a:solidFill>
                <a:schemeClr val="bg1"/>
              </a:solidFill>
              <a:latin typeface="Arial"/>
              <a:cs typeface="Arial"/>
            </a:endParaRPr>
          </a:p>
          <a:p>
            <a:pPr>
              <a:spcBef>
                <a:spcPts val="10"/>
              </a:spcBef>
            </a:pPr>
            <a:endParaRPr sz="2200" dirty="0">
              <a:solidFill>
                <a:schemeClr val="bg1"/>
              </a:solidFill>
              <a:latin typeface="Arial"/>
              <a:cs typeface="Arial"/>
            </a:endParaRPr>
          </a:p>
          <a:p>
            <a:pPr marL="12727">
              <a:tabLst>
                <a:tab pos="353198" algn="l"/>
              </a:tabLst>
            </a:pPr>
            <a:r>
              <a:rPr dirty="0">
                <a:solidFill>
                  <a:schemeClr val="bg1"/>
                </a:solidFill>
                <a:latin typeface="Arial"/>
                <a:cs typeface="Arial"/>
              </a:rPr>
              <a:t>•	</a:t>
            </a:r>
            <a:r>
              <a:rPr spc="-5" dirty="0">
                <a:solidFill>
                  <a:schemeClr val="bg1"/>
                </a:solidFill>
                <a:latin typeface="Arial"/>
                <a:cs typeface="Arial"/>
              </a:rPr>
              <a:t>Τουρίστες </a:t>
            </a:r>
            <a:r>
              <a:rPr dirty="0">
                <a:solidFill>
                  <a:schemeClr val="bg1"/>
                </a:solidFill>
                <a:latin typeface="Arial"/>
                <a:cs typeface="Arial"/>
              </a:rPr>
              <a:t>κρουαζιέρας: </a:t>
            </a:r>
            <a:r>
              <a:rPr spc="-5" dirty="0">
                <a:solidFill>
                  <a:schemeClr val="bg1"/>
                </a:solidFill>
                <a:latin typeface="Arial"/>
                <a:cs typeface="Arial"/>
              </a:rPr>
              <a:t>συνήθως ηλικιωμένοι </a:t>
            </a:r>
            <a:r>
              <a:rPr dirty="0">
                <a:solidFill>
                  <a:schemeClr val="bg1"/>
                </a:solidFill>
                <a:latin typeface="Arial"/>
                <a:cs typeface="Arial"/>
              </a:rPr>
              <a:t>ή </a:t>
            </a:r>
            <a:r>
              <a:rPr spc="-5" dirty="0">
                <a:solidFill>
                  <a:schemeClr val="bg1"/>
                </a:solidFill>
                <a:latin typeface="Arial"/>
                <a:cs typeface="Arial"/>
              </a:rPr>
              <a:t>έστω</a:t>
            </a:r>
            <a:r>
              <a:rPr spc="-35" dirty="0">
                <a:solidFill>
                  <a:schemeClr val="bg1"/>
                </a:solidFill>
                <a:latin typeface="Arial"/>
                <a:cs typeface="Arial"/>
              </a:rPr>
              <a:t> </a:t>
            </a:r>
            <a:r>
              <a:rPr spc="-5" dirty="0">
                <a:solidFill>
                  <a:schemeClr val="bg1"/>
                </a:solidFill>
                <a:latin typeface="Arial"/>
                <a:cs typeface="Arial"/>
              </a:rPr>
              <a:t>μεσήλικες</a:t>
            </a:r>
            <a:r>
              <a:rPr spc="-5" dirty="0">
                <a:solidFill>
                  <a:srgbClr val="FFFFFF"/>
                </a:solidFill>
                <a:latin typeface="Arial"/>
                <a:cs typeface="Arial"/>
              </a:rPr>
              <a:t>.</a:t>
            </a:r>
            <a:endParaRPr dirty="0">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8560" y="260649"/>
            <a:ext cx="8229600" cy="1190711"/>
          </a:xfrm>
          <a:prstGeom prst="rect">
            <a:avLst/>
          </a:prstGeom>
        </p:spPr>
        <p:txBody>
          <a:bodyPr vert="horz" wrap="square" lIns="0" tIns="442549" rIns="0" bIns="0" rtlCol="0">
            <a:spAutoFit/>
          </a:bodyPr>
          <a:lstStyle/>
          <a:p>
            <a:pPr marL="2298653" marR="5092">
              <a:lnSpc>
                <a:spcPts val="2937"/>
              </a:lnSpc>
              <a:spcBef>
                <a:spcPts val="556"/>
              </a:spcBef>
            </a:pPr>
            <a:r>
              <a:rPr sz="2800" spc="-5" dirty="0"/>
              <a:t>Διαφορά Κρουαζιέρας από τις  Υπόλοιπες Μορφές</a:t>
            </a:r>
            <a:r>
              <a:rPr sz="2800" spc="-35" dirty="0"/>
              <a:t> </a:t>
            </a:r>
            <a:r>
              <a:rPr sz="2800" spc="-5" dirty="0"/>
              <a:t>Τουρισμού</a:t>
            </a:r>
            <a:endParaRPr sz="2800" dirty="0"/>
          </a:p>
        </p:txBody>
      </p:sp>
      <p:sp>
        <p:nvSpPr>
          <p:cNvPr id="3" name="object 3"/>
          <p:cNvSpPr txBox="1"/>
          <p:nvPr/>
        </p:nvSpPr>
        <p:spPr>
          <a:xfrm>
            <a:off x="1820018" y="1804101"/>
            <a:ext cx="7082143" cy="2316324"/>
          </a:xfrm>
          <a:prstGeom prst="rect">
            <a:avLst/>
          </a:prstGeom>
        </p:spPr>
        <p:txBody>
          <a:bodyPr vert="horz" wrap="square" lIns="0" tIns="12727" rIns="0" bIns="0" rtlCol="0">
            <a:spAutoFit/>
          </a:bodyPr>
          <a:lstStyle/>
          <a:p>
            <a:pPr marL="353198" marR="5092" indent="-341107">
              <a:lnSpc>
                <a:spcPct val="150000"/>
              </a:lnSpc>
              <a:spcBef>
                <a:spcPts val="100"/>
              </a:spcBef>
              <a:tabLst>
                <a:tab pos="352562" algn="l"/>
              </a:tabLst>
            </a:pPr>
            <a:r>
              <a:rPr sz="2000" spc="-5" dirty="0">
                <a:solidFill>
                  <a:schemeClr val="bg1"/>
                </a:solidFill>
                <a:latin typeface="Arial"/>
                <a:cs typeface="Arial"/>
              </a:rPr>
              <a:t>•	Σε όλες τις μορφές τουρισμού ο τουρίστας ή εκδρομέας  ταξιδεύει από τον τόπο </a:t>
            </a:r>
            <a:r>
              <a:rPr sz="2000" spc="-10" dirty="0">
                <a:solidFill>
                  <a:schemeClr val="bg1"/>
                </a:solidFill>
                <a:latin typeface="Arial"/>
                <a:cs typeface="Arial"/>
              </a:rPr>
              <a:t>προέλευσης </a:t>
            </a:r>
            <a:r>
              <a:rPr sz="2000" spc="-5" dirty="0">
                <a:solidFill>
                  <a:schemeClr val="bg1"/>
                </a:solidFill>
                <a:latin typeface="Arial"/>
                <a:cs typeface="Arial"/>
              </a:rPr>
              <a:t>στον τόπο </a:t>
            </a:r>
            <a:r>
              <a:rPr sz="2000" spc="-10" dirty="0">
                <a:solidFill>
                  <a:schemeClr val="bg1"/>
                </a:solidFill>
                <a:latin typeface="Arial"/>
                <a:cs typeface="Arial"/>
              </a:rPr>
              <a:t>προορισμού  </a:t>
            </a:r>
            <a:r>
              <a:rPr sz="2000" spc="-5" dirty="0">
                <a:solidFill>
                  <a:schemeClr val="bg1"/>
                </a:solidFill>
                <a:latin typeface="Arial"/>
                <a:cs typeface="Arial"/>
              </a:rPr>
              <a:t>για να φτάσει κάπου. Στην κρουαζιέρα ο πελάτης δεν  φτάνει </a:t>
            </a:r>
            <a:r>
              <a:rPr sz="2000" dirty="0">
                <a:solidFill>
                  <a:schemeClr val="bg1"/>
                </a:solidFill>
                <a:latin typeface="Arial"/>
                <a:cs typeface="Arial"/>
              </a:rPr>
              <a:t>κάπου, </a:t>
            </a:r>
            <a:r>
              <a:rPr sz="2000" spc="-10" dirty="0">
                <a:solidFill>
                  <a:schemeClr val="bg1"/>
                </a:solidFill>
                <a:latin typeface="Arial"/>
                <a:cs typeface="Arial"/>
              </a:rPr>
              <a:t>δεν </a:t>
            </a:r>
            <a:r>
              <a:rPr sz="2000" spc="-10" dirty="0">
                <a:solidFill>
                  <a:srgbClr val="FF0000"/>
                </a:solidFill>
                <a:latin typeface="Arial"/>
                <a:cs typeface="Arial"/>
              </a:rPr>
              <a:t>υπάρχει </a:t>
            </a:r>
            <a:r>
              <a:rPr sz="2000" spc="-5" dirty="0">
                <a:solidFill>
                  <a:srgbClr val="FF0000"/>
                </a:solidFill>
                <a:latin typeface="Arial"/>
                <a:cs typeface="Arial"/>
              </a:rPr>
              <a:t>τόπος προορισμού</a:t>
            </a:r>
            <a:r>
              <a:rPr sz="2000" spc="-5" dirty="0">
                <a:solidFill>
                  <a:schemeClr val="bg1"/>
                </a:solidFill>
                <a:latin typeface="Arial"/>
                <a:cs typeface="Arial"/>
              </a:rPr>
              <a:t>, </a:t>
            </a:r>
            <a:r>
              <a:rPr sz="2000" spc="-10" dirty="0">
                <a:solidFill>
                  <a:schemeClr val="bg1"/>
                </a:solidFill>
                <a:latin typeface="Arial"/>
                <a:cs typeface="Arial"/>
              </a:rPr>
              <a:t>σκοπός της  </a:t>
            </a:r>
            <a:r>
              <a:rPr sz="2000" spc="-5" dirty="0">
                <a:solidFill>
                  <a:schemeClr val="bg1"/>
                </a:solidFill>
                <a:latin typeface="Arial"/>
                <a:cs typeface="Arial"/>
              </a:rPr>
              <a:t>κρουαζιέρας είναι το ίδιο το</a:t>
            </a:r>
            <a:r>
              <a:rPr sz="2000" dirty="0">
                <a:solidFill>
                  <a:schemeClr val="bg1"/>
                </a:solidFill>
                <a:latin typeface="Arial"/>
                <a:cs typeface="Arial"/>
              </a:rPr>
              <a:t> ταξίδι.</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5577" y="800886"/>
            <a:ext cx="7259302" cy="643153"/>
          </a:xfrm>
          <a:prstGeom prst="rect">
            <a:avLst/>
          </a:prstGeom>
        </p:spPr>
        <p:txBody>
          <a:bodyPr vert="horz" wrap="square" lIns="0" tIns="12092" rIns="0" bIns="0" rtlCol="0">
            <a:spAutoFit/>
          </a:bodyPr>
          <a:lstStyle/>
          <a:p>
            <a:pPr marL="12727">
              <a:spcBef>
                <a:spcPts val="95"/>
              </a:spcBef>
            </a:pPr>
            <a:r>
              <a:rPr spc="-5" dirty="0"/>
              <a:t>Είδη </a:t>
            </a:r>
            <a:r>
              <a:rPr spc="-10" dirty="0"/>
              <a:t>Κρουαζιέρων</a:t>
            </a:r>
            <a:r>
              <a:rPr spc="30" dirty="0"/>
              <a:t> </a:t>
            </a:r>
            <a:r>
              <a:rPr spc="-10" dirty="0"/>
              <a:t>(1/3)</a:t>
            </a:r>
          </a:p>
        </p:txBody>
      </p:sp>
      <p:sp>
        <p:nvSpPr>
          <p:cNvPr id="3" name="object 3"/>
          <p:cNvSpPr txBox="1"/>
          <p:nvPr/>
        </p:nvSpPr>
        <p:spPr>
          <a:xfrm>
            <a:off x="1331640" y="2204865"/>
            <a:ext cx="6990448" cy="3339918"/>
          </a:xfrm>
          <a:prstGeom prst="rect">
            <a:avLst/>
          </a:prstGeom>
        </p:spPr>
        <p:txBody>
          <a:bodyPr vert="horz" wrap="square" lIns="0" tIns="12727" rIns="0" bIns="0" rtlCol="0">
            <a:spAutoFit/>
          </a:bodyPr>
          <a:lstStyle/>
          <a:p>
            <a:pPr marL="353198" marR="371654" indent="-341107">
              <a:lnSpc>
                <a:spcPct val="120200"/>
              </a:lnSpc>
              <a:spcBef>
                <a:spcPts val="100"/>
              </a:spcBef>
              <a:tabLst>
                <a:tab pos="353198" algn="l"/>
              </a:tabLst>
            </a:pPr>
            <a:r>
              <a:rPr dirty="0">
                <a:solidFill>
                  <a:srgbClr val="FFFFFF"/>
                </a:solidFill>
                <a:latin typeface="Arial"/>
                <a:cs typeface="Arial"/>
              </a:rPr>
              <a:t>•	</a:t>
            </a:r>
            <a:r>
              <a:rPr spc="-5" dirty="0">
                <a:solidFill>
                  <a:srgbClr val="FFC000"/>
                </a:solidFill>
                <a:latin typeface="Arial"/>
                <a:cs typeface="Arial"/>
              </a:rPr>
              <a:t>Μικρής διάρκειας</a:t>
            </a:r>
            <a:r>
              <a:rPr spc="-5" dirty="0">
                <a:solidFill>
                  <a:schemeClr val="bg1"/>
                </a:solidFill>
                <a:latin typeface="Arial"/>
                <a:cs typeface="Arial"/>
              </a:rPr>
              <a:t>: 1-4 ημέρες, </a:t>
            </a:r>
            <a:r>
              <a:rPr dirty="0">
                <a:solidFill>
                  <a:schemeClr val="bg1"/>
                </a:solidFill>
                <a:latin typeface="Arial"/>
                <a:cs typeface="Arial"/>
              </a:rPr>
              <a:t>μικρό κόστος, </a:t>
            </a:r>
            <a:r>
              <a:rPr spc="-5" dirty="0">
                <a:solidFill>
                  <a:schemeClr val="bg1"/>
                </a:solidFill>
                <a:latin typeface="Arial"/>
                <a:cs typeface="Arial"/>
              </a:rPr>
              <a:t>απευθύνονται σε  </a:t>
            </a:r>
            <a:r>
              <a:rPr spc="-10" dirty="0">
                <a:solidFill>
                  <a:schemeClr val="bg1"/>
                </a:solidFill>
                <a:latin typeface="Arial"/>
                <a:cs typeface="Arial"/>
              </a:rPr>
              <a:t>πελάτες </a:t>
            </a:r>
            <a:r>
              <a:rPr spc="-5" dirty="0">
                <a:solidFill>
                  <a:schemeClr val="bg1"/>
                </a:solidFill>
                <a:latin typeface="Arial"/>
                <a:cs typeface="Arial"/>
              </a:rPr>
              <a:t>μικρού εισοδήματος</a:t>
            </a:r>
            <a:r>
              <a:rPr spc="-5" dirty="0">
                <a:solidFill>
                  <a:srgbClr val="FFFFFF"/>
                </a:solidFill>
                <a:latin typeface="Arial"/>
                <a:cs typeface="Arial"/>
              </a:rPr>
              <a:t>.</a:t>
            </a:r>
            <a:endParaRPr dirty="0">
              <a:latin typeface="Arial"/>
              <a:cs typeface="Arial"/>
            </a:endParaRPr>
          </a:p>
          <a:p>
            <a:pPr>
              <a:lnSpc>
                <a:spcPct val="100000"/>
              </a:lnSpc>
            </a:pPr>
            <a:endParaRPr sz="2000" dirty="0">
              <a:latin typeface="Arial"/>
              <a:cs typeface="Arial"/>
            </a:endParaRPr>
          </a:p>
          <a:p>
            <a:pPr marL="353198" marR="5092" indent="-341107">
              <a:lnSpc>
                <a:spcPct val="120200"/>
              </a:lnSpc>
              <a:spcBef>
                <a:spcPts val="1507"/>
              </a:spcBef>
              <a:tabLst>
                <a:tab pos="353198" algn="l"/>
              </a:tabLst>
            </a:pPr>
            <a:r>
              <a:rPr dirty="0">
                <a:solidFill>
                  <a:srgbClr val="FFFFFF"/>
                </a:solidFill>
                <a:latin typeface="Arial"/>
                <a:cs typeface="Arial"/>
              </a:rPr>
              <a:t>•	</a:t>
            </a:r>
            <a:r>
              <a:rPr spc="-5" dirty="0">
                <a:solidFill>
                  <a:srgbClr val="FFC000"/>
                </a:solidFill>
                <a:latin typeface="Arial"/>
                <a:cs typeface="Arial"/>
              </a:rPr>
              <a:t>Οικογενειακές</a:t>
            </a:r>
            <a:r>
              <a:rPr spc="-5" dirty="0">
                <a:solidFill>
                  <a:schemeClr val="bg1"/>
                </a:solidFill>
                <a:latin typeface="Arial"/>
                <a:cs typeface="Arial"/>
              </a:rPr>
              <a:t>: 7-14 ημέρες, πραγματοποιούνται </a:t>
            </a:r>
            <a:r>
              <a:rPr dirty="0">
                <a:solidFill>
                  <a:schemeClr val="bg1"/>
                </a:solidFill>
                <a:latin typeface="Arial"/>
                <a:cs typeface="Arial"/>
              </a:rPr>
              <a:t>με </a:t>
            </a:r>
            <a:r>
              <a:rPr spc="-5" dirty="0">
                <a:solidFill>
                  <a:schemeClr val="bg1"/>
                </a:solidFill>
                <a:latin typeface="Arial"/>
                <a:cs typeface="Arial"/>
              </a:rPr>
              <a:t>σχετικά μικρά  κρουαζιερόπλοια.</a:t>
            </a:r>
            <a:endParaRPr dirty="0">
              <a:solidFill>
                <a:schemeClr val="bg1"/>
              </a:solidFill>
              <a:latin typeface="Arial"/>
              <a:cs typeface="Arial"/>
            </a:endParaRPr>
          </a:p>
          <a:p>
            <a:pPr>
              <a:lnSpc>
                <a:spcPct val="100000"/>
              </a:lnSpc>
            </a:pPr>
            <a:endParaRPr sz="2000" dirty="0">
              <a:latin typeface="Arial"/>
              <a:cs typeface="Arial"/>
            </a:endParaRPr>
          </a:p>
          <a:p>
            <a:pPr marL="353198" marR="579754" indent="-341107">
              <a:lnSpc>
                <a:spcPct val="120200"/>
              </a:lnSpc>
              <a:spcBef>
                <a:spcPts val="1512"/>
              </a:spcBef>
              <a:tabLst>
                <a:tab pos="353198" algn="l"/>
              </a:tabLst>
            </a:pPr>
            <a:r>
              <a:rPr dirty="0">
                <a:solidFill>
                  <a:srgbClr val="FFFFFF"/>
                </a:solidFill>
                <a:latin typeface="Arial"/>
                <a:cs typeface="Arial"/>
              </a:rPr>
              <a:t>•	</a:t>
            </a:r>
            <a:r>
              <a:rPr spc="-5" dirty="0">
                <a:solidFill>
                  <a:srgbClr val="FFC000"/>
                </a:solidFill>
                <a:latin typeface="Arial"/>
                <a:cs typeface="Arial"/>
              </a:rPr>
              <a:t>Πολύ μεγάλης χρονικής διάρκειας (world </a:t>
            </a:r>
            <a:r>
              <a:rPr spc="-5" dirty="0" smtClean="0">
                <a:solidFill>
                  <a:srgbClr val="FFC000"/>
                </a:solidFill>
                <a:latin typeface="Arial"/>
                <a:cs typeface="Arial"/>
              </a:rPr>
              <a:t>cruises: </a:t>
            </a:r>
            <a:r>
              <a:rPr spc="-5" dirty="0">
                <a:solidFill>
                  <a:schemeClr val="bg1"/>
                </a:solidFill>
                <a:latin typeface="Arial"/>
                <a:cs typeface="Arial"/>
              </a:rPr>
              <a:t>από τρεις  βδομάδες μέχρι τρεις μήνες, απευθύνονται σε πελάτες </a:t>
            </a:r>
            <a:r>
              <a:rPr spc="-10" dirty="0">
                <a:solidFill>
                  <a:schemeClr val="bg1"/>
                </a:solidFill>
                <a:latin typeface="Arial"/>
                <a:cs typeface="Arial"/>
              </a:rPr>
              <a:t>που  </a:t>
            </a:r>
            <a:r>
              <a:rPr spc="-5" dirty="0">
                <a:solidFill>
                  <a:schemeClr val="bg1"/>
                </a:solidFill>
                <a:latin typeface="Arial"/>
                <a:cs typeface="Arial"/>
              </a:rPr>
              <a:t>διαθέτουν χρόνο αλλά και οικονομική</a:t>
            </a:r>
            <a:r>
              <a:rPr spc="-15" dirty="0">
                <a:solidFill>
                  <a:schemeClr val="bg1"/>
                </a:solidFill>
                <a:latin typeface="Arial"/>
                <a:cs typeface="Arial"/>
              </a:rPr>
              <a:t> </a:t>
            </a:r>
            <a:r>
              <a:rPr dirty="0">
                <a:solidFill>
                  <a:schemeClr val="bg1"/>
                </a:solidFill>
                <a:latin typeface="Arial"/>
                <a:cs typeface="Arial"/>
              </a:rPr>
              <a:t>άνεση</a:t>
            </a:r>
            <a:r>
              <a:rPr dirty="0">
                <a:solidFill>
                  <a:schemeClr val="bg1"/>
                </a:solidFill>
                <a:latin typeface="Arial"/>
                <a:cs typeface="Arial"/>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87625" y="800886"/>
            <a:ext cx="6827254" cy="643153"/>
          </a:xfrm>
          <a:prstGeom prst="rect">
            <a:avLst/>
          </a:prstGeom>
        </p:spPr>
        <p:txBody>
          <a:bodyPr vert="horz" wrap="square" lIns="0" tIns="12092" rIns="0" bIns="0" rtlCol="0">
            <a:spAutoFit/>
          </a:bodyPr>
          <a:lstStyle/>
          <a:p>
            <a:pPr marL="12727">
              <a:spcBef>
                <a:spcPts val="95"/>
              </a:spcBef>
            </a:pPr>
            <a:r>
              <a:rPr spc="-5" dirty="0"/>
              <a:t>Είδη </a:t>
            </a:r>
            <a:r>
              <a:rPr spc="-10" dirty="0"/>
              <a:t>Κρουαζιέρων</a:t>
            </a:r>
            <a:r>
              <a:rPr spc="30" dirty="0"/>
              <a:t> </a:t>
            </a:r>
            <a:r>
              <a:rPr spc="-10" dirty="0"/>
              <a:t>(2/3)</a:t>
            </a:r>
          </a:p>
        </p:txBody>
      </p:sp>
      <p:sp>
        <p:nvSpPr>
          <p:cNvPr id="3" name="object 3"/>
          <p:cNvSpPr txBox="1"/>
          <p:nvPr/>
        </p:nvSpPr>
        <p:spPr>
          <a:xfrm>
            <a:off x="1259632" y="2276873"/>
            <a:ext cx="6847812" cy="2711515"/>
          </a:xfrm>
          <a:prstGeom prst="rect">
            <a:avLst/>
          </a:prstGeom>
        </p:spPr>
        <p:txBody>
          <a:bodyPr vert="horz" wrap="square" lIns="0" tIns="148279" rIns="0" bIns="0" rtlCol="0">
            <a:spAutoFit/>
          </a:bodyPr>
          <a:lstStyle/>
          <a:p>
            <a:pPr marL="12727">
              <a:spcBef>
                <a:spcPts val="1168"/>
              </a:spcBef>
              <a:tabLst>
                <a:tab pos="353198" algn="l"/>
              </a:tabLst>
            </a:pPr>
            <a:r>
              <a:rPr sz="2400" dirty="0">
                <a:solidFill>
                  <a:schemeClr val="bg1"/>
                </a:solidFill>
                <a:latin typeface="Arial"/>
                <a:cs typeface="Arial"/>
              </a:rPr>
              <a:t>•	Συνδυασμός</a:t>
            </a:r>
            <a:r>
              <a:rPr sz="2400" spc="-10" dirty="0">
                <a:solidFill>
                  <a:schemeClr val="bg1"/>
                </a:solidFill>
                <a:latin typeface="Arial"/>
                <a:cs typeface="Arial"/>
              </a:rPr>
              <a:t> </a:t>
            </a:r>
            <a:r>
              <a:rPr sz="2400" dirty="0">
                <a:solidFill>
                  <a:schemeClr val="bg1"/>
                </a:solidFill>
                <a:latin typeface="Arial"/>
                <a:cs typeface="Arial"/>
              </a:rPr>
              <a:t>δραστηριοτήτων:</a:t>
            </a:r>
          </a:p>
          <a:p>
            <a:pPr marL="754127" marR="187736" indent="-283831">
              <a:lnSpc>
                <a:spcPct val="120200"/>
              </a:lnSpc>
              <a:spcBef>
                <a:spcPts val="361"/>
              </a:spcBef>
              <a:tabLst>
                <a:tab pos="754127" algn="l"/>
              </a:tabLst>
            </a:pPr>
            <a:r>
              <a:rPr dirty="0">
                <a:solidFill>
                  <a:schemeClr val="bg1"/>
                </a:solidFill>
                <a:latin typeface="Arial"/>
                <a:cs typeface="Arial"/>
              </a:rPr>
              <a:t>–	</a:t>
            </a:r>
            <a:r>
              <a:rPr spc="-5" dirty="0">
                <a:solidFill>
                  <a:srgbClr val="FFC000"/>
                </a:solidFill>
                <a:latin typeface="Arial"/>
                <a:cs typeface="Arial"/>
              </a:rPr>
              <a:t>Cruise and </a:t>
            </a:r>
            <a:r>
              <a:rPr dirty="0">
                <a:solidFill>
                  <a:srgbClr val="FFC000"/>
                </a:solidFill>
                <a:latin typeface="Arial"/>
                <a:cs typeface="Arial"/>
              </a:rPr>
              <a:t>Stay</a:t>
            </a:r>
            <a:r>
              <a:rPr dirty="0">
                <a:solidFill>
                  <a:schemeClr val="bg1"/>
                </a:solidFill>
                <a:latin typeface="Arial"/>
                <a:cs typeface="Arial"/>
              </a:rPr>
              <a:t>: </a:t>
            </a:r>
            <a:r>
              <a:rPr spc="-5" dirty="0">
                <a:solidFill>
                  <a:schemeClr val="bg1"/>
                </a:solidFill>
                <a:latin typeface="Arial"/>
                <a:cs typeface="Arial"/>
              </a:rPr>
              <a:t>Συνδυασμό κρουαζιέρας και διαμονής σε  κάποιο παραθαλάσσιο ξενοδοχείο</a:t>
            </a:r>
            <a:r>
              <a:rPr spc="20" dirty="0">
                <a:solidFill>
                  <a:schemeClr val="bg1"/>
                </a:solidFill>
                <a:latin typeface="Arial"/>
                <a:cs typeface="Arial"/>
              </a:rPr>
              <a:t> </a:t>
            </a:r>
            <a:r>
              <a:rPr dirty="0">
                <a:solidFill>
                  <a:schemeClr val="bg1"/>
                </a:solidFill>
                <a:latin typeface="Arial"/>
                <a:cs typeface="Arial"/>
              </a:rPr>
              <a:t>(resort)</a:t>
            </a:r>
          </a:p>
          <a:p>
            <a:pPr>
              <a:lnSpc>
                <a:spcPct val="100000"/>
              </a:lnSpc>
            </a:pPr>
            <a:endParaRPr sz="2000" dirty="0">
              <a:solidFill>
                <a:schemeClr val="bg1"/>
              </a:solidFill>
              <a:latin typeface="Arial"/>
              <a:cs typeface="Arial"/>
            </a:endParaRPr>
          </a:p>
          <a:p>
            <a:pPr marL="754127" marR="5092" indent="-283831" algn="just">
              <a:lnSpc>
                <a:spcPct val="120400"/>
              </a:lnSpc>
              <a:spcBef>
                <a:spcPts val="1298"/>
              </a:spcBef>
            </a:pPr>
            <a:r>
              <a:rPr dirty="0">
                <a:solidFill>
                  <a:schemeClr val="bg1"/>
                </a:solidFill>
                <a:latin typeface="Arial"/>
                <a:cs typeface="Arial"/>
              </a:rPr>
              <a:t>– </a:t>
            </a:r>
            <a:r>
              <a:rPr dirty="0">
                <a:solidFill>
                  <a:srgbClr val="FFC000"/>
                </a:solidFill>
                <a:latin typeface="Arial"/>
                <a:cs typeface="Arial"/>
              </a:rPr>
              <a:t>Fly </a:t>
            </a:r>
            <a:r>
              <a:rPr spc="-5" dirty="0">
                <a:solidFill>
                  <a:srgbClr val="FFC000"/>
                </a:solidFill>
                <a:latin typeface="Arial"/>
                <a:cs typeface="Arial"/>
              </a:rPr>
              <a:t>and Cruise</a:t>
            </a:r>
            <a:r>
              <a:rPr spc="-5" dirty="0">
                <a:solidFill>
                  <a:schemeClr val="bg1"/>
                </a:solidFill>
                <a:latin typeface="Arial"/>
                <a:cs typeface="Arial"/>
              </a:rPr>
              <a:t>: Αποτελούν συνδυασμό πακέτου </a:t>
            </a:r>
            <a:r>
              <a:rPr spc="-10" dirty="0">
                <a:solidFill>
                  <a:schemeClr val="bg1"/>
                </a:solidFill>
                <a:latin typeface="Arial"/>
                <a:cs typeface="Arial"/>
              </a:rPr>
              <a:t>διακοπών  </a:t>
            </a:r>
            <a:r>
              <a:rPr dirty="0">
                <a:solidFill>
                  <a:schemeClr val="bg1"/>
                </a:solidFill>
                <a:latin typeface="Arial"/>
                <a:cs typeface="Arial"/>
              </a:rPr>
              <a:t>στη </a:t>
            </a:r>
            <a:r>
              <a:rPr spc="-5" dirty="0">
                <a:solidFill>
                  <a:schemeClr val="bg1"/>
                </a:solidFill>
                <a:latin typeface="Arial"/>
                <a:cs typeface="Arial"/>
              </a:rPr>
              <a:t>στεριά </a:t>
            </a:r>
            <a:r>
              <a:rPr dirty="0">
                <a:solidFill>
                  <a:schemeClr val="bg1"/>
                </a:solidFill>
                <a:latin typeface="Arial"/>
                <a:cs typeface="Arial"/>
              </a:rPr>
              <a:t>με μία </a:t>
            </a:r>
            <a:r>
              <a:rPr spc="-5" dirty="0">
                <a:solidFill>
                  <a:schemeClr val="bg1"/>
                </a:solidFill>
                <a:latin typeface="Arial"/>
                <a:cs typeface="Arial"/>
              </a:rPr>
              <a:t>κρουαζιέρα, δίνοντας έτσι </a:t>
            </a:r>
            <a:r>
              <a:rPr dirty="0">
                <a:solidFill>
                  <a:schemeClr val="bg1"/>
                </a:solidFill>
                <a:latin typeface="Arial"/>
                <a:cs typeface="Arial"/>
              </a:rPr>
              <a:t>την </a:t>
            </a:r>
            <a:r>
              <a:rPr spc="-5" dirty="0">
                <a:solidFill>
                  <a:schemeClr val="bg1"/>
                </a:solidFill>
                <a:latin typeface="Arial"/>
                <a:cs typeface="Arial"/>
              </a:rPr>
              <a:t>δυνατότητα  στον ταξιδιώτη να απολαύσει διακοπές με πολλές</a:t>
            </a:r>
            <a:r>
              <a:rPr spc="-75" dirty="0">
                <a:solidFill>
                  <a:schemeClr val="bg1"/>
                </a:solidFill>
                <a:latin typeface="Arial"/>
                <a:cs typeface="Arial"/>
              </a:rPr>
              <a:t> </a:t>
            </a:r>
            <a:r>
              <a:rPr spc="-5" dirty="0">
                <a:solidFill>
                  <a:schemeClr val="bg1"/>
                </a:solidFill>
                <a:latin typeface="Arial"/>
                <a:cs typeface="Arial"/>
              </a:rPr>
              <a:t>εμπειρίες</a:t>
            </a:r>
            <a:endParaRPr dirty="0">
              <a:solidFill>
                <a:schemeClr val="bg1"/>
              </a:solidFill>
              <a:latin typeface="Arial"/>
              <a:cs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7585" y="800886"/>
            <a:ext cx="7187294" cy="643153"/>
          </a:xfrm>
          <a:prstGeom prst="rect">
            <a:avLst/>
          </a:prstGeom>
        </p:spPr>
        <p:txBody>
          <a:bodyPr vert="horz" wrap="square" lIns="0" tIns="12092" rIns="0" bIns="0" rtlCol="0">
            <a:spAutoFit/>
          </a:bodyPr>
          <a:lstStyle/>
          <a:p>
            <a:pPr marL="12727">
              <a:spcBef>
                <a:spcPts val="95"/>
              </a:spcBef>
            </a:pPr>
            <a:r>
              <a:rPr spc="-5" dirty="0"/>
              <a:t>Είδη </a:t>
            </a:r>
            <a:r>
              <a:rPr spc="-10" dirty="0"/>
              <a:t>Κρουαζιέρων</a:t>
            </a:r>
            <a:r>
              <a:rPr spc="30" dirty="0"/>
              <a:t> </a:t>
            </a:r>
            <a:r>
              <a:rPr spc="-10" dirty="0"/>
              <a:t>(3/3)</a:t>
            </a:r>
          </a:p>
        </p:txBody>
      </p:sp>
      <p:sp>
        <p:nvSpPr>
          <p:cNvPr id="3" name="object 3"/>
          <p:cNvSpPr txBox="1"/>
          <p:nvPr/>
        </p:nvSpPr>
        <p:spPr>
          <a:xfrm>
            <a:off x="1763688" y="2492897"/>
            <a:ext cx="5543709" cy="2404753"/>
          </a:xfrm>
          <a:prstGeom prst="rect">
            <a:avLst/>
          </a:prstGeom>
        </p:spPr>
        <p:txBody>
          <a:bodyPr vert="horz" wrap="square" lIns="0" tIns="12727" rIns="0" bIns="0" rtlCol="0">
            <a:spAutoFit/>
          </a:bodyPr>
          <a:lstStyle/>
          <a:p>
            <a:pPr marL="353198" marR="5092" indent="-341107" algn="just">
              <a:lnSpc>
                <a:spcPct val="129800"/>
              </a:lnSpc>
              <a:spcBef>
                <a:spcPts val="100"/>
              </a:spcBef>
              <a:tabLst>
                <a:tab pos="353198" algn="l"/>
              </a:tabLst>
            </a:pPr>
            <a:r>
              <a:rPr sz="2400" dirty="0">
                <a:solidFill>
                  <a:srgbClr val="FFFFFF"/>
                </a:solidFill>
                <a:latin typeface="Arial"/>
                <a:cs typeface="Arial"/>
              </a:rPr>
              <a:t>	</a:t>
            </a:r>
            <a:r>
              <a:rPr sz="2400" spc="-5" dirty="0">
                <a:solidFill>
                  <a:srgbClr val="FFC000"/>
                </a:solidFill>
                <a:latin typeface="Arial"/>
                <a:cs typeface="Arial"/>
              </a:rPr>
              <a:t>Επαγγελματικού </a:t>
            </a:r>
            <a:r>
              <a:rPr sz="2400" dirty="0">
                <a:solidFill>
                  <a:srgbClr val="FFC000"/>
                </a:solidFill>
                <a:latin typeface="Arial"/>
                <a:cs typeface="Arial"/>
              </a:rPr>
              <a:t>Τουρισμού</a:t>
            </a:r>
            <a:r>
              <a:rPr sz="2400" dirty="0">
                <a:solidFill>
                  <a:srgbClr val="FFFFFF"/>
                </a:solidFill>
                <a:latin typeface="Arial"/>
                <a:cs typeface="Arial"/>
              </a:rPr>
              <a:t>: </a:t>
            </a:r>
            <a:r>
              <a:rPr sz="2400" spc="-5" dirty="0">
                <a:solidFill>
                  <a:schemeClr val="bg1"/>
                </a:solidFill>
                <a:latin typeface="Arial"/>
                <a:cs typeface="Arial"/>
              </a:rPr>
              <a:t>κατά την  διάρκεια </a:t>
            </a:r>
            <a:r>
              <a:rPr sz="2400" dirty="0">
                <a:solidFill>
                  <a:schemeClr val="bg1"/>
                </a:solidFill>
                <a:latin typeface="Arial"/>
                <a:cs typeface="Arial"/>
              </a:rPr>
              <a:t>της </a:t>
            </a:r>
            <a:r>
              <a:rPr sz="2400" spc="-5" dirty="0">
                <a:solidFill>
                  <a:schemeClr val="bg1"/>
                </a:solidFill>
                <a:latin typeface="Arial"/>
                <a:cs typeface="Arial"/>
              </a:rPr>
              <a:t>κρουαζιέρας </a:t>
            </a:r>
            <a:r>
              <a:rPr sz="2400" dirty="0">
                <a:solidFill>
                  <a:schemeClr val="bg1"/>
                </a:solidFill>
                <a:latin typeface="Arial"/>
                <a:cs typeface="Arial"/>
              </a:rPr>
              <a:t>γίνονται  συνέδρια, ημερίδες επιμόρφωσης,  σεμινάρια </a:t>
            </a:r>
            <a:r>
              <a:rPr sz="2400" spc="-5" dirty="0">
                <a:solidFill>
                  <a:schemeClr val="bg1"/>
                </a:solidFill>
                <a:latin typeface="Arial"/>
                <a:cs typeface="Arial"/>
              </a:rPr>
              <a:t>κτλ.διαφόρων εταιρειών, ως  επιβράβευση </a:t>
            </a:r>
            <a:r>
              <a:rPr sz="2400" dirty="0">
                <a:solidFill>
                  <a:schemeClr val="bg1"/>
                </a:solidFill>
                <a:latin typeface="Arial"/>
                <a:cs typeface="Arial"/>
              </a:rPr>
              <a:t>των</a:t>
            </a:r>
            <a:r>
              <a:rPr sz="2400" spc="-30" dirty="0">
                <a:solidFill>
                  <a:schemeClr val="bg1"/>
                </a:solidFill>
                <a:latin typeface="Arial"/>
                <a:cs typeface="Arial"/>
              </a:rPr>
              <a:t> </a:t>
            </a:r>
            <a:r>
              <a:rPr sz="2400" dirty="0">
                <a:solidFill>
                  <a:schemeClr val="bg1"/>
                </a:solidFill>
                <a:latin typeface="Arial"/>
                <a:cs typeface="Arial"/>
              </a:rPr>
              <a:t>εργαζομένων.</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80728" y="260649"/>
            <a:ext cx="10667528" cy="818819"/>
          </a:xfrm>
          <a:prstGeom prst="rect">
            <a:avLst/>
          </a:prstGeom>
        </p:spPr>
        <p:txBody>
          <a:bodyPr vert="horz" wrap="square" lIns="0" tIns="442554" rIns="0" bIns="0" rtlCol="0">
            <a:spAutoFit/>
          </a:bodyPr>
          <a:lstStyle/>
          <a:p>
            <a:pPr marL="4447752" marR="5092" indent="-1522890">
              <a:lnSpc>
                <a:spcPts val="2937"/>
              </a:lnSpc>
              <a:spcBef>
                <a:spcPts val="556"/>
              </a:spcBef>
            </a:pPr>
            <a:r>
              <a:rPr sz="2800" spc="-5" dirty="0" smtClean="0"/>
              <a:t>Δραστηριότητες </a:t>
            </a:r>
            <a:r>
              <a:rPr sz="2800" spc="-5" dirty="0"/>
              <a:t>Τουρίστα</a:t>
            </a:r>
            <a:r>
              <a:rPr sz="2800" spc="-70" dirty="0"/>
              <a:t> </a:t>
            </a:r>
            <a:r>
              <a:rPr sz="2800" spc="-5" dirty="0"/>
              <a:t>στην  Κρουαζιέρα</a:t>
            </a:r>
            <a:endParaRPr sz="2800" dirty="0"/>
          </a:p>
        </p:txBody>
      </p:sp>
      <p:sp>
        <p:nvSpPr>
          <p:cNvPr id="3" name="object 3"/>
          <p:cNvSpPr txBox="1"/>
          <p:nvPr/>
        </p:nvSpPr>
        <p:spPr>
          <a:xfrm>
            <a:off x="1820020" y="1618183"/>
            <a:ext cx="7019739" cy="3094723"/>
          </a:xfrm>
          <a:prstGeom prst="rect">
            <a:avLst/>
          </a:prstGeom>
        </p:spPr>
        <p:txBody>
          <a:bodyPr vert="horz" wrap="square" lIns="0" tIns="12727" rIns="0" bIns="0" rtlCol="0">
            <a:spAutoFit/>
          </a:bodyPr>
          <a:lstStyle/>
          <a:p>
            <a:pPr marL="353198" marR="5092" indent="-341107">
              <a:lnSpc>
                <a:spcPct val="110000"/>
              </a:lnSpc>
              <a:spcBef>
                <a:spcPts val="100"/>
              </a:spcBef>
              <a:tabLst>
                <a:tab pos="353198" algn="l"/>
              </a:tabLst>
            </a:pPr>
            <a:r>
              <a:rPr dirty="0">
                <a:solidFill>
                  <a:schemeClr val="bg1"/>
                </a:solidFill>
                <a:latin typeface="Arial"/>
                <a:cs typeface="Arial"/>
              </a:rPr>
              <a:t>•	</a:t>
            </a:r>
            <a:r>
              <a:rPr spc="-5" dirty="0">
                <a:solidFill>
                  <a:schemeClr val="bg1"/>
                </a:solidFill>
                <a:latin typeface="Arial"/>
                <a:cs typeface="Arial"/>
              </a:rPr>
              <a:t>Μικρές Περιηγήσεις (Short Excursions): οι πελάτες </a:t>
            </a:r>
            <a:r>
              <a:rPr spc="-10" dirty="0">
                <a:solidFill>
                  <a:schemeClr val="bg1"/>
                </a:solidFill>
                <a:latin typeface="Arial"/>
                <a:cs typeface="Arial"/>
              </a:rPr>
              <a:t>αποβιβάζονται  </a:t>
            </a:r>
            <a:r>
              <a:rPr spc="-5" dirty="0">
                <a:solidFill>
                  <a:schemeClr val="bg1"/>
                </a:solidFill>
                <a:latin typeface="Arial"/>
                <a:cs typeface="Arial"/>
              </a:rPr>
              <a:t>από </a:t>
            </a:r>
            <a:r>
              <a:rPr dirty="0">
                <a:solidFill>
                  <a:schemeClr val="bg1"/>
                </a:solidFill>
                <a:latin typeface="Arial"/>
                <a:cs typeface="Arial"/>
              </a:rPr>
              <a:t>το </a:t>
            </a:r>
            <a:r>
              <a:rPr spc="-5" dirty="0">
                <a:solidFill>
                  <a:schemeClr val="bg1"/>
                </a:solidFill>
                <a:latin typeface="Arial"/>
                <a:cs typeface="Arial"/>
              </a:rPr>
              <a:t>πλοίο, παίρνουν μέρος σε ξενάγηση και μετά έχουν  ελεύθερο</a:t>
            </a:r>
            <a:r>
              <a:rPr spc="-10" dirty="0">
                <a:solidFill>
                  <a:schemeClr val="bg1"/>
                </a:solidFill>
                <a:latin typeface="Arial"/>
                <a:cs typeface="Arial"/>
              </a:rPr>
              <a:t> </a:t>
            </a:r>
            <a:r>
              <a:rPr spc="-5" dirty="0">
                <a:solidFill>
                  <a:schemeClr val="bg1"/>
                </a:solidFill>
                <a:latin typeface="Arial"/>
                <a:cs typeface="Arial"/>
              </a:rPr>
              <a:t>χρόνο,</a:t>
            </a:r>
            <a:endParaRPr dirty="0">
              <a:solidFill>
                <a:schemeClr val="bg1"/>
              </a:solidFill>
              <a:latin typeface="Arial"/>
              <a:cs typeface="Arial"/>
            </a:endParaRPr>
          </a:p>
          <a:p>
            <a:pPr>
              <a:lnSpc>
                <a:spcPct val="100000"/>
              </a:lnSpc>
            </a:pPr>
            <a:endParaRPr sz="2000" dirty="0">
              <a:solidFill>
                <a:schemeClr val="bg1"/>
              </a:solidFill>
              <a:latin typeface="Arial"/>
              <a:cs typeface="Arial"/>
            </a:endParaRPr>
          </a:p>
          <a:p>
            <a:pPr marL="353198" marR="1323699" indent="-341107">
              <a:lnSpc>
                <a:spcPct val="109700"/>
              </a:lnSpc>
              <a:spcBef>
                <a:spcPts val="1283"/>
              </a:spcBef>
              <a:tabLst>
                <a:tab pos="353198" algn="l"/>
              </a:tabLst>
            </a:pPr>
            <a:r>
              <a:rPr dirty="0">
                <a:solidFill>
                  <a:schemeClr val="bg1"/>
                </a:solidFill>
                <a:latin typeface="Arial"/>
                <a:cs typeface="Arial"/>
              </a:rPr>
              <a:t>•	</a:t>
            </a:r>
            <a:r>
              <a:rPr spc="-5" dirty="0">
                <a:solidFill>
                  <a:schemeClr val="bg1"/>
                </a:solidFill>
                <a:latin typeface="Arial"/>
                <a:cs typeface="Arial"/>
              </a:rPr>
              <a:t>Θεραπείες Διαφόρων Μορφών: λουτροθεραπεία,  κινησιοθεραπεία, γενικά θεραπείες για</a:t>
            </a:r>
            <a:r>
              <a:rPr spc="-75" dirty="0">
                <a:solidFill>
                  <a:schemeClr val="bg1"/>
                </a:solidFill>
                <a:latin typeface="Arial"/>
                <a:cs typeface="Arial"/>
              </a:rPr>
              <a:t> </a:t>
            </a:r>
            <a:r>
              <a:rPr spc="-5" dirty="0">
                <a:solidFill>
                  <a:schemeClr val="bg1"/>
                </a:solidFill>
                <a:latin typeface="Arial"/>
                <a:cs typeface="Arial"/>
              </a:rPr>
              <a:t>ηλικιωμένους,</a:t>
            </a:r>
            <a:endParaRPr dirty="0">
              <a:solidFill>
                <a:schemeClr val="bg1"/>
              </a:solidFill>
              <a:latin typeface="Arial"/>
              <a:cs typeface="Arial"/>
            </a:endParaRPr>
          </a:p>
          <a:p>
            <a:pPr>
              <a:lnSpc>
                <a:spcPct val="100000"/>
              </a:lnSpc>
            </a:pPr>
            <a:endParaRPr sz="2000" dirty="0">
              <a:solidFill>
                <a:schemeClr val="bg1"/>
              </a:solidFill>
              <a:latin typeface="Arial"/>
              <a:cs typeface="Arial"/>
            </a:endParaRPr>
          </a:p>
          <a:p>
            <a:pPr marL="353198" marR="1013775" indent="-341107">
              <a:lnSpc>
                <a:spcPct val="110000"/>
              </a:lnSpc>
              <a:spcBef>
                <a:spcPts val="1278"/>
              </a:spcBef>
              <a:tabLst>
                <a:tab pos="353198" algn="l"/>
              </a:tabLst>
            </a:pPr>
            <a:r>
              <a:rPr dirty="0">
                <a:solidFill>
                  <a:schemeClr val="bg1"/>
                </a:solidFill>
                <a:latin typeface="Arial"/>
                <a:cs typeface="Arial"/>
              </a:rPr>
              <a:t>•	</a:t>
            </a:r>
            <a:r>
              <a:rPr spc="-5" dirty="0">
                <a:solidFill>
                  <a:schemeClr val="bg1"/>
                </a:solidFill>
                <a:latin typeface="Arial"/>
                <a:cs typeface="Arial"/>
              </a:rPr>
              <a:t>Μορφές διασκέδασης: Κινηματογράφος, Καζίνο, Χορός,  Πλειστηριασμοί Έργων Τέχνης,</a:t>
            </a:r>
            <a:r>
              <a:rPr spc="-10" dirty="0">
                <a:solidFill>
                  <a:schemeClr val="bg1"/>
                </a:solidFill>
                <a:latin typeface="Arial"/>
                <a:cs typeface="Arial"/>
              </a:rPr>
              <a:t> </a:t>
            </a:r>
            <a:r>
              <a:rPr dirty="0">
                <a:solidFill>
                  <a:schemeClr val="bg1"/>
                </a:solidFill>
                <a:latin typeface="Arial"/>
                <a:cs typeface="Arial"/>
              </a:rPr>
              <a:t>κτλ</a:t>
            </a:r>
            <a:endParaRPr dirty="0">
              <a:solidFill>
                <a:schemeClr val="bg1"/>
              </a:solidFill>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80728" y="375044"/>
            <a:ext cx="10667528" cy="942187"/>
          </a:xfrm>
          <a:prstGeom prst="rect">
            <a:avLst/>
          </a:prstGeom>
        </p:spPr>
        <p:txBody>
          <a:bodyPr vert="horz" wrap="square" lIns="0" tIns="79542" rIns="0" bIns="0" rtlCol="0">
            <a:spAutoFit/>
          </a:bodyPr>
          <a:lstStyle/>
          <a:p>
            <a:pPr marL="3350259" marR="5092" indent="-485517">
              <a:lnSpc>
                <a:spcPts val="3348"/>
              </a:lnSpc>
              <a:spcBef>
                <a:spcPts val="625"/>
              </a:spcBef>
            </a:pPr>
            <a:r>
              <a:rPr spc="-5" dirty="0"/>
              <a:t>Παράγοντες Μεταφοράς </a:t>
            </a:r>
            <a:r>
              <a:rPr spc="-10" dirty="0"/>
              <a:t>και  Μετακίνησης</a:t>
            </a:r>
            <a:r>
              <a:rPr spc="-5" dirty="0"/>
              <a:t> </a:t>
            </a:r>
            <a:r>
              <a:rPr spc="-10" dirty="0"/>
              <a:t>Πελατών</a:t>
            </a:r>
          </a:p>
        </p:txBody>
      </p:sp>
      <p:sp>
        <p:nvSpPr>
          <p:cNvPr id="3" name="object 3"/>
          <p:cNvSpPr txBox="1"/>
          <p:nvPr/>
        </p:nvSpPr>
        <p:spPr>
          <a:xfrm>
            <a:off x="1475656" y="1844824"/>
            <a:ext cx="6055671" cy="4108510"/>
          </a:xfrm>
          <a:prstGeom prst="rect">
            <a:avLst/>
          </a:prstGeom>
        </p:spPr>
        <p:txBody>
          <a:bodyPr vert="horz" wrap="square" lIns="0" tIns="61086" rIns="0" bIns="0" rtlCol="0">
            <a:spAutoFit/>
          </a:bodyPr>
          <a:lstStyle/>
          <a:p>
            <a:pPr marL="353160" marR="59179" indent="-341071">
              <a:lnSpc>
                <a:spcPct val="86800"/>
              </a:lnSpc>
              <a:spcBef>
                <a:spcPts val="481"/>
              </a:spcBef>
              <a:tabLst>
                <a:tab pos="353160" algn="l"/>
              </a:tabLst>
            </a:pPr>
            <a:r>
              <a:rPr sz="2400" dirty="0">
                <a:solidFill>
                  <a:schemeClr val="bg1"/>
                </a:solidFill>
                <a:latin typeface="Arial"/>
                <a:cs typeface="Arial"/>
              </a:rPr>
              <a:t>•</a:t>
            </a:r>
            <a:r>
              <a:rPr sz="2400" dirty="0">
                <a:solidFill>
                  <a:srgbClr val="FFFFFF"/>
                </a:solidFill>
                <a:latin typeface="Arial"/>
                <a:cs typeface="Arial"/>
              </a:rPr>
              <a:t>	</a:t>
            </a:r>
            <a:r>
              <a:rPr sz="2400" spc="-5" dirty="0">
                <a:solidFill>
                  <a:schemeClr val="bg1"/>
                </a:solidFill>
                <a:latin typeface="Arial"/>
                <a:cs typeface="Arial"/>
              </a:rPr>
              <a:t>Απαιτούμενος χρόνος </a:t>
            </a:r>
            <a:r>
              <a:rPr sz="2400" dirty="0">
                <a:solidFill>
                  <a:schemeClr val="bg1"/>
                </a:solidFill>
                <a:latin typeface="Arial"/>
                <a:cs typeface="Arial"/>
              </a:rPr>
              <a:t>μετάβασης </a:t>
            </a:r>
            <a:r>
              <a:rPr sz="2400" spc="-5" dirty="0">
                <a:solidFill>
                  <a:schemeClr val="bg1"/>
                </a:solidFill>
                <a:latin typeface="Arial"/>
                <a:cs typeface="Arial"/>
              </a:rPr>
              <a:t>στον  προορισμό, </a:t>
            </a:r>
            <a:r>
              <a:rPr sz="2400" dirty="0">
                <a:solidFill>
                  <a:schemeClr val="bg1"/>
                </a:solidFill>
                <a:latin typeface="Arial"/>
                <a:cs typeface="Arial"/>
              </a:rPr>
              <a:t>με συνδυασμό </a:t>
            </a:r>
            <a:r>
              <a:rPr sz="2400" spc="-5" dirty="0">
                <a:solidFill>
                  <a:schemeClr val="bg1"/>
                </a:solidFill>
                <a:latin typeface="Arial"/>
                <a:cs typeface="Arial"/>
              </a:rPr>
              <a:t>μέσων </a:t>
            </a:r>
            <a:r>
              <a:rPr sz="2400" dirty="0">
                <a:solidFill>
                  <a:schemeClr val="bg1"/>
                </a:solidFill>
                <a:latin typeface="Arial"/>
                <a:cs typeface="Arial"/>
              </a:rPr>
              <a:t>ή με το  ίδιο</a:t>
            </a:r>
            <a:r>
              <a:rPr sz="2400" spc="-5" dirty="0">
                <a:solidFill>
                  <a:schemeClr val="bg1"/>
                </a:solidFill>
                <a:latin typeface="Arial"/>
                <a:cs typeface="Arial"/>
              </a:rPr>
              <a:t> μόνο,</a:t>
            </a:r>
            <a:endParaRPr sz="2400" dirty="0">
              <a:solidFill>
                <a:schemeClr val="bg1"/>
              </a:solidFill>
              <a:latin typeface="Arial"/>
              <a:cs typeface="Arial"/>
            </a:endParaRPr>
          </a:p>
          <a:p>
            <a:pPr>
              <a:spcBef>
                <a:spcPts val="45"/>
              </a:spcBef>
            </a:pPr>
            <a:endParaRPr sz="2900" dirty="0">
              <a:solidFill>
                <a:schemeClr val="bg1"/>
              </a:solidFill>
              <a:latin typeface="Arial"/>
              <a:cs typeface="Arial"/>
            </a:endParaRPr>
          </a:p>
          <a:p>
            <a:pPr marL="12725">
              <a:tabLst>
                <a:tab pos="353160" algn="l"/>
              </a:tabLst>
            </a:pPr>
            <a:r>
              <a:rPr sz="2400" dirty="0">
                <a:solidFill>
                  <a:schemeClr val="bg1"/>
                </a:solidFill>
                <a:latin typeface="Arial"/>
                <a:cs typeface="Arial"/>
              </a:rPr>
              <a:t>•	Προσφερόμενη άνεση και</a:t>
            </a:r>
            <a:r>
              <a:rPr sz="2400" spc="-30" dirty="0">
                <a:solidFill>
                  <a:schemeClr val="bg1"/>
                </a:solidFill>
                <a:latin typeface="Arial"/>
                <a:cs typeface="Arial"/>
              </a:rPr>
              <a:t> </a:t>
            </a:r>
            <a:r>
              <a:rPr sz="2400" dirty="0">
                <a:solidFill>
                  <a:schemeClr val="bg1"/>
                </a:solidFill>
                <a:latin typeface="Arial"/>
                <a:cs typeface="Arial"/>
              </a:rPr>
              <a:t>πολυτέλεια,</a:t>
            </a:r>
          </a:p>
          <a:p>
            <a:pPr>
              <a:spcBef>
                <a:spcPts val="40"/>
              </a:spcBef>
            </a:pPr>
            <a:endParaRPr sz="3200" dirty="0">
              <a:solidFill>
                <a:schemeClr val="bg1"/>
              </a:solidFill>
              <a:latin typeface="Arial"/>
              <a:cs typeface="Arial"/>
            </a:endParaRPr>
          </a:p>
          <a:p>
            <a:pPr marL="353160" marR="1013668" indent="-341071">
              <a:lnSpc>
                <a:spcPts val="2506"/>
              </a:lnSpc>
              <a:tabLst>
                <a:tab pos="353160" algn="l"/>
              </a:tabLst>
            </a:pPr>
            <a:r>
              <a:rPr sz="2400" dirty="0">
                <a:solidFill>
                  <a:schemeClr val="bg1"/>
                </a:solidFill>
                <a:latin typeface="Arial"/>
                <a:cs typeface="Arial"/>
              </a:rPr>
              <a:t>•	Υπηρεσίες </a:t>
            </a:r>
            <a:r>
              <a:rPr sz="2400" spc="-5" dirty="0">
                <a:solidFill>
                  <a:schemeClr val="bg1"/>
                </a:solidFill>
                <a:latin typeface="Arial"/>
                <a:cs typeface="Arial"/>
              </a:rPr>
              <a:t>εδάφους </a:t>
            </a:r>
            <a:r>
              <a:rPr sz="2400" dirty="0">
                <a:solidFill>
                  <a:schemeClr val="bg1"/>
                </a:solidFill>
                <a:latin typeface="Arial"/>
                <a:cs typeface="Arial"/>
              </a:rPr>
              <a:t>(κυρίως για  ακτοπλοϊκά και </a:t>
            </a:r>
            <a:r>
              <a:rPr sz="2400" spc="-5" dirty="0">
                <a:solidFill>
                  <a:schemeClr val="bg1"/>
                </a:solidFill>
                <a:latin typeface="Arial"/>
                <a:cs typeface="Arial"/>
              </a:rPr>
              <a:t>αεροπορικά</a:t>
            </a:r>
            <a:r>
              <a:rPr sz="2400" spc="-110" dirty="0">
                <a:solidFill>
                  <a:schemeClr val="bg1"/>
                </a:solidFill>
                <a:latin typeface="Arial"/>
                <a:cs typeface="Arial"/>
              </a:rPr>
              <a:t> </a:t>
            </a:r>
            <a:r>
              <a:rPr sz="2400" dirty="0">
                <a:solidFill>
                  <a:schemeClr val="bg1"/>
                </a:solidFill>
                <a:latin typeface="Arial"/>
                <a:cs typeface="Arial"/>
              </a:rPr>
              <a:t>μέσα),</a:t>
            </a:r>
          </a:p>
          <a:p>
            <a:pPr>
              <a:spcBef>
                <a:spcPts val="20"/>
              </a:spcBef>
            </a:pPr>
            <a:endParaRPr sz="3200" dirty="0">
              <a:solidFill>
                <a:schemeClr val="bg1"/>
              </a:solidFill>
              <a:latin typeface="Arial"/>
              <a:cs typeface="Arial"/>
            </a:endParaRPr>
          </a:p>
          <a:p>
            <a:pPr marL="353160" marR="5092" indent="-341071">
              <a:lnSpc>
                <a:spcPts val="2506"/>
              </a:lnSpc>
              <a:tabLst>
                <a:tab pos="353160" algn="l"/>
              </a:tabLst>
            </a:pPr>
            <a:r>
              <a:rPr sz="2400" dirty="0">
                <a:solidFill>
                  <a:schemeClr val="bg1"/>
                </a:solidFill>
                <a:latin typeface="Arial"/>
                <a:cs typeface="Arial"/>
              </a:rPr>
              <a:t>•	Διαθεσιμότητα και συχνότητα</a:t>
            </a:r>
            <a:r>
              <a:rPr sz="2400" spc="-110" dirty="0">
                <a:solidFill>
                  <a:schemeClr val="bg1"/>
                </a:solidFill>
                <a:latin typeface="Arial"/>
                <a:cs typeface="Arial"/>
              </a:rPr>
              <a:t> </a:t>
            </a:r>
            <a:r>
              <a:rPr sz="2400" dirty="0">
                <a:solidFill>
                  <a:schemeClr val="bg1"/>
                </a:solidFill>
                <a:latin typeface="Arial"/>
                <a:cs typeface="Arial"/>
              </a:rPr>
              <a:t>μετακίνησης  με κάθε</a:t>
            </a:r>
            <a:r>
              <a:rPr sz="2400" spc="-10" dirty="0">
                <a:solidFill>
                  <a:schemeClr val="bg1"/>
                </a:solidFill>
                <a:latin typeface="Arial"/>
                <a:cs typeface="Arial"/>
              </a:rPr>
              <a:t> </a:t>
            </a:r>
            <a:r>
              <a:rPr sz="2400" dirty="0">
                <a:solidFill>
                  <a:schemeClr val="bg1"/>
                </a:solidFill>
                <a:latin typeface="Arial"/>
                <a:cs typeface="Arial"/>
              </a:rPr>
              <a:t>μέσο</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20493" y="485426"/>
            <a:ext cx="4084235" cy="1274095"/>
          </a:xfrm>
          <a:prstGeom prst="rect">
            <a:avLst/>
          </a:prstGeom>
        </p:spPr>
        <p:txBody>
          <a:bodyPr vert="horz" wrap="square" lIns="0" tIns="12092" rIns="0" bIns="0" rtlCol="0">
            <a:spAutoFit/>
          </a:bodyPr>
          <a:lstStyle/>
          <a:p>
            <a:pPr marL="12727">
              <a:spcBef>
                <a:spcPts val="95"/>
              </a:spcBef>
            </a:pPr>
            <a:r>
              <a:rPr spc="-10" dirty="0"/>
              <a:t>Γεωγραφικές</a:t>
            </a:r>
            <a:r>
              <a:rPr spc="-25" dirty="0"/>
              <a:t> </a:t>
            </a:r>
            <a:r>
              <a:rPr spc="-5" dirty="0"/>
              <a:t>Περιοχές</a:t>
            </a:r>
          </a:p>
        </p:txBody>
      </p:sp>
      <p:sp>
        <p:nvSpPr>
          <p:cNvPr id="3" name="object 3"/>
          <p:cNvSpPr txBox="1"/>
          <p:nvPr/>
        </p:nvSpPr>
        <p:spPr>
          <a:xfrm>
            <a:off x="2766768" y="1523519"/>
            <a:ext cx="3725097" cy="2815973"/>
          </a:xfrm>
          <a:prstGeom prst="rect">
            <a:avLst/>
          </a:prstGeom>
        </p:spPr>
        <p:txBody>
          <a:bodyPr vert="horz" wrap="square" lIns="0" tIns="197918" rIns="0" bIns="0" rtlCol="0">
            <a:spAutoFit/>
          </a:bodyPr>
          <a:lstStyle/>
          <a:p>
            <a:pPr marL="12727">
              <a:spcBef>
                <a:spcPts val="1559"/>
              </a:spcBef>
              <a:tabLst>
                <a:tab pos="353198" algn="l"/>
              </a:tabLst>
            </a:pPr>
            <a:r>
              <a:rPr sz="2400" dirty="0">
                <a:solidFill>
                  <a:srgbClr val="FFFFFF"/>
                </a:solidFill>
                <a:latin typeface="Arial"/>
                <a:cs typeface="Arial"/>
              </a:rPr>
              <a:t>•	</a:t>
            </a:r>
            <a:r>
              <a:rPr sz="2400" u="heavy" spc="-5" dirty="0">
                <a:solidFill>
                  <a:srgbClr val="CCCCFF"/>
                </a:solidFill>
                <a:uFill>
                  <a:solidFill>
                    <a:srgbClr val="CCCCFF"/>
                  </a:solidFill>
                </a:uFill>
                <a:latin typeface="Arial"/>
                <a:cs typeface="Arial"/>
                <a:hlinkClick r:id="" action="ppaction://noaction"/>
              </a:rPr>
              <a:t>Καραϊβική</a:t>
            </a:r>
            <a:r>
              <a:rPr sz="2400" spc="-5" dirty="0">
                <a:solidFill>
                  <a:srgbClr val="FFFFFF"/>
                </a:solidFill>
                <a:latin typeface="Arial"/>
                <a:cs typeface="Arial"/>
              </a:rPr>
              <a:t>,</a:t>
            </a:r>
            <a:endParaRPr sz="2400" dirty="0">
              <a:latin typeface="Arial"/>
              <a:cs typeface="Arial"/>
            </a:endParaRPr>
          </a:p>
          <a:p>
            <a:pPr marL="12727">
              <a:spcBef>
                <a:spcPts val="1462"/>
              </a:spcBef>
              <a:tabLst>
                <a:tab pos="353198" algn="l"/>
              </a:tabLst>
            </a:pPr>
            <a:r>
              <a:rPr sz="2400" dirty="0">
                <a:solidFill>
                  <a:srgbClr val="FFFFFF"/>
                </a:solidFill>
                <a:latin typeface="Arial"/>
                <a:cs typeface="Arial"/>
              </a:rPr>
              <a:t>•	Μεσόγειος,</a:t>
            </a:r>
            <a:endParaRPr sz="2400" dirty="0">
              <a:latin typeface="Arial"/>
              <a:cs typeface="Arial"/>
            </a:endParaRPr>
          </a:p>
          <a:p>
            <a:pPr marL="12727">
              <a:spcBef>
                <a:spcPts val="1458"/>
              </a:spcBef>
              <a:tabLst>
                <a:tab pos="353198" algn="l"/>
              </a:tabLst>
            </a:pPr>
            <a:r>
              <a:rPr sz="2400" dirty="0">
                <a:solidFill>
                  <a:srgbClr val="FFFFFF"/>
                </a:solidFill>
                <a:latin typeface="Arial"/>
                <a:cs typeface="Arial"/>
              </a:rPr>
              <a:t>•	</a:t>
            </a:r>
            <a:r>
              <a:rPr sz="2400" u="heavy" spc="-5" dirty="0">
                <a:solidFill>
                  <a:srgbClr val="CCCCFF"/>
                </a:solidFill>
                <a:uFill>
                  <a:solidFill>
                    <a:srgbClr val="CCCCFF"/>
                  </a:solidFill>
                </a:uFill>
                <a:latin typeface="Arial"/>
                <a:cs typeface="Arial"/>
                <a:hlinkClick r:id="" action="ppaction://noaction"/>
              </a:rPr>
              <a:t>Αλάσκα</a:t>
            </a:r>
            <a:r>
              <a:rPr sz="2400" spc="-5" dirty="0">
                <a:solidFill>
                  <a:srgbClr val="FFFFFF"/>
                </a:solidFill>
                <a:latin typeface="Arial"/>
                <a:cs typeface="Arial"/>
              </a:rPr>
              <a:t>,</a:t>
            </a:r>
            <a:endParaRPr sz="2400" dirty="0">
              <a:latin typeface="Arial"/>
              <a:cs typeface="Arial"/>
            </a:endParaRPr>
          </a:p>
          <a:p>
            <a:pPr marL="12727">
              <a:spcBef>
                <a:spcPts val="1462"/>
              </a:spcBef>
              <a:tabLst>
                <a:tab pos="353198" algn="l"/>
              </a:tabLst>
            </a:pPr>
            <a:r>
              <a:rPr sz="2400" dirty="0">
                <a:solidFill>
                  <a:srgbClr val="FFFFFF"/>
                </a:solidFill>
                <a:latin typeface="Arial"/>
                <a:cs typeface="Arial"/>
              </a:rPr>
              <a:t>•	</a:t>
            </a:r>
            <a:r>
              <a:rPr sz="2400" u="heavy" spc="-5" dirty="0">
                <a:solidFill>
                  <a:srgbClr val="CCCCFF"/>
                </a:solidFill>
                <a:uFill>
                  <a:solidFill>
                    <a:srgbClr val="CCCCFF"/>
                  </a:solidFill>
                </a:uFill>
                <a:latin typeface="Arial"/>
                <a:cs typeface="Arial"/>
                <a:hlinkClick r:id="" action="ppaction://noaction"/>
              </a:rPr>
              <a:t>Βαλτική </a:t>
            </a:r>
            <a:r>
              <a:rPr sz="2400" u="heavy" dirty="0">
                <a:solidFill>
                  <a:srgbClr val="CCCCFF"/>
                </a:solidFill>
                <a:uFill>
                  <a:solidFill>
                    <a:srgbClr val="CCCCFF"/>
                  </a:solidFill>
                </a:uFill>
                <a:latin typeface="Arial"/>
                <a:cs typeface="Arial"/>
                <a:hlinkClick r:id="" action="ppaction://noaction"/>
              </a:rPr>
              <a:t>και</a:t>
            </a:r>
            <a:r>
              <a:rPr sz="2400" u="heavy" spc="-90" dirty="0">
                <a:solidFill>
                  <a:srgbClr val="CCCCFF"/>
                </a:solidFill>
                <a:uFill>
                  <a:solidFill>
                    <a:srgbClr val="CCCCFF"/>
                  </a:solidFill>
                </a:uFill>
                <a:latin typeface="Arial"/>
                <a:cs typeface="Arial"/>
                <a:hlinkClick r:id="" action="ppaction://noaction"/>
              </a:rPr>
              <a:t> </a:t>
            </a:r>
            <a:r>
              <a:rPr sz="2400" u="heavy" dirty="0">
                <a:solidFill>
                  <a:srgbClr val="CCCCFF"/>
                </a:solidFill>
                <a:uFill>
                  <a:solidFill>
                    <a:srgbClr val="CCCCFF"/>
                  </a:solidFill>
                </a:uFill>
                <a:latin typeface="Arial"/>
                <a:cs typeface="Arial"/>
                <a:hlinkClick r:id="" action="ppaction://noaction"/>
              </a:rPr>
              <a:t>Σκανδιναβία</a:t>
            </a:r>
            <a:r>
              <a:rPr sz="2400" dirty="0">
                <a:solidFill>
                  <a:srgbClr val="FFFFFF"/>
                </a:solidFill>
                <a:latin typeface="Arial"/>
                <a:cs typeface="Arial"/>
              </a:rPr>
              <a:t>,</a:t>
            </a:r>
            <a:endParaRPr sz="2400" dirty="0">
              <a:latin typeface="Arial"/>
              <a:cs typeface="Arial"/>
            </a:endParaRPr>
          </a:p>
          <a:p>
            <a:pPr marL="12727">
              <a:spcBef>
                <a:spcPts val="1462"/>
              </a:spcBef>
              <a:tabLst>
                <a:tab pos="353198" algn="l"/>
              </a:tabLst>
            </a:pPr>
            <a:r>
              <a:rPr sz="2400" dirty="0">
                <a:solidFill>
                  <a:srgbClr val="FFFFFF"/>
                </a:solidFill>
                <a:latin typeface="Arial"/>
                <a:cs typeface="Arial"/>
              </a:rPr>
              <a:t>•	</a:t>
            </a:r>
            <a:r>
              <a:rPr sz="2400" u="heavy" spc="-5" dirty="0">
                <a:solidFill>
                  <a:srgbClr val="CCCCFF"/>
                </a:solidFill>
                <a:uFill>
                  <a:solidFill>
                    <a:srgbClr val="CCCCFF"/>
                  </a:solidFill>
                </a:uFill>
                <a:latin typeface="Arial"/>
                <a:cs typeface="Arial"/>
                <a:hlinkClick r:id="" action="ppaction://noaction"/>
              </a:rPr>
              <a:t>Άπω</a:t>
            </a:r>
            <a:r>
              <a:rPr sz="2400" u="heavy" spc="-15" dirty="0">
                <a:solidFill>
                  <a:srgbClr val="CCCCFF"/>
                </a:solidFill>
                <a:uFill>
                  <a:solidFill>
                    <a:srgbClr val="CCCCFF"/>
                  </a:solidFill>
                </a:uFill>
                <a:latin typeface="Arial"/>
                <a:cs typeface="Arial"/>
                <a:hlinkClick r:id="" action="ppaction://noaction"/>
              </a:rPr>
              <a:t> </a:t>
            </a:r>
            <a:r>
              <a:rPr sz="2400" u="heavy" spc="-5" dirty="0">
                <a:solidFill>
                  <a:srgbClr val="CCCCFF"/>
                </a:solidFill>
                <a:uFill>
                  <a:solidFill>
                    <a:srgbClr val="CCCCFF"/>
                  </a:solidFill>
                </a:uFill>
                <a:latin typeface="Arial"/>
                <a:cs typeface="Arial"/>
                <a:hlinkClick r:id="" action="ppaction://noaction"/>
              </a:rPr>
              <a:t>Ανατολή</a:t>
            </a:r>
            <a:r>
              <a:rPr sz="2400" spc="-5" dirty="0">
                <a:solidFill>
                  <a:srgbClr val="FFFFFF"/>
                </a:solidFill>
                <a:latin typeface="Arial"/>
                <a:cs typeface="Arial"/>
              </a:rPr>
              <a:t>.</a:t>
            </a:r>
            <a:endParaRPr sz="2400" dirty="0">
              <a:latin typeface="Arial"/>
              <a:cs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40695" y="865457"/>
            <a:ext cx="1844082" cy="514032"/>
          </a:xfrm>
          <a:prstGeom prst="rect">
            <a:avLst/>
          </a:prstGeom>
        </p:spPr>
        <p:txBody>
          <a:bodyPr vert="horz" wrap="square" lIns="0" tIns="12092" rIns="0" bIns="0" rtlCol="0">
            <a:spAutoFit/>
          </a:bodyPr>
          <a:lstStyle/>
          <a:p>
            <a:pPr marL="12727">
              <a:spcBef>
                <a:spcPts val="95"/>
              </a:spcBef>
            </a:pPr>
            <a:r>
              <a:rPr spc="-10" dirty="0"/>
              <a:t>Καραϊβική</a:t>
            </a:r>
          </a:p>
        </p:txBody>
      </p:sp>
      <p:grpSp>
        <p:nvGrpSpPr>
          <p:cNvPr id="3" name="object 3"/>
          <p:cNvGrpSpPr/>
          <p:nvPr/>
        </p:nvGrpSpPr>
        <p:grpSpPr>
          <a:xfrm>
            <a:off x="183013" y="1511050"/>
            <a:ext cx="8772127" cy="4721714"/>
            <a:chOff x="182505" y="1508252"/>
            <a:chExt cx="8747760" cy="4712970"/>
          </a:xfrm>
        </p:grpSpPr>
        <p:sp>
          <p:nvSpPr>
            <p:cNvPr id="4" name="object 4"/>
            <p:cNvSpPr/>
            <p:nvPr/>
          </p:nvSpPr>
          <p:spPr>
            <a:xfrm>
              <a:off x="182505" y="1508252"/>
              <a:ext cx="8739377" cy="4712969"/>
            </a:xfrm>
            <a:prstGeom prst="rect">
              <a:avLst/>
            </a:prstGeom>
            <a:blipFill>
              <a:blip r:embed="rId2" cstate="print"/>
              <a:stretch>
                <a:fillRect/>
              </a:stretch>
            </a:blipFill>
          </p:spPr>
          <p:txBody>
            <a:bodyPr wrap="square" lIns="0" tIns="0" rIns="0" bIns="0" rtlCol="0"/>
            <a:lstStyle/>
            <a:p>
              <a:endParaRPr dirty="0"/>
            </a:p>
          </p:txBody>
        </p:sp>
        <p:sp>
          <p:nvSpPr>
            <p:cNvPr id="5" name="object 5"/>
            <p:cNvSpPr/>
            <p:nvPr/>
          </p:nvSpPr>
          <p:spPr>
            <a:xfrm>
              <a:off x="7726305" y="4613401"/>
              <a:ext cx="1194053" cy="1591817"/>
            </a:xfrm>
            <a:prstGeom prst="rect">
              <a:avLst/>
            </a:prstGeom>
            <a:blipFill>
              <a:blip r:embed="rId3" cstate="print"/>
              <a:stretch>
                <a:fillRect/>
              </a:stretch>
            </a:blipFill>
          </p:spPr>
          <p:txBody>
            <a:bodyPr wrap="square" lIns="0" tIns="0" rIns="0" bIns="0" rtlCol="0"/>
            <a:lstStyle/>
            <a:p>
              <a:endParaRPr dirty="0"/>
            </a:p>
          </p:txBody>
        </p:sp>
        <p:sp>
          <p:nvSpPr>
            <p:cNvPr id="6" name="object 6"/>
            <p:cNvSpPr/>
            <p:nvPr/>
          </p:nvSpPr>
          <p:spPr>
            <a:xfrm>
              <a:off x="7721727" y="4608829"/>
              <a:ext cx="1203325" cy="1601470"/>
            </a:xfrm>
            <a:custGeom>
              <a:avLst/>
              <a:gdLst/>
              <a:ahLst/>
              <a:cxnLst/>
              <a:rect l="l" t="t" r="r" b="b"/>
              <a:pathLst>
                <a:path w="1203325" h="1601470">
                  <a:moveTo>
                    <a:pt x="0" y="1600962"/>
                  </a:moveTo>
                  <a:lnTo>
                    <a:pt x="0" y="0"/>
                  </a:lnTo>
                  <a:lnTo>
                    <a:pt x="1203198" y="0"/>
                  </a:lnTo>
                  <a:lnTo>
                    <a:pt x="1203198" y="1600962"/>
                  </a:lnTo>
                  <a:lnTo>
                    <a:pt x="0" y="1600962"/>
                  </a:lnTo>
                  <a:close/>
                </a:path>
              </a:pathLst>
            </a:custGeom>
            <a:ln w="9525">
              <a:solidFill>
                <a:srgbClr val="FFFFFF"/>
              </a:solidFill>
            </a:ln>
          </p:spPr>
          <p:txBody>
            <a:bodyPr wrap="square" lIns="0" tIns="0" rIns="0" bIns="0" rtlCol="0"/>
            <a:lstStyle/>
            <a:p>
              <a:endParaRPr dirty="0"/>
            </a:p>
          </p:txBody>
        </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84028" y="868622"/>
            <a:ext cx="1425725" cy="514032"/>
          </a:xfrm>
          <a:prstGeom prst="rect">
            <a:avLst/>
          </a:prstGeom>
        </p:spPr>
        <p:txBody>
          <a:bodyPr vert="horz" wrap="square" lIns="0" tIns="12092" rIns="0" bIns="0" rtlCol="0">
            <a:spAutoFit/>
          </a:bodyPr>
          <a:lstStyle/>
          <a:p>
            <a:pPr marL="12727">
              <a:spcBef>
                <a:spcPts val="95"/>
              </a:spcBef>
            </a:pPr>
            <a:r>
              <a:rPr spc="-10" dirty="0"/>
              <a:t>Αλάσκα</a:t>
            </a:r>
          </a:p>
        </p:txBody>
      </p:sp>
      <p:grpSp>
        <p:nvGrpSpPr>
          <p:cNvPr id="3" name="object 3"/>
          <p:cNvGrpSpPr/>
          <p:nvPr/>
        </p:nvGrpSpPr>
        <p:grpSpPr>
          <a:xfrm>
            <a:off x="204411" y="1285080"/>
            <a:ext cx="8795051" cy="4632013"/>
            <a:chOff x="203842" y="1282699"/>
            <a:chExt cx="8770620" cy="4623435"/>
          </a:xfrm>
        </p:grpSpPr>
        <p:sp>
          <p:nvSpPr>
            <p:cNvPr id="4" name="object 4"/>
            <p:cNvSpPr/>
            <p:nvPr/>
          </p:nvSpPr>
          <p:spPr>
            <a:xfrm>
              <a:off x="203842" y="1282699"/>
              <a:ext cx="8770619" cy="4623053"/>
            </a:xfrm>
            <a:prstGeom prst="rect">
              <a:avLst/>
            </a:prstGeom>
            <a:blipFill>
              <a:blip r:embed="rId2" cstate="print"/>
              <a:stretch>
                <a:fillRect/>
              </a:stretch>
            </a:blipFill>
          </p:spPr>
          <p:txBody>
            <a:bodyPr wrap="square" lIns="0" tIns="0" rIns="0" bIns="0" rtlCol="0"/>
            <a:lstStyle/>
            <a:p>
              <a:endParaRPr dirty="0"/>
            </a:p>
          </p:txBody>
        </p:sp>
        <p:sp>
          <p:nvSpPr>
            <p:cNvPr id="5" name="object 5"/>
            <p:cNvSpPr/>
            <p:nvPr/>
          </p:nvSpPr>
          <p:spPr>
            <a:xfrm>
              <a:off x="6929253" y="4005325"/>
              <a:ext cx="2038350" cy="1895093"/>
            </a:xfrm>
            <a:prstGeom prst="rect">
              <a:avLst/>
            </a:prstGeom>
            <a:blipFill>
              <a:blip r:embed="rId3" cstate="print"/>
              <a:stretch>
                <a:fillRect/>
              </a:stretch>
            </a:blipFill>
          </p:spPr>
          <p:txBody>
            <a:bodyPr wrap="square" lIns="0" tIns="0" rIns="0" bIns="0" rtlCol="0"/>
            <a:lstStyle/>
            <a:p>
              <a:endParaRPr dirty="0"/>
            </a:p>
          </p:txBody>
        </p:sp>
      </p:grpSp>
      <p:sp>
        <p:nvSpPr>
          <p:cNvPr id="6" name="object 6"/>
          <p:cNvSpPr/>
          <p:nvPr/>
        </p:nvSpPr>
        <p:spPr>
          <a:xfrm>
            <a:off x="6943965" y="4008177"/>
            <a:ext cx="2053579" cy="1907897"/>
          </a:xfrm>
          <a:custGeom>
            <a:avLst/>
            <a:gdLst/>
            <a:ahLst/>
            <a:cxnLst/>
            <a:rect l="l" t="t" r="r" b="b"/>
            <a:pathLst>
              <a:path w="2047875" h="1904364">
                <a:moveTo>
                  <a:pt x="0" y="1904238"/>
                </a:moveTo>
                <a:lnTo>
                  <a:pt x="0" y="0"/>
                </a:lnTo>
                <a:lnTo>
                  <a:pt x="2047494" y="0"/>
                </a:lnTo>
                <a:lnTo>
                  <a:pt x="2047494" y="1904238"/>
                </a:lnTo>
                <a:lnTo>
                  <a:pt x="0" y="1904238"/>
                </a:lnTo>
                <a:close/>
              </a:path>
            </a:pathLst>
          </a:custGeom>
          <a:ln w="9525">
            <a:solidFill>
              <a:srgbClr val="FFFFFF"/>
            </a:solidFill>
          </a:ln>
        </p:spPr>
        <p:txBody>
          <a:bodyPr wrap="square" lIns="0" tIns="0" rIns="0" bIns="0" rtlCol="0"/>
          <a:lstStyle/>
          <a:p>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13706" y="868499"/>
            <a:ext cx="1416811" cy="514032"/>
          </a:xfrm>
          <a:prstGeom prst="rect">
            <a:avLst/>
          </a:prstGeom>
        </p:spPr>
        <p:txBody>
          <a:bodyPr vert="horz" wrap="square" lIns="0" tIns="12092" rIns="0" bIns="0" rtlCol="0">
            <a:spAutoFit/>
          </a:bodyPr>
          <a:lstStyle/>
          <a:p>
            <a:pPr marL="12727">
              <a:spcBef>
                <a:spcPts val="95"/>
              </a:spcBef>
            </a:pPr>
            <a:r>
              <a:rPr spc="-10" dirty="0"/>
              <a:t>Βαλτική</a:t>
            </a:r>
          </a:p>
        </p:txBody>
      </p:sp>
      <p:grpSp>
        <p:nvGrpSpPr>
          <p:cNvPr id="3" name="object 3"/>
          <p:cNvGrpSpPr/>
          <p:nvPr/>
        </p:nvGrpSpPr>
        <p:grpSpPr>
          <a:xfrm>
            <a:off x="122650" y="2248510"/>
            <a:ext cx="8891203" cy="3951302"/>
            <a:chOff x="122308" y="2244344"/>
            <a:chExt cx="8866505" cy="3943985"/>
          </a:xfrm>
        </p:grpSpPr>
        <p:sp>
          <p:nvSpPr>
            <p:cNvPr id="4" name="object 4"/>
            <p:cNvSpPr/>
            <p:nvPr/>
          </p:nvSpPr>
          <p:spPr>
            <a:xfrm>
              <a:off x="122308" y="2244344"/>
              <a:ext cx="8852153" cy="3941825"/>
            </a:xfrm>
            <a:prstGeom prst="rect">
              <a:avLst/>
            </a:prstGeom>
            <a:blipFill>
              <a:blip r:embed="rId2" cstate="print"/>
              <a:stretch>
                <a:fillRect/>
              </a:stretch>
            </a:blipFill>
          </p:spPr>
          <p:txBody>
            <a:bodyPr wrap="square" lIns="0" tIns="0" rIns="0" bIns="0" rtlCol="0"/>
            <a:lstStyle/>
            <a:p>
              <a:endParaRPr dirty="0"/>
            </a:p>
          </p:txBody>
        </p:sp>
        <p:sp>
          <p:nvSpPr>
            <p:cNvPr id="5" name="object 5"/>
            <p:cNvSpPr/>
            <p:nvPr/>
          </p:nvSpPr>
          <p:spPr>
            <a:xfrm>
              <a:off x="7864989" y="4235449"/>
              <a:ext cx="1114043" cy="1943099"/>
            </a:xfrm>
            <a:prstGeom prst="rect">
              <a:avLst/>
            </a:prstGeom>
            <a:blipFill>
              <a:blip r:embed="rId3" cstate="print"/>
              <a:stretch>
                <a:fillRect/>
              </a:stretch>
            </a:blipFill>
          </p:spPr>
          <p:txBody>
            <a:bodyPr wrap="square" lIns="0" tIns="0" rIns="0" bIns="0" rtlCol="0"/>
            <a:lstStyle/>
            <a:p>
              <a:endParaRPr dirty="0"/>
            </a:p>
          </p:txBody>
        </p:sp>
        <p:sp>
          <p:nvSpPr>
            <p:cNvPr id="6" name="object 6"/>
            <p:cNvSpPr/>
            <p:nvPr/>
          </p:nvSpPr>
          <p:spPr>
            <a:xfrm>
              <a:off x="7860424" y="4230877"/>
              <a:ext cx="1123315" cy="1952625"/>
            </a:xfrm>
            <a:custGeom>
              <a:avLst/>
              <a:gdLst/>
              <a:ahLst/>
              <a:cxnLst/>
              <a:rect l="l" t="t" r="r" b="b"/>
              <a:pathLst>
                <a:path w="1123315" h="1952625">
                  <a:moveTo>
                    <a:pt x="0" y="1952244"/>
                  </a:moveTo>
                  <a:lnTo>
                    <a:pt x="0" y="0"/>
                  </a:lnTo>
                  <a:lnTo>
                    <a:pt x="1123188" y="0"/>
                  </a:lnTo>
                  <a:lnTo>
                    <a:pt x="1123188" y="1952244"/>
                  </a:lnTo>
                  <a:lnTo>
                    <a:pt x="0" y="1952244"/>
                  </a:lnTo>
                  <a:close/>
                </a:path>
              </a:pathLst>
            </a:custGeom>
            <a:ln w="9525">
              <a:solidFill>
                <a:srgbClr val="FFFFFF"/>
              </a:solidFill>
            </a:ln>
          </p:spPr>
          <p:txBody>
            <a:bodyPr wrap="square" lIns="0" tIns="0" rIns="0" bIns="0" rtlCol="0"/>
            <a:lstStyle/>
            <a:p>
              <a:endParaRPr dirty="0"/>
            </a:p>
          </p:txBody>
        </p:sp>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32317" y="868509"/>
            <a:ext cx="2539434" cy="514032"/>
          </a:xfrm>
          <a:prstGeom prst="rect">
            <a:avLst/>
          </a:prstGeom>
        </p:spPr>
        <p:txBody>
          <a:bodyPr vert="horz" wrap="square" lIns="0" tIns="12092" rIns="0" bIns="0" rtlCol="0">
            <a:spAutoFit/>
          </a:bodyPr>
          <a:lstStyle/>
          <a:p>
            <a:pPr marL="12727">
              <a:spcBef>
                <a:spcPts val="95"/>
              </a:spcBef>
            </a:pPr>
            <a:r>
              <a:rPr spc="-5" dirty="0"/>
              <a:t>Άπω</a:t>
            </a:r>
            <a:r>
              <a:rPr spc="-70" dirty="0"/>
              <a:t> </a:t>
            </a:r>
            <a:r>
              <a:rPr spc="-5" dirty="0"/>
              <a:t>Ανατολή</a:t>
            </a:r>
          </a:p>
        </p:txBody>
      </p:sp>
      <p:sp>
        <p:nvSpPr>
          <p:cNvPr id="3" name="object 3"/>
          <p:cNvSpPr/>
          <p:nvPr/>
        </p:nvSpPr>
        <p:spPr>
          <a:xfrm>
            <a:off x="135639" y="2256141"/>
            <a:ext cx="8863821" cy="3923946"/>
          </a:xfrm>
          <a:prstGeom prst="rect">
            <a:avLst/>
          </a:prstGeom>
          <a:blipFill>
            <a:blip r:embed="rId2" cstate="print"/>
            <a:stretch>
              <a:fillRect/>
            </a:stretch>
          </a:blipFill>
        </p:spPr>
        <p:txBody>
          <a:bodyPr wrap="square" lIns="0" tIns="0" rIns="0" bIns="0" rtlCol="0"/>
          <a:lstStyle/>
          <a:p>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87625" y="404664"/>
            <a:ext cx="7344815" cy="643153"/>
          </a:xfrm>
          <a:prstGeom prst="rect">
            <a:avLst/>
          </a:prstGeom>
        </p:spPr>
        <p:txBody>
          <a:bodyPr vert="horz" wrap="square" lIns="0" tIns="12092" rIns="0" bIns="0" rtlCol="0">
            <a:spAutoFit/>
          </a:bodyPr>
          <a:lstStyle/>
          <a:p>
            <a:pPr marL="12727">
              <a:spcBef>
                <a:spcPts val="95"/>
              </a:spcBef>
            </a:pPr>
            <a:r>
              <a:rPr spc="-10" dirty="0"/>
              <a:t>Κρουαζιέρες</a:t>
            </a:r>
          </a:p>
        </p:txBody>
      </p:sp>
      <p:sp>
        <p:nvSpPr>
          <p:cNvPr id="3" name="object 3"/>
          <p:cNvSpPr txBox="1"/>
          <p:nvPr/>
        </p:nvSpPr>
        <p:spPr>
          <a:xfrm>
            <a:off x="1820020" y="1612916"/>
            <a:ext cx="6842081" cy="3013675"/>
          </a:xfrm>
          <a:prstGeom prst="rect">
            <a:avLst/>
          </a:prstGeom>
        </p:spPr>
        <p:txBody>
          <a:bodyPr vert="horz" wrap="square" lIns="0" tIns="12727" rIns="0" bIns="0" rtlCol="0">
            <a:spAutoFit/>
          </a:bodyPr>
          <a:lstStyle/>
          <a:p>
            <a:pPr marL="353198" marR="5092" indent="-341107">
              <a:lnSpc>
                <a:spcPct val="120200"/>
              </a:lnSpc>
              <a:spcBef>
                <a:spcPts val="100"/>
              </a:spcBef>
              <a:tabLst>
                <a:tab pos="353198" algn="l"/>
              </a:tabLst>
            </a:pPr>
            <a:r>
              <a:rPr dirty="0">
                <a:solidFill>
                  <a:schemeClr val="bg1"/>
                </a:solidFill>
                <a:latin typeface="Arial"/>
                <a:cs typeface="Arial"/>
              </a:rPr>
              <a:t>•	</a:t>
            </a:r>
            <a:r>
              <a:rPr spc="-5" dirty="0">
                <a:solidFill>
                  <a:schemeClr val="bg1"/>
                </a:solidFill>
                <a:latin typeface="Arial"/>
                <a:cs typeface="Arial"/>
              </a:rPr>
              <a:t>Τα τουριστικά πακέτα ΔΕΝ διοργανώνουν κρουαζιέρες, πωλούν  τα πακέτα που ετοιμάζουν </a:t>
            </a:r>
            <a:r>
              <a:rPr dirty="0">
                <a:solidFill>
                  <a:schemeClr val="bg1"/>
                </a:solidFill>
                <a:latin typeface="Arial"/>
                <a:cs typeface="Arial"/>
              </a:rPr>
              <a:t>οι </a:t>
            </a:r>
            <a:r>
              <a:rPr spc="-5" dirty="0">
                <a:solidFill>
                  <a:schemeClr val="bg1"/>
                </a:solidFill>
                <a:latin typeface="Arial"/>
                <a:cs typeface="Arial"/>
              </a:rPr>
              <a:t>ναυτιλιακές εταιρείες στις οποίες  ανήκουν </a:t>
            </a:r>
            <a:r>
              <a:rPr dirty="0">
                <a:solidFill>
                  <a:schemeClr val="bg1"/>
                </a:solidFill>
                <a:latin typeface="Arial"/>
                <a:cs typeface="Arial"/>
              </a:rPr>
              <a:t>τα</a:t>
            </a:r>
            <a:r>
              <a:rPr spc="-15" dirty="0">
                <a:solidFill>
                  <a:schemeClr val="bg1"/>
                </a:solidFill>
                <a:latin typeface="Arial"/>
                <a:cs typeface="Arial"/>
              </a:rPr>
              <a:t> </a:t>
            </a:r>
            <a:r>
              <a:rPr spc="-5" dirty="0">
                <a:solidFill>
                  <a:schemeClr val="bg1"/>
                </a:solidFill>
                <a:latin typeface="Arial"/>
                <a:cs typeface="Arial"/>
              </a:rPr>
              <a:t>κρουαζιερόπλοια.</a:t>
            </a:r>
            <a:endParaRPr dirty="0">
              <a:solidFill>
                <a:schemeClr val="bg1"/>
              </a:solidFill>
              <a:latin typeface="Arial"/>
              <a:cs typeface="Arial"/>
            </a:endParaRPr>
          </a:p>
          <a:p>
            <a:pPr>
              <a:lnSpc>
                <a:spcPct val="100000"/>
              </a:lnSpc>
            </a:pPr>
            <a:endParaRPr sz="2000" dirty="0">
              <a:solidFill>
                <a:schemeClr val="bg1"/>
              </a:solidFill>
              <a:latin typeface="Arial"/>
              <a:cs typeface="Arial"/>
            </a:endParaRPr>
          </a:p>
          <a:p>
            <a:pPr marL="353198" marR="790401" indent="-341107">
              <a:lnSpc>
                <a:spcPct val="120300"/>
              </a:lnSpc>
              <a:spcBef>
                <a:spcPts val="1507"/>
              </a:spcBef>
              <a:tabLst>
                <a:tab pos="353198" algn="l"/>
              </a:tabLst>
            </a:pPr>
            <a:r>
              <a:rPr dirty="0">
                <a:solidFill>
                  <a:schemeClr val="bg1"/>
                </a:solidFill>
                <a:latin typeface="Arial"/>
                <a:cs typeface="Arial"/>
              </a:rPr>
              <a:t>•	</a:t>
            </a:r>
            <a:r>
              <a:rPr spc="-5" dirty="0">
                <a:solidFill>
                  <a:schemeClr val="bg1"/>
                </a:solidFill>
                <a:latin typeface="Arial"/>
                <a:cs typeface="Arial"/>
              </a:rPr>
              <a:t>Προσφέρουν στους </a:t>
            </a:r>
            <a:r>
              <a:rPr dirty="0">
                <a:solidFill>
                  <a:schemeClr val="bg1"/>
                </a:solidFill>
                <a:latin typeface="Arial"/>
                <a:cs typeface="Arial"/>
              </a:rPr>
              <a:t>τουριστικούς </a:t>
            </a:r>
            <a:r>
              <a:rPr spc="-5" dirty="0">
                <a:solidFill>
                  <a:schemeClr val="bg1"/>
                </a:solidFill>
                <a:latin typeface="Arial"/>
                <a:cs typeface="Arial"/>
              </a:rPr>
              <a:t>πράκτορες </a:t>
            </a:r>
            <a:r>
              <a:rPr dirty="0">
                <a:solidFill>
                  <a:schemeClr val="bg1"/>
                </a:solidFill>
                <a:latin typeface="Arial"/>
                <a:cs typeface="Arial"/>
              </a:rPr>
              <a:t>ή και </a:t>
            </a:r>
            <a:r>
              <a:rPr spc="-5" dirty="0">
                <a:solidFill>
                  <a:schemeClr val="bg1"/>
                </a:solidFill>
                <a:latin typeface="Arial"/>
                <a:cs typeface="Arial"/>
              </a:rPr>
              <a:t>στους  υπαλλήλους τουριστικών γραφείων ταξίδια</a:t>
            </a:r>
            <a:r>
              <a:rPr spc="-50" dirty="0">
                <a:solidFill>
                  <a:schemeClr val="bg1"/>
                </a:solidFill>
                <a:latin typeface="Arial"/>
                <a:cs typeface="Arial"/>
              </a:rPr>
              <a:t> </a:t>
            </a:r>
            <a:r>
              <a:rPr spc="-5" dirty="0">
                <a:solidFill>
                  <a:schemeClr val="bg1"/>
                </a:solidFill>
                <a:latin typeface="Arial"/>
                <a:cs typeface="Arial"/>
              </a:rPr>
              <a:t>γνωριμίας</a:t>
            </a:r>
            <a:endParaRPr dirty="0">
              <a:solidFill>
                <a:schemeClr val="bg1"/>
              </a:solidFill>
              <a:latin typeface="Arial"/>
              <a:cs typeface="Arial"/>
            </a:endParaRPr>
          </a:p>
          <a:p>
            <a:pPr>
              <a:lnSpc>
                <a:spcPct val="100000"/>
              </a:lnSpc>
            </a:pPr>
            <a:endParaRPr sz="2000" dirty="0">
              <a:solidFill>
                <a:schemeClr val="bg1"/>
              </a:solidFill>
              <a:latin typeface="Arial"/>
              <a:cs typeface="Arial"/>
            </a:endParaRPr>
          </a:p>
          <a:p>
            <a:pPr>
              <a:spcBef>
                <a:spcPts val="45"/>
              </a:spcBef>
            </a:pPr>
            <a:endParaRPr sz="1700" dirty="0">
              <a:solidFill>
                <a:schemeClr val="bg1"/>
              </a:solidFill>
              <a:latin typeface="Arial"/>
              <a:cs typeface="Arial"/>
            </a:endParaRPr>
          </a:p>
          <a:p>
            <a:pPr marL="12727">
              <a:tabLst>
                <a:tab pos="353198" algn="l"/>
              </a:tabLst>
            </a:pPr>
            <a:r>
              <a:rPr dirty="0">
                <a:solidFill>
                  <a:schemeClr val="bg1"/>
                </a:solidFill>
                <a:latin typeface="Arial"/>
                <a:cs typeface="Arial"/>
              </a:rPr>
              <a:t>•	</a:t>
            </a:r>
            <a:r>
              <a:rPr spc="-5" dirty="0">
                <a:solidFill>
                  <a:schemeClr val="bg1"/>
                </a:solidFill>
                <a:latin typeface="Arial"/>
                <a:cs typeface="Arial"/>
              </a:rPr>
              <a:t>Τα τουριστικά γραφεία κερδίζουν ποσοστά από την</a:t>
            </a:r>
            <a:r>
              <a:rPr spc="-60" dirty="0">
                <a:solidFill>
                  <a:schemeClr val="bg1"/>
                </a:solidFill>
                <a:latin typeface="Arial"/>
                <a:cs typeface="Arial"/>
              </a:rPr>
              <a:t> </a:t>
            </a:r>
            <a:r>
              <a:rPr dirty="0">
                <a:solidFill>
                  <a:schemeClr val="bg1"/>
                </a:solidFill>
                <a:latin typeface="Arial"/>
                <a:cs typeface="Arial"/>
              </a:rPr>
              <a:t>πώληση</a:t>
            </a:r>
            <a:r>
              <a:rPr dirty="0">
                <a:solidFill>
                  <a:schemeClr val="bg1"/>
                </a:solidFill>
                <a:latin typeface="Arial"/>
                <a:cs typeface="Arial"/>
              </a:rPr>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Ναυλομεσιτικά γραφεία</a:t>
            </a:r>
            <a:endParaRPr lang="el-GR" dirty="0"/>
          </a:p>
        </p:txBody>
      </p:sp>
      <p:sp>
        <p:nvSpPr>
          <p:cNvPr id="3" name="2 - Θέση περιεχομένου"/>
          <p:cNvSpPr>
            <a:spLocks noGrp="1"/>
          </p:cNvSpPr>
          <p:nvPr>
            <p:ph idx="1"/>
          </p:nvPr>
        </p:nvSpPr>
        <p:spPr>
          <a:xfrm>
            <a:off x="395536" y="1268760"/>
            <a:ext cx="8229600" cy="4709160"/>
          </a:xfrm>
        </p:spPr>
        <p:txBody>
          <a:bodyPr>
            <a:normAutofit fontScale="85000" lnSpcReduction="20000"/>
          </a:bodyPr>
          <a:lstStyle/>
          <a:p>
            <a:r>
              <a:rPr lang="el-GR" dirty="0" smtClean="0">
                <a:solidFill>
                  <a:schemeClr val="bg1"/>
                </a:solidFill>
                <a:latin typeface="+mj-lt"/>
              </a:rPr>
              <a:t>Ναυλομεσιτικά γραφεία Θαλάσσιου Τουρισμού » είναι οι νόμιμα οργανωμένες επιχειρήσεις, οι οποίες, με τα μέσα που διαθέτουν και τις υπηρεσίες που προσφέρουν, αναλαμβάνουν την εκμίσθωση πλωτού μέσου, οποιασδήποτε μορφής (Θαλαμηγού, Κρουαζιερόπλοιου, επιβατηγού σκάφους, πλοιαρίου διαφόρων τύπων, κλπ.), με Ελληνική και ξένη σημαία, σε Έλληνες ή ξένους, για εκτέλεση πλόων αναψυχής με ολική ναύλωση, σύμφωνα με ναυλοσύμφωνο εγκεκριμένου τύπου, εντός ή εκτός των Ελληνικών υδάτων</a:t>
            </a:r>
            <a:r>
              <a:rPr lang="el-GR" dirty="0" smtClean="0">
                <a:solidFill>
                  <a:schemeClr val="bg1"/>
                </a:solidFill>
                <a:latin typeface="+mj-lt"/>
              </a:rPr>
              <a:t>. Η </a:t>
            </a:r>
            <a:r>
              <a:rPr lang="el-GR" dirty="0" smtClean="0">
                <a:solidFill>
                  <a:schemeClr val="bg1"/>
                </a:solidFill>
                <a:latin typeface="+mj-lt"/>
              </a:rPr>
              <a:t>Επαγγελματική Οργάνωση του κλάδου των Ναυλομεσιτών είναι ο Ελληνικός Σύνδεσμος Μεσιτών και Εμπειρογνωμόνων Θαλαμηγών (Ε.Σ.Μ.Ε.Θ.), τα μέλη της οποίας συγκροτούνται σε τοπικά </a:t>
            </a:r>
            <a:r>
              <a:rPr lang="el-GR" dirty="0" smtClean="0">
                <a:solidFill>
                  <a:schemeClr val="bg1"/>
                </a:solidFill>
                <a:latin typeface="+mj-lt"/>
              </a:rPr>
              <a:t>επιμελητήρια</a:t>
            </a:r>
            <a:r>
              <a:rPr lang="en-US" dirty="0" smtClean="0"/>
              <a:t> Dr. </a:t>
            </a:r>
            <a:r>
              <a:rPr lang="el-GR" dirty="0" smtClean="0"/>
              <a:t>Μιχαήλ </a:t>
            </a:r>
            <a:r>
              <a:rPr lang="el-GR" dirty="0" err="1" smtClean="0"/>
              <a:t>Διακομιχάλης</a:t>
            </a:r>
            <a:r>
              <a:rPr lang="el-GR" dirty="0" smtClean="0"/>
              <a:t>, 2012</a:t>
            </a:r>
            <a:endParaRPr lang="el-GR" dirty="0">
              <a:solidFill>
                <a:schemeClr val="bg1"/>
              </a:solidFill>
              <a:latin typeface="+mj-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36913"/>
            <a:ext cx="8229600" cy="1143000"/>
          </a:xfrm>
        </p:spPr>
        <p:txBody>
          <a:bodyPr/>
          <a:lstStyle/>
          <a:p>
            <a:r>
              <a:rPr lang="el-GR" dirty="0" smtClean="0"/>
              <a:t>ΟΔΙΚΕΣ ΜΕΤΑΚΙΝΗΣΕΙΣ </a:t>
            </a: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84784" y="476673"/>
            <a:ext cx="10729192" cy="818819"/>
          </a:xfrm>
          <a:prstGeom prst="rect">
            <a:avLst/>
          </a:prstGeom>
        </p:spPr>
        <p:txBody>
          <a:bodyPr vert="horz" wrap="square" lIns="0" tIns="442554" rIns="0" bIns="0" rtlCol="0">
            <a:spAutoFit/>
          </a:bodyPr>
          <a:lstStyle/>
          <a:p>
            <a:pPr marL="4494210" marR="5092" indent="-1297606">
              <a:lnSpc>
                <a:spcPts val="2937"/>
              </a:lnSpc>
              <a:spcBef>
                <a:spcPts val="556"/>
              </a:spcBef>
            </a:pPr>
            <a:r>
              <a:rPr sz="2800" dirty="0"/>
              <a:t>Μετακινήσεις </a:t>
            </a:r>
            <a:r>
              <a:rPr sz="2800" spc="-5" dirty="0"/>
              <a:t>με</a:t>
            </a:r>
            <a:r>
              <a:rPr sz="2800" spc="-85" dirty="0"/>
              <a:t> </a:t>
            </a:r>
            <a:r>
              <a:rPr sz="2800" spc="-5" dirty="0"/>
              <a:t>Τουριστικά  Λεωφορεία</a:t>
            </a:r>
            <a:endParaRPr sz="2800" dirty="0"/>
          </a:p>
        </p:txBody>
      </p:sp>
      <p:sp>
        <p:nvSpPr>
          <p:cNvPr id="3" name="object 3"/>
          <p:cNvSpPr txBox="1"/>
          <p:nvPr/>
        </p:nvSpPr>
        <p:spPr>
          <a:xfrm>
            <a:off x="1115617" y="1988841"/>
            <a:ext cx="6611570" cy="2021093"/>
          </a:xfrm>
          <a:prstGeom prst="rect">
            <a:avLst/>
          </a:prstGeom>
        </p:spPr>
        <p:txBody>
          <a:bodyPr vert="horz" wrap="square" lIns="0" tIns="12727" rIns="0" bIns="0" rtlCol="0">
            <a:spAutoFit/>
          </a:bodyPr>
          <a:lstStyle/>
          <a:p>
            <a:pPr marL="353198" marR="5092" indent="-341107" algn="just">
              <a:lnSpc>
                <a:spcPct val="119700"/>
              </a:lnSpc>
              <a:spcBef>
                <a:spcPts val="100"/>
              </a:spcBef>
              <a:tabLst>
                <a:tab pos="353198" algn="l"/>
              </a:tabLst>
            </a:pPr>
            <a:r>
              <a:rPr sz="2000" spc="-5" dirty="0">
                <a:solidFill>
                  <a:schemeClr val="bg1"/>
                </a:solidFill>
                <a:latin typeface="Arial"/>
                <a:cs typeface="Arial"/>
              </a:rPr>
              <a:t>•	Ένα Τουριστικό </a:t>
            </a:r>
            <a:r>
              <a:rPr sz="2000" spc="-10" dirty="0">
                <a:solidFill>
                  <a:schemeClr val="bg1"/>
                </a:solidFill>
                <a:latin typeface="Arial"/>
                <a:cs typeface="Arial"/>
              </a:rPr>
              <a:t>Γραφείο </a:t>
            </a:r>
            <a:r>
              <a:rPr sz="2000" spc="-5" dirty="0">
                <a:solidFill>
                  <a:schemeClr val="bg1"/>
                </a:solidFill>
                <a:latin typeface="Arial"/>
                <a:cs typeface="Arial"/>
              </a:rPr>
              <a:t>μπορεί να </a:t>
            </a:r>
            <a:r>
              <a:rPr sz="2000" spc="-10" dirty="0">
                <a:solidFill>
                  <a:schemeClr val="bg1"/>
                </a:solidFill>
                <a:latin typeface="Arial"/>
                <a:cs typeface="Arial"/>
              </a:rPr>
              <a:t>έχει </a:t>
            </a:r>
            <a:r>
              <a:rPr sz="2000" spc="-5" dirty="0">
                <a:solidFill>
                  <a:schemeClr val="bg1"/>
                </a:solidFill>
                <a:latin typeface="Arial"/>
                <a:cs typeface="Arial"/>
              </a:rPr>
              <a:t>ιδιόκτητο στόλο  λεωφορείων (πχ. </a:t>
            </a:r>
            <a:r>
              <a:rPr sz="2000" spc="-10" dirty="0">
                <a:solidFill>
                  <a:schemeClr val="bg1"/>
                </a:solidFill>
                <a:latin typeface="Arial"/>
                <a:cs typeface="Arial"/>
              </a:rPr>
              <a:t>Amphitrion) </a:t>
            </a:r>
            <a:r>
              <a:rPr sz="2000" spc="-5" dirty="0">
                <a:solidFill>
                  <a:schemeClr val="bg1"/>
                </a:solidFill>
                <a:latin typeface="Arial"/>
                <a:cs typeface="Arial"/>
              </a:rPr>
              <a:t>είτε να</a:t>
            </a:r>
            <a:r>
              <a:rPr sz="2000" spc="20" dirty="0">
                <a:solidFill>
                  <a:schemeClr val="bg1"/>
                </a:solidFill>
                <a:latin typeface="Arial"/>
                <a:cs typeface="Arial"/>
              </a:rPr>
              <a:t> </a:t>
            </a:r>
            <a:r>
              <a:rPr sz="2000" spc="-5" dirty="0">
                <a:solidFill>
                  <a:schemeClr val="bg1"/>
                </a:solidFill>
                <a:latin typeface="Arial"/>
                <a:cs typeface="Arial"/>
              </a:rPr>
              <a:t>νοικιάζει.</a:t>
            </a:r>
            <a:endParaRPr sz="2000" dirty="0">
              <a:solidFill>
                <a:schemeClr val="bg1"/>
              </a:solidFill>
              <a:latin typeface="Arial"/>
              <a:cs typeface="Arial"/>
            </a:endParaRPr>
          </a:p>
          <a:p>
            <a:pPr algn="just">
              <a:lnSpc>
                <a:spcPct val="100000"/>
              </a:lnSpc>
            </a:pPr>
            <a:endParaRPr sz="2200" dirty="0">
              <a:solidFill>
                <a:schemeClr val="bg1"/>
              </a:solidFill>
              <a:latin typeface="Arial"/>
              <a:cs typeface="Arial"/>
            </a:endParaRPr>
          </a:p>
          <a:p>
            <a:pPr marL="353198" marR="8909" indent="-341107" algn="just">
              <a:lnSpc>
                <a:spcPct val="119700"/>
              </a:lnSpc>
              <a:spcBef>
                <a:spcPts val="1549"/>
              </a:spcBef>
              <a:tabLst>
                <a:tab pos="352562" algn="l"/>
              </a:tabLst>
            </a:pPr>
            <a:r>
              <a:rPr sz="2000" spc="-5" dirty="0">
                <a:solidFill>
                  <a:schemeClr val="bg1"/>
                </a:solidFill>
                <a:latin typeface="Arial"/>
                <a:cs typeface="Arial"/>
              </a:rPr>
              <a:t>•	Τα Αστικά και Υπεραστικά Λεωφορεία απαγορεύεται να  </a:t>
            </a:r>
            <a:r>
              <a:rPr sz="2000" spc="-10" dirty="0">
                <a:solidFill>
                  <a:schemeClr val="bg1"/>
                </a:solidFill>
                <a:latin typeface="Arial"/>
                <a:cs typeface="Arial"/>
              </a:rPr>
              <a:t>εκτελούν δρομολόγια </a:t>
            </a:r>
            <a:r>
              <a:rPr sz="2000" spc="-5" dirty="0" err="1">
                <a:solidFill>
                  <a:schemeClr val="bg1"/>
                </a:solidFill>
                <a:latin typeface="Arial"/>
                <a:cs typeface="Arial"/>
              </a:rPr>
              <a:t>Τουριστικής</a:t>
            </a:r>
            <a:r>
              <a:rPr sz="2000" spc="-5" dirty="0">
                <a:solidFill>
                  <a:schemeClr val="bg1"/>
                </a:solidFill>
                <a:latin typeface="Arial"/>
                <a:cs typeface="Arial"/>
              </a:rPr>
              <a:t> </a:t>
            </a:r>
            <a:r>
              <a:rPr sz="2000" spc="-5" dirty="0" err="1" smtClean="0">
                <a:solidFill>
                  <a:schemeClr val="bg1"/>
                </a:solidFill>
                <a:latin typeface="Arial"/>
                <a:cs typeface="Arial"/>
              </a:rPr>
              <a:t>φύσης</a:t>
            </a:r>
            <a:endParaRPr sz="2000" dirty="0">
              <a:solidFill>
                <a:schemeClr val="bg1"/>
              </a:solidFill>
              <a:latin typeface="Arial"/>
              <a:cs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ΣΤΟΛΟΣ ΤΕΟΜ </a:t>
            </a:r>
            <a:endParaRPr lang="el-GR" sz="2800" dirty="0"/>
          </a:p>
        </p:txBody>
      </p:sp>
      <p:sp>
        <p:nvSpPr>
          <p:cNvPr id="3" name="2 - Θέση περιεχομένου"/>
          <p:cNvSpPr>
            <a:spLocks noGrp="1"/>
          </p:cNvSpPr>
          <p:nvPr>
            <p:ph idx="1"/>
          </p:nvPr>
        </p:nvSpPr>
        <p:spPr/>
        <p:txBody>
          <a:bodyPr>
            <a:normAutofit fontScale="92500"/>
          </a:bodyPr>
          <a:lstStyle/>
          <a:p>
            <a:r>
              <a:rPr lang="el-GR" dirty="0" smtClean="0">
                <a:solidFill>
                  <a:schemeClr val="bg1"/>
                </a:solidFill>
                <a:latin typeface="+mj-lt"/>
              </a:rPr>
              <a:t>1. Λεωφορεία 50 θέσεων: Είναι ο συνηθέστερος τύπος λεωφορείου και αυτός που προτιμάται από τα περισσότερα πρακτορεία. </a:t>
            </a:r>
          </a:p>
          <a:p>
            <a:r>
              <a:rPr lang="el-GR" dirty="0" smtClean="0">
                <a:solidFill>
                  <a:schemeClr val="bg1"/>
                </a:solidFill>
                <a:latin typeface="+mj-lt"/>
              </a:rPr>
              <a:t>2. Λεωφορεία 34 θέσεων: Είναι πιο μικρά λεωφορεία που προσομοιάζουν με τα παραπάνω αλλά είναι πολύ φθηνότερα. </a:t>
            </a:r>
          </a:p>
          <a:p>
            <a:r>
              <a:rPr lang="el-GR" dirty="0" smtClean="0">
                <a:solidFill>
                  <a:schemeClr val="bg1"/>
                </a:solidFill>
                <a:latin typeface="+mj-lt"/>
              </a:rPr>
              <a:t>3. Λεωφορεία 30 θέσεων: Είναι σχεδιασμένα για μικρό αριθμό επιβατών και έχουν μικρότερες μεταφορικές δυνατότητες. Προτιμώνται από πρακτορεία με μικρό κύκλο εργασιών.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09328" y="540948"/>
            <a:ext cx="11953328" cy="942187"/>
          </a:xfrm>
          <a:prstGeom prst="rect">
            <a:avLst/>
          </a:prstGeom>
        </p:spPr>
        <p:txBody>
          <a:bodyPr vert="horz" wrap="square" lIns="0" tIns="79542" rIns="0" bIns="0" rtlCol="0">
            <a:spAutoFit/>
          </a:bodyPr>
          <a:lstStyle/>
          <a:p>
            <a:pPr marL="3360438" marR="5092" indent="-485517">
              <a:lnSpc>
                <a:spcPts val="3348"/>
              </a:lnSpc>
              <a:spcBef>
                <a:spcPts val="625"/>
              </a:spcBef>
            </a:pPr>
            <a:r>
              <a:rPr spc="-5" dirty="0"/>
              <a:t>Παράγοντες Μεταφοράς </a:t>
            </a:r>
            <a:r>
              <a:rPr spc="-10" dirty="0"/>
              <a:t>και  Μετακίνησης</a:t>
            </a:r>
            <a:r>
              <a:rPr spc="-5" dirty="0"/>
              <a:t> </a:t>
            </a:r>
            <a:r>
              <a:rPr spc="-10" dirty="0"/>
              <a:t>Πελατών</a:t>
            </a:r>
          </a:p>
        </p:txBody>
      </p:sp>
      <p:sp>
        <p:nvSpPr>
          <p:cNvPr id="3" name="object 3"/>
          <p:cNvSpPr txBox="1"/>
          <p:nvPr/>
        </p:nvSpPr>
        <p:spPr>
          <a:xfrm>
            <a:off x="1331640" y="2132858"/>
            <a:ext cx="6062676" cy="3318941"/>
          </a:xfrm>
          <a:prstGeom prst="rect">
            <a:avLst/>
          </a:prstGeom>
        </p:spPr>
        <p:txBody>
          <a:bodyPr vert="horz" wrap="square" lIns="0" tIns="12725" rIns="0" bIns="0" rtlCol="0">
            <a:spAutoFit/>
          </a:bodyPr>
          <a:lstStyle/>
          <a:p>
            <a:pPr marL="353160" marR="5092" indent="-341071">
              <a:lnSpc>
                <a:spcPct val="149800"/>
              </a:lnSpc>
              <a:spcBef>
                <a:spcPts val="100"/>
              </a:spcBef>
              <a:tabLst>
                <a:tab pos="353160" algn="l"/>
              </a:tabLst>
            </a:pPr>
            <a:r>
              <a:rPr sz="2400" dirty="0">
                <a:solidFill>
                  <a:schemeClr val="bg1"/>
                </a:solidFill>
                <a:latin typeface="Arial"/>
                <a:cs typeface="Arial"/>
              </a:rPr>
              <a:t>•	</a:t>
            </a:r>
            <a:r>
              <a:rPr sz="2400" spc="-5" dirty="0">
                <a:solidFill>
                  <a:schemeClr val="bg1"/>
                </a:solidFill>
                <a:latin typeface="Arial"/>
                <a:cs typeface="Arial"/>
              </a:rPr>
              <a:t>Για </a:t>
            </a:r>
            <a:r>
              <a:rPr sz="2400" dirty="0">
                <a:solidFill>
                  <a:schemeClr val="bg1"/>
                </a:solidFill>
                <a:latin typeface="Arial"/>
                <a:cs typeface="Arial"/>
              </a:rPr>
              <a:t>την </a:t>
            </a:r>
            <a:r>
              <a:rPr sz="2400" spc="-5" dirty="0">
                <a:solidFill>
                  <a:schemeClr val="bg1"/>
                </a:solidFill>
                <a:latin typeface="Arial"/>
                <a:cs typeface="Arial"/>
              </a:rPr>
              <a:t>διαπίστωση </a:t>
            </a:r>
            <a:r>
              <a:rPr sz="2400" dirty="0">
                <a:solidFill>
                  <a:schemeClr val="bg1"/>
                </a:solidFill>
                <a:latin typeface="Arial"/>
                <a:cs typeface="Arial"/>
              </a:rPr>
              <a:t>του </a:t>
            </a:r>
            <a:r>
              <a:rPr sz="2400" spc="-5" dirty="0">
                <a:solidFill>
                  <a:schemeClr val="bg1"/>
                </a:solidFill>
                <a:latin typeface="Arial"/>
                <a:cs typeface="Arial"/>
              </a:rPr>
              <a:t>επιπέδου </a:t>
            </a:r>
            <a:r>
              <a:rPr sz="2400" dirty="0">
                <a:solidFill>
                  <a:schemeClr val="bg1"/>
                </a:solidFill>
                <a:latin typeface="Arial"/>
                <a:cs typeface="Arial"/>
              </a:rPr>
              <a:t>των  </a:t>
            </a:r>
            <a:r>
              <a:rPr sz="2400" spc="-5" dirty="0">
                <a:solidFill>
                  <a:schemeClr val="bg1"/>
                </a:solidFill>
                <a:latin typeface="Arial"/>
                <a:cs typeface="Arial"/>
              </a:rPr>
              <a:t>υπηρεσιών κάθε </a:t>
            </a:r>
            <a:r>
              <a:rPr sz="2400" dirty="0">
                <a:solidFill>
                  <a:schemeClr val="bg1"/>
                </a:solidFill>
                <a:latin typeface="Arial"/>
                <a:cs typeface="Arial"/>
              </a:rPr>
              <a:t>μέσου στελέχη </a:t>
            </a:r>
            <a:r>
              <a:rPr sz="2400" spc="-5" dirty="0">
                <a:solidFill>
                  <a:schemeClr val="bg1"/>
                </a:solidFill>
                <a:latin typeface="Arial"/>
                <a:cs typeface="Arial"/>
              </a:rPr>
              <a:t>από  </a:t>
            </a:r>
            <a:r>
              <a:rPr sz="2400" dirty="0">
                <a:solidFill>
                  <a:schemeClr val="bg1"/>
                </a:solidFill>
                <a:latin typeface="Arial"/>
                <a:cs typeface="Arial"/>
              </a:rPr>
              <a:t>τουριστικά γραφεία </a:t>
            </a:r>
            <a:r>
              <a:rPr sz="2400" spc="-5" dirty="0">
                <a:solidFill>
                  <a:schemeClr val="bg1"/>
                </a:solidFill>
                <a:latin typeface="Arial"/>
                <a:cs typeface="Arial"/>
              </a:rPr>
              <a:t>επισκέπτονται </a:t>
            </a:r>
            <a:r>
              <a:rPr sz="2400" dirty="0">
                <a:solidFill>
                  <a:schemeClr val="bg1"/>
                </a:solidFill>
                <a:latin typeface="Arial"/>
                <a:cs typeface="Arial"/>
              </a:rPr>
              <a:t>τα </a:t>
            </a:r>
            <a:r>
              <a:rPr sz="2400" spc="-5" dirty="0">
                <a:solidFill>
                  <a:schemeClr val="bg1"/>
                </a:solidFill>
                <a:latin typeface="Arial"/>
                <a:cs typeface="Arial"/>
              </a:rPr>
              <a:t>μέρη  </a:t>
            </a:r>
            <a:r>
              <a:rPr sz="2400" dirty="0">
                <a:solidFill>
                  <a:schemeClr val="bg1"/>
                </a:solidFill>
                <a:latin typeface="Arial"/>
                <a:cs typeface="Arial"/>
              </a:rPr>
              <a:t>τα οποία θα </a:t>
            </a:r>
            <a:r>
              <a:rPr sz="2400" spc="-5" dirty="0">
                <a:solidFill>
                  <a:schemeClr val="bg1"/>
                </a:solidFill>
                <a:latin typeface="Arial"/>
                <a:cs typeface="Arial"/>
              </a:rPr>
              <a:t>αποτελέσουν </a:t>
            </a:r>
            <a:r>
              <a:rPr sz="2400" dirty="0">
                <a:solidFill>
                  <a:schemeClr val="bg1"/>
                </a:solidFill>
                <a:latin typeface="Arial"/>
                <a:cs typeface="Arial"/>
              </a:rPr>
              <a:t>σταθμούς στο  τουριστικό </a:t>
            </a:r>
            <a:r>
              <a:rPr sz="2400" spc="-5" dirty="0">
                <a:solidFill>
                  <a:schemeClr val="bg1"/>
                </a:solidFill>
                <a:latin typeface="Arial"/>
                <a:cs typeface="Arial"/>
              </a:rPr>
              <a:t>πακέτο </a:t>
            </a:r>
            <a:r>
              <a:rPr sz="2400" dirty="0">
                <a:solidFill>
                  <a:schemeClr val="bg1"/>
                </a:solidFill>
                <a:latin typeface="Arial"/>
                <a:cs typeface="Arial"/>
              </a:rPr>
              <a:t>με τα μέσα </a:t>
            </a:r>
            <a:r>
              <a:rPr sz="2400" spc="-5" dirty="0">
                <a:solidFill>
                  <a:schemeClr val="bg1"/>
                </a:solidFill>
                <a:latin typeface="Arial"/>
                <a:cs typeface="Arial"/>
              </a:rPr>
              <a:t>που θα  </a:t>
            </a:r>
            <a:r>
              <a:rPr sz="2400" dirty="0">
                <a:solidFill>
                  <a:schemeClr val="bg1"/>
                </a:solidFill>
                <a:latin typeface="Arial"/>
                <a:cs typeface="Arial"/>
              </a:rPr>
              <a:t>ταξιδέψουν οι</a:t>
            </a:r>
            <a:r>
              <a:rPr sz="2400" spc="-15" dirty="0">
                <a:solidFill>
                  <a:schemeClr val="bg1"/>
                </a:solidFill>
                <a:latin typeface="Arial"/>
                <a:cs typeface="Arial"/>
              </a:rPr>
              <a:t> </a:t>
            </a:r>
            <a:r>
              <a:rPr sz="2400" spc="-5" dirty="0">
                <a:solidFill>
                  <a:schemeClr val="bg1"/>
                </a:solidFill>
                <a:latin typeface="Arial"/>
                <a:cs typeface="Arial"/>
              </a:rPr>
              <a:t>πελάτες.</a:t>
            </a:r>
            <a:endParaRPr sz="2400" dirty="0">
              <a:solidFill>
                <a:schemeClr val="bg1"/>
              </a:solidFill>
              <a:latin typeface="Arial"/>
              <a:cs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ΣΤΟΛΟΣ ΤΕΟΜ </a:t>
            </a:r>
            <a:endParaRPr lang="el-GR" sz="3600" dirty="0"/>
          </a:p>
        </p:txBody>
      </p:sp>
      <p:sp>
        <p:nvSpPr>
          <p:cNvPr id="3" name="2 - Θέση περιεχομένου"/>
          <p:cNvSpPr>
            <a:spLocks noGrp="1"/>
          </p:cNvSpPr>
          <p:nvPr>
            <p:ph idx="1"/>
          </p:nvPr>
        </p:nvSpPr>
        <p:spPr/>
        <p:txBody>
          <a:bodyPr>
            <a:normAutofit fontScale="92500" lnSpcReduction="10000"/>
          </a:bodyPr>
          <a:lstStyle/>
          <a:p>
            <a:r>
              <a:rPr lang="el-GR" dirty="0" smtClean="0">
                <a:solidFill>
                  <a:schemeClr val="bg1"/>
                </a:solidFill>
                <a:latin typeface="+mj-lt"/>
              </a:rPr>
              <a:t>4. Λεωφορεία 24 και 20 θέσεων: Είναι τα μικρότερα και προτιμώνται για τον μικρό όγκο τους. </a:t>
            </a:r>
          </a:p>
          <a:p>
            <a:r>
              <a:rPr lang="el-GR" dirty="0" smtClean="0">
                <a:solidFill>
                  <a:schemeClr val="bg1"/>
                </a:solidFill>
                <a:latin typeface="+mj-lt"/>
              </a:rPr>
              <a:t>5. Λεωφορεία 17 και 11 θέσεων (mini bus): Είναι πολύ μικρά λεωφορεία με μεγάλη ευελιξία και πρακτικότητα. Τα mini bus πολλές φορές τα τουριστικά γραφεία τα χρησιμοποιούν για μεταφορές </a:t>
            </a:r>
            <a:r>
              <a:rPr lang="el-GR" dirty="0" smtClean="0">
                <a:solidFill>
                  <a:schemeClr val="bg1"/>
                </a:solidFill>
                <a:latin typeface="+mj-lt"/>
              </a:rPr>
              <a:t>shuttles</a:t>
            </a:r>
            <a:r>
              <a:rPr lang="el-GR" dirty="0" smtClean="0">
                <a:solidFill>
                  <a:schemeClr val="bg1"/>
                </a:solidFill>
                <a:latin typeface="+mj-lt"/>
              </a:rPr>
              <a:t> ( </a:t>
            </a:r>
            <a:r>
              <a:rPr lang="el-GR" dirty="0" smtClean="0">
                <a:solidFill>
                  <a:schemeClr val="bg1"/>
                </a:solidFill>
                <a:latin typeface="+mj-lt"/>
              </a:rPr>
              <a:t>shuttle</a:t>
            </a:r>
            <a:r>
              <a:rPr lang="el-GR" dirty="0" smtClean="0">
                <a:solidFill>
                  <a:schemeClr val="bg1"/>
                </a:solidFill>
                <a:latin typeface="+mj-lt"/>
              </a:rPr>
              <a:t> </a:t>
            </a:r>
            <a:r>
              <a:rPr lang="el-GR" dirty="0" smtClean="0">
                <a:solidFill>
                  <a:schemeClr val="bg1"/>
                </a:solidFill>
                <a:latin typeface="+mj-lt"/>
              </a:rPr>
              <a:t>buses</a:t>
            </a:r>
            <a:r>
              <a:rPr lang="el-GR" dirty="0" smtClean="0">
                <a:solidFill>
                  <a:schemeClr val="bg1"/>
                </a:solidFill>
                <a:latin typeface="+mj-lt"/>
              </a:rPr>
              <a:t>). </a:t>
            </a:r>
          </a:p>
          <a:p>
            <a:r>
              <a:rPr lang="el-GR" dirty="0" smtClean="0">
                <a:solidFill>
                  <a:schemeClr val="bg1"/>
                </a:solidFill>
                <a:latin typeface="+mj-lt"/>
              </a:rPr>
              <a:t> 6. Διώροφα λεωφορεία 75 θέσεων: Είναι τα πιο μεγάλα λεωφορεία όσον αφορά τον όγκο τους και την χωρητικότητα τους. Χρησιμοποιούνται για την μεταφορά μεγάλου όγκου επιβατών. Είναι πολύ πιο ακριβά από τις προηγούμενες κατηγορίες.</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
            <a:ext cx="8229600" cy="836712"/>
          </a:xfrm>
        </p:spPr>
        <p:txBody>
          <a:bodyPr/>
          <a:lstStyle/>
          <a:p>
            <a:r>
              <a:rPr lang="el-GR" dirty="0" smtClean="0"/>
              <a:t>ΠΡΟΥΠΟΘΕΣΕΙΣ </a:t>
            </a:r>
            <a:endParaRPr lang="el-GR" dirty="0"/>
          </a:p>
        </p:txBody>
      </p:sp>
      <p:sp>
        <p:nvSpPr>
          <p:cNvPr id="3" name="2 - Θέση περιεχομένου"/>
          <p:cNvSpPr>
            <a:spLocks noGrp="1"/>
          </p:cNvSpPr>
          <p:nvPr>
            <p:ph idx="1"/>
          </p:nvPr>
        </p:nvSpPr>
        <p:spPr>
          <a:xfrm>
            <a:off x="179512" y="908720"/>
            <a:ext cx="8229600" cy="5616624"/>
          </a:xfrm>
        </p:spPr>
        <p:txBody>
          <a:bodyPr>
            <a:normAutofit/>
          </a:bodyPr>
          <a:lstStyle/>
          <a:p>
            <a:pPr algn="just">
              <a:buNone/>
            </a:pPr>
            <a:r>
              <a:rPr lang="el-GR" sz="2400" dirty="0" smtClean="0">
                <a:solidFill>
                  <a:schemeClr val="bg1"/>
                </a:solidFill>
                <a:latin typeface="+mj-lt"/>
              </a:rPr>
              <a:t>     Η συμφωνία μεταξύ του τουριστικού γραφείου και του προμηθευτή των λεωφορείων πρέπει να περιλαμβάνει εγγύηση ότι </a:t>
            </a:r>
            <a:r>
              <a:rPr lang="en-US" sz="2400" dirty="0" smtClean="0">
                <a:solidFill>
                  <a:schemeClr val="bg1"/>
                </a:solidFill>
                <a:latin typeface="+mj-lt"/>
              </a:rPr>
              <a:t>:</a:t>
            </a:r>
          </a:p>
          <a:p>
            <a:pPr algn="just"/>
            <a:r>
              <a:rPr lang="el-GR" sz="2400" dirty="0" smtClean="0">
                <a:solidFill>
                  <a:schemeClr val="bg1"/>
                </a:solidFill>
                <a:latin typeface="+mj-lt"/>
              </a:rPr>
              <a:t>Τα Λεωφορεία θα είναι σε καλή κατάσταση και ότι θα συντηρούνται τακτικά. </a:t>
            </a:r>
            <a:endParaRPr lang="en-US" sz="2400" dirty="0" smtClean="0">
              <a:solidFill>
                <a:schemeClr val="bg1"/>
              </a:solidFill>
              <a:latin typeface="+mj-lt"/>
            </a:endParaRPr>
          </a:p>
          <a:p>
            <a:pPr algn="just"/>
            <a:r>
              <a:rPr lang="el-GR" sz="2400" dirty="0" smtClean="0">
                <a:solidFill>
                  <a:schemeClr val="bg1"/>
                </a:solidFill>
                <a:latin typeface="+mj-lt"/>
              </a:rPr>
              <a:t>Πιστοποίηση από το ΚΤΕΟ ότι έχουν περάσει από τεχνικό έλεγχο. </a:t>
            </a:r>
            <a:endParaRPr lang="en-US" sz="2400" dirty="0" smtClean="0">
              <a:solidFill>
                <a:schemeClr val="bg1"/>
              </a:solidFill>
              <a:latin typeface="+mj-lt"/>
            </a:endParaRPr>
          </a:p>
          <a:p>
            <a:pPr algn="just"/>
            <a:r>
              <a:rPr lang="el-GR" sz="2400" dirty="0" smtClean="0">
                <a:solidFill>
                  <a:schemeClr val="bg1"/>
                </a:solidFill>
                <a:latin typeface="+mj-lt"/>
              </a:rPr>
              <a:t>Οι Οδηγοί είναι έμπειροι επαγγελματίες οι οποίοι γνωρίζουν τα δρομολόγια, μιλούν κάποια ξένη γλώσσα καθώς και ότι θα είναι ενδεδυμένοι με την εταιρική στολή και θα συμπεριφέρονται καλά στους πελάτες</a:t>
            </a:r>
            <a:endParaRPr lang="en-US" sz="2400" dirty="0" smtClean="0">
              <a:solidFill>
                <a:schemeClr val="bg1"/>
              </a:solidFill>
              <a:latin typeface="+mj-lt"/>
            </a:endParaRPr>
          </a:p>
          <a:p>
            <a:pPr algn="just">
              <a:buNone/>
            </a:pPr>
            <a:endParaRPr lang="en-US" dirty="0" smtClean="0"/>
          </a:p>
          <a:p>
            <a:pPr algn="just">
              <a:buNone/>
            </a:pPr>
            <a:endParaRPr lang="en-US" dirty="0" smtClean="0"/>
          </a:p>
          <a:p>
            <a:pPr algn="just">
              <a:buNone/>
            </a:pPr>
            <a:endParaRPr lang="el-GR" dirty="0"/>
          </a:p>
        </p:txBody>
      </p:sp>
      <p:sp>
        <p:nvSpPr>
          <p:cNvPr id="4" name="3 - Ορθογώνιο"/>
          <p:cNvSpPr/>
          <p:nvPr/>
        </p:nvSpPr>
        <p:spPr>
          <a:xfrm>
            <a:off x="1043608" y="5517232"/>
            <a:ext cx="6840760" cy="646331"/>
          </a:xfrm>
          <a:prstGeom prst="rect">
            <a:avLst/>
          </a:prstGeom>
        </p:spPr>
        <p:txBody>
          <a:bodyPr wrap="square" lIns="91431" tIns="45715" rIns="91431" bIns="45715">
            <a:spAutoFit/>
          </a:bodyPr>
          <a:lstStyle/>
          <a:p>
            <a:r>
              <a:rPr lang="el-GR" dirty="0" smtClean="0">
                <a:solidFill>
                  <a:schemeClr val="accent1"/>
                </a:solidFill>
              </a:rPr>
              <a:t>Τα έγγραφα αυτά χορηγούνται από το </a:t>
            </a:r>
            <a:r>
              <a:rPr lang="el-GR" b="1" u="sng" dirty="0" smtClean="0">
                <a:solidFill>
                  <a:schemeClr val="accent1"/>
                </a:solidFill>
              </a:rPr>
              <a:t>Υπουργείο Μεταφορών</a:t>
            </a:r>
            <a:r>
              <a:rPr lang="el-GR" dirty="0" smtClean="0">
                <a:solidFill>
                  <a:schemeClr val="accent1"/>
                </a:solidFill>
              </a:rPr>
              <a:t> και από </a:t>
            </a:r>
            <a:r>
              <a:rPr lang="el-GR" b="1" u="sng" dirty="0" smtClean="0">
                <a:solidFill>
                  <a:schemeClr val="accent1"/>
                </a:solidFill>
              </a:rPr>
              <a:t>τον ΕΟΤ</a:t>
            </a:r>
            <a:endParaRPr lang="el-GR" b="1" u="sng" dirty="0">
              <a:solidFill>
                <a:schemeClr val="accent1"/>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Rent a Car </a:t>
            </a:r>
            <a:endParaRPr lang="el-GR" dirty="0"/>
          </a:p>
        </p:txBody>
      </p:sp>
      <p:sp>
        <p:nvSpPr>
          <p:cNvPr id="3" name="2 - Θέση περιεχομένου"/>
          <p:cNvSpPr>
            <a:spLocks noGrp="1"/>
          </p:cNvSpPr>
          <p:nvPr>
            <p:ph idx="1"/>
          </p:nvPr>
        </p:nvSpPr>
        <p:spPr/>
        <p:txBody>
          <a:bodyPr>
            <a:normAutofit/>
          </a:bodyPr>
          <a:lstStyle/>
          <a:p>
            <a:r>
              <a:rPr lang="el-GR" dirty="0" smtClean="0">
                <a:solidFill>
                  <a:schemeClr val="bg1"/>
                </a:solidFill>
                <a:latin typeface="+mj-lt"/>
              </a:rPr>
              <a:t>Γραφεία ενοικιάσεων Αυτοκινήτων –Μοτοσυκλετών  (</a:t>
            </a:r>
            <a:r>
              <a:rPr lang="en-US" dirty="0" smtClean="0">
                <a:solidFill>
                  <a:schemeClr val="bg1"/>
                </a:solidFill>
                <a:latin typeface="+mj-lt"/>
              </a:rPr>
              <a:t>Rent a Car)</a:t>
            </a:r>
          </a:p>
          <a:p>
            <a:r>
              <a:rPr lang="el-GR" dirty="0" smtClean="0">
                <a:solidFill>
                  <a:schemeClr val="bg1"/>
                </a:solidFill>
                <a:latin typeface="+mj-lt"/>
              </a:rPr>
              <a:t>Γραφεία ενοικιάσεων τρίτροχων οχημάτων</a:t>
            </a:r>
            <a:endParaRPr lang="en-US" dirty="0" smtClean="0">
              <a:solidFill>
                <a:schemeClr val="bg1"/>
              </a:solidFill>
              <a:latin typeface="+mj-lt"/>
            </a:endParaRPr>
          </a:p>
          <a:p>
            <a:r>
              <a:rPr lang="el-GR" dirty="0" smtClean="0">
                <a:solidFill>
                  <a:schemeClr val="bg1"/>
                </a:solidFill>
                <a:latin typeface="+mj-lt"/>
              </a:rPr>
              <a:t>Γραφεία ενοικιάσεων πολυτελών Οχημάτων </a:t>
            </a:r>
          </a:p>
          <a:p>
            <a:endParaRPr lang="el-GR" dirty="0" smtClean="0">
              <a:solidFill>
                <a:schemeClr val="bg1"/>
              </a:solidFill>
              <a:latin typeface="+mj-lt"/>
            </a:endParaRPr>
          </a:p>
          <a:p>
            <a:pPr>
              <a:buNone/>
            </a:pPr>
            <a:r>
              <a:rPr lang="el-GR" dirty="0" smtClean="0">
                <a:solidFill>
                  <a:schemeClr val="bg1"/>
                </a:solidFill>
                <a:latin typeface="+mj-lt"/>
              </a:rPr>
              <a:t>Τα παραπάνω λειτουργούν</a:t>
            </a:r>
            <a:r>
              <a:rPr lang="el-GR" dirty="0" smtClean="0">
                <a:solidFill>
                  <a:schemeClr val="bg1"/>
                </a:solidFill>
              </a:rPr>
              <a:t> </a:t>
            </a:r>
            <a:r>
              <a:rPr lang="el-GR" dirty="0" smtClean="0">
                <a:solidFill>
                  <a:schemeClr val="bg1"/>
                </a:solidFill>
                <a:latin typeface="+mj-lt"/>
              </a:rPr>
              <a:t>είτε</a:t>
            </a:r>
            <a:r>
              <a:rPr lang="el-GR" dirty="0" smtClean="0">
                <a:solidFill>
                  <a:schemeClr val="bg1"/>
                </a:solidFill>
              </a:rPr>
              <a:t> </a:t>
            </a:r>
            <a:r>
              <a:rPr lang="en-US" dirty="0" smtClean="0">
                <a:solidFill>
                  <a:schemeClr val="bg1"/>
                </a:solidFill>
                <a:latin typeface="+mj-lt"/>
              </a:rPr>
              <a:t>:</a:t>
            </a:r>
          </a:p>
          <a:p>
            <a:r>
              <a:rPr lang="el-GR" dirty="0" smtClean="0">
                <a:solidFill>
                  <a:schemeClr val="bg1"/>
                </a:solidFill>
                <a:latin typeface="+mj-lt"/>
              </a:rPr>
              <a:t>Ανεξάρτητα</a:t>
            </a:r>
          </a:p>
          <a:p>
            <a:r>
              <a:rPr lang="el-GR" dirty="0" smtClean="0">
                <a:solidFill>
                  <a:schemeClr val="bg1"/>
                </a:solidFill>
                <a:latin typeface="+mj-lt"/>
              </a:rPr>
              <a:t>Σε συνεργασία με τουριστικά Γραφεία </a:t>
            </a:r>
          </a:p>
          <a:p>
            <a:r>
              <a:rPr lang="el-GR" dirty="0" smtClean="0">
                <a:solidFill>
                  <a:schemeClr val="bg1"/>
                </a:solidFill>
                <a:latin typeface="+mj-lt"/>
              </a:rPr>
              <a:t>Αποτελούν τμήμα του Τουριστικού Γραφείου </a:t>
            </a:r>
          </a:p>
          <a:p>
            <a:pPr>
              <a:buNone/>
            </a:pPr>
            <a:endParaRPr lang="el-GR" dirty="0">
              <a:solidFill>
                <a:schemeClr val="bg1"/>
              </a:solidFill>
              <a:latin typeface="+mj-lt"/>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19672" y="404664"/>
            <a:ext cx="6595873" cy="643153"/>
          </a:xfrm>
          <a:prstGeom prst="rect">
            <a:avLst/>
          </a:prstGeom>
        </p:spPr>
        <p:txBody>
          <a:bodyPr vert="horz" wrap="square" lIns="0" tIns="12093" rIns="0" bIns="0" rtlCol="0">
            <a:spAutoFit/>
          </a:bodyPr>
          <a:lstStyle/>
          <a:p>
            <a:pPr marL="12729">
              <a:spcBef>
                <a:spcPts val="95"/>
              </a:spcBef>
            </a:pPr>
            <a:r>
              <a:rPr spc="-10" dirty="0"/>
              <a:t>Οδικές</a:t>
            </a:r>
            <a:r>
              <a:rPr spc="-45" dirty="0"/>
              <a:t> </a:t>
            </a:r>
            <a:r>
              <a:rPr spc="-10" dirty="0"/>
              <a:t>Εκδρομές</a:t>
            </a:r>
          </a:p>
        </p:txBody>
      </p:sp>
      <p:sp>
        <p:nvSpPr>
          <p:cNvPr id="3" name="object 3"/>
          <p:cNvSpPr txBox="1"/>
          <p:nvPr/>
        </p:nvSpPr>
        <p:spPr>
          <a:xfrm>
            <a:off x="1619672" y="1772816"/>
            <a:ext cx="5933412" cy="2693811"/>
          </a:xfrm>
          <a:prstGeom prst="rect">
            <a:avLst/>
          </a:prstGeom>
        </p:spPr>
        <p:txBody>
          <a:bodyPr vert="horz" wrap="square" lIns="0" tIns="54099" rIns="0" bIns="0" rtlCol="0">
            <a:spAutoFit/>
          </a:bodyPr>
          <a:lstStyle/>
          <a:p>
            <a:pPr marL="353236" marR="5092" indent="-341143">
              <a:lnSpc>
                <a:spcPts val="2095"/>
              </a:lnSpc>
              <a:spcBef>
                <a:spcPts val="426"/>
              </a:spcBef>
              <a:tabLst>
                <a:tab pos="352599" algn="l"/>
              </a:tabLst>
            </a:pPr>
            <a:r>
              <a:rPr sz="2000" spc="-5" dirty="0">
                <a:solidFill>
                  <a:schemeClr val="bg1"/>
                </a:solidFill>
                <a:latin typeface="Arial"/>
                <a:cs typeface="Arial"/>
              </a:rPr>
              <a:t>•</a:t>
            </a:r>
            <a:r>
              <a:rPr sz="2000" spc="-5" dirty="0">
                <a:solidFill>
                  <a:srgbClr val="FFFFFF"/>
                </a:solidFill>
                <a:latin typeface="Arial"/>
                <a:cs typeface="Arial"/>
              </a:rPr>
              <a:t>	</a:t>
            </a:r>
            <a:r>
              <a:rPr sz="2000" spc="-5" dirty="0">
                <a:solidFill>
                  <a:schemeClr val="bg1"/>
                </a:solidFill>
                <a:latin typeface="Arial"/>
                <a:cs typeface="Arial"/>
              </a:rPr>
              <a:t>Μετακίνηση μαθητών, ηλικιωμένων, ατόμων μέλη  ενός</a:t>
            </a:r>
            <a:r>
              <a:rPr sz="2000" spc="-10" dirty="0">
                <a:solidFill>
                  <a:schemeClr val="bg1"/>
                </a:solidFill>
                <a:latin typeface="Arial"/>
                <a:cs typeface="Arial"/>
              </a:rPr>
              <a:t> </a:t>
            </a:r>
            <a:r>
              <a:rPr sz="2000" dirty="0">
                <a:solidFill>
                  <a:schemeClr val="bg1"/>
                </a:solidFill>
                <a:latin typeface="Arial"/>
                <a:cs typeface="Arial"/>
              </a:rPr>
              <a:t>συλλόγου,</a:t>
            </a:r>
          </a:p>
          <a:p>
            <a:pPr>
              <a:spcBef>
                <a:spcPts val="20"/>
              </a:spcBef>
            </a:pPr>
            <a:endParaRPr sz="2600" dirty="0">
              <a:solidFill>
                <a:schemeClr val="bg1"/>
              </a:solidFill>
              <a:latin typeface="Arial"/>
              <a:cs typeface="Arial"/>
            </a:endParaRPr>
          </a:p>
          <a:p>
            <a:pPr marL="12729">
              <a:spcBef>
                <a:spcPts val="5"/>
              </a:spcBef>
              <a:tabLst>
                <a:tab pos="353236" algn="l"/>
              </a:tabLst>
            </a:pPr>
            <a:r>
              <a:rPr sz="2000" spc="-5" dirty="0">
                <a:solidFill>
                  <a:schemeClr val="bg1"/>
                </a:solidFill>
                <a:latin typeface="Arial"/>
                <a:cs typeface="Arial"/>
              </a:rPr>
              <a:t>•	Περιλαμβάνει αρχηγό εκδρομής ή και</a:t>
            </a:r>
            <a:r>
              <a:rPr sz="2000" spc="15" dirty="0">
                <a:solidFill>
                  <a:schemeClr val="bg1"/>
                </a:solidFill>
                <a:latin typeface="Arial"/>
                <a:cs typeface="Arial"/>
              </a:rPr>
              <a:t> </a:t>
            </a:r>
            <a:r>
              <a:rPr sz="2000" spc="-5" dirty="0">
                <a:solidFill>
                  <a:schemeClr val="bg1"/>
                </a:solidFill>
                <a:latin typeface="Arial"/>
                <a:cs typeface="Arial"/>
              </a:rPr>
              <a:t>ξεναγό</a:t>
            </a:r>
            <a:endParaRPr sz="2000" dirty="0">
              <a:solidFill>
                <a:schemeClr val="bg1"/>
              </a:solidFill>
              <a:latin typeface="Arial"/>
              <a:cs typeface="Arial"/>
            </a:endParaRPr>
          </a:p>
          <a:p>
            <a:pPr>
              <a:spcBef>
                <a:spcPts val="40"/>
              </a:spcBef>
            </a:pPr>
            <a:endParaRPr sz="2600" dirty="0">
              <a:solidFill>
                <a:schemeClr val="bg1"/>
              </a:solidFill>
              <a:latin typeface="Arial"/>
              <a:cs typeface="Arial"/>
            </a:endParaRPr>
          </a:p>
          <a:p>
            <a:pPr marL="12729">
              <a:tabLst>
                <a:tab pos="353236" algn="l"/>
              </a:tabLst>
            </a:pPr>
            <a:r>
              <a:rPr sz="2000" spc="-5" dirty="0">
                <a:solidFill>
                  <a:schemeClr val="bg1"/>
                </a:solidFill>
                <a:latin typeface="Arial"/>
                <a:cs typeface="Arial"/>
              </a:rPr>
              <a:t>•	Συχνές</a:t>
            </a:r>
            <a:r>
              <a:rPr sz="2000" spc="-10" dirty="0">
                <a:solidFill>
                  <a:schemeClr val="bg1"/>
                </a:solidFill>
                <a:latin typeface="Arial"/>
                <a:cs typeface="Arial"/>
              </a:rPr>
              <a:t> </a:t>
            </a:r>
            <a:r>
              <a:rPr sz="2000" spc="-5" dirty="0">
                <a:solidFill>
                  <a:schemeClr val="bg1"/>
                </a:solidFill>
                <a:latin typeface="Arial"/>
                <a:cs typeface="Arial"/>
              </a:rPr>
              <a:t>στάσεις</a:t>
            </a:r>
            <a:endParaRPr sz="2000" dirty="0">
              <a:solidFill>
                <a:schemeClr val="bg1"/>
              </a:solidFill>
              <a:latin typeface="Arial"/>
              <a:cs typeface="Arial"/>
            </a:endParaRPr>
          </a:p>
          <a:p>
            <a:pPr>
              <a:spcBef>
                <a:spcPts val="45"/>
              </a:spcBef>
            </a:pPr>
            <a:endParaRPr sz="2600" dirty="0">
              <a:solidFill>
                <a:schemeClr val="bg1"/>
              </a:solidFill>
              <a:latin typeface="Arial"/>
              <a:cs typeface="Arial"/>
            </a:endParaRPr>
          </a:p>
          <a:p>
            <a:pPr marL="12729">
              <a:tabLst>
                <a:tab pos="353236" algn="l"/>
              </a:tabLst>
            </a:pPr>
            <a:r>
              <a:rPr sz="2000" spc="-5" dirty="0">
                <a:solidFill>
                  <a:schemeClr val="bg1"/>
                </a:solidFill>
                <a:latin typeface="Arial"/>
                <a:cs typeface="Arial"/>
              </a:rPr>
              <a:t>•	Περιήγηση σε μνημεία και</a:t>
            </a:r>
            <a:r>
              <a:rPr sz="2000" spc="5" dirty="0">
                <a:solidFill>
                  <a:schemeClr val="bg1"/>
                </a:solidFill>
                <a:latin typeface="Arial"/>
                <a:cs typeface="Arial"/>
              </a:rPr>
              <a:t> </a:t>
            </a:r>
            <a:r>
              <a:rPr sz="2000" spc="-5" dirty="0">
                <a:solidFill>
                  <a:schemeClr val="bg1"/>
                </a:solidFill>
                <a:latin typeface="Arial"/>
                <a:cs typeface="Arial"/>
              </a:rPr>
              <a:t>αξιοθέατα.</a:t>
            </a:r>
            <a:endParaRPr sz="2000" dirty="0">
              <a:solidFill>
                <a:schemeClr val="bg1"/>
              </a:solidFill>
              <a:latin typeface="Arial"/>
              <a:cs typeface="Aria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19673" y="800897"/>
            <a:ext cx="6215774" cy="643153"/>
          </a:xfrm>
          <a:prstGeom prst="rect">
            <a:avLst/>
          </a:prstGeom>
        </p:spPr>
        <p:txBody>
          <a:bodyPr vert="horz" wrap="square" lIns="0" tIns="12093" rIns="0" bIns="0" rtlCol="0">
            <a:spAutoFit/>
          </a:bodyPr>
          <a:lstStyle/>
          <a:p>
            <a:pPr marL="12729">
              <a:spcBef>
                <a:spcPts val="95"/>
              </a:spcBef>
            </a:pPr>
            <a:r>
              <a:rPr spc="-10" dirty="0"/>
              <a:t>Transfer</a:t>
            </a:r>
            <a:r>
              <a:rPr spc="-40" dirty="0"/>
              <a:t> </a:t>
            </a:r>
            <a:r>
              <a:rPr spc="-5" dirty="0"/>
              <a:t>(Μεταφορές)</a:t>
            </a:r>
          </a:p>
        </p:txBody>
      </p:sp>
      <p:sp>
        <p:nvSpPr>
          <p:cNvPr id="3" name="object 3"/>
          <p:cNvSpPr txBox="1"/>
          <p:nvPr/>
        </p:nvSpPr>
        <p:spPr>
          <a:xfrm>
            <a:off x="1907704" y="2132856"/>
            <a:ext cx="6148640" cy="1488021"/>
          </a:xfrm>
          <a:prstGeom prst="rect">
            <a:avLst/>
          </a:prstGeom>
        </p:spPr>
        <p:txBody>
          <a:bodyPr vert="horz" wrap="square" lIns="0" tIns="12729" rIns="0" bIns="0" rtlCol="0">
            <a:spAutoFit/>
          </a:bodyPr>
          <a:lstStyle/>
          <a:p>
            <a:pPr marL="353236" marR="5092" indent="-341143">
              <a:lnSpc>
                <a:spcPct val="119700"/>
              </a:lnSpc>
              <a:spcBef>
                <a:spcPts val="100"/>
              </a:spcBef>
              <a:tabLst>
                <a:tab pos="352599" algn="l"/>
              </a:tabLst>
            </a:pPr>
            <a:r>
              <a:rPr sz="2000" spc="-5" dirty="0">
                <a:solidFill>
                  <a:schemeClr val="bg1"/>
                </a:solidFill>
                <a:latin typeface="Arial"/>
                <a:cs typeface="Arial"/>
              </a:rPr>
              <a:t>•	Υποδοχή και παραλαβή (handling) των αφιχθέντων  πελατών, </a:t>
            </a:r>
            <a:r>
              <a:rPr sz="2000" spc="-10" dirty="0">
                <a:solidFill>
                  <a:schemeClr val="bg1"/>
                </a:solidFill>
                <a:latin typeface="Arial"/>
                <a:cs typeface="Arial"/>
              </a:rPr>
              <a:t>έλεγχος </a:t>
            </a:r>
            <a:r>
              <a:rPr sz="2000" spc="-5" dirty="0">
                <a:solidFill>
                  <a:schemeClr val="bg1"/>
                </a:solidFill>
                <a:latin typeface="Arial"/>
                <a:cs typeface="Arial"/>
              </a:rPr>
              <a:t>για μη αφιχθέντες </a:t>
            </a:r>
            <a:r>
              <a:rPr sz="2000" spc="-10" dirty="0">
                <a:solidFill>
                  <a:schemeClr val="bg1"/>
                </a:solidFill>
                <a:latin typeface="Arial"/>
                <a:cs typeface="Arial"/>
              </a:rPr>
              <a:t>(no-show),  </a:t>
            </a:r>
            <a:r>
              <a:rPr sz="2000" spc="-5" dirty="0">
                <a:solidFill>
                  <a:schemeClr val="bg1"/>
                </a:solidFill>
                <a:latin typeface="Arial"/>
                <a:cs typeface="Arial"/>
              </a:rPr>
              <a:t>μεταφορά στο </a:t>
            </a:r>
            <a:r>
              <a:rPr sz="2000" spc="-10" dirty="0">
                <a:solidFill>
                  <a:schemeClr val="bg1"/>
                </a:solidFill>
                <a:latin typeface="Arial"/>
                <a:cs typeface="Arial"/>
              </a:rPr>
              <a:t>ξενοδοχείο </a:t>
            </a:r>
            <a:r>
              <a:rPr sz="2000" spc="-5" dirty="0">
                <a:solidFill>
                  <a:schemeClr val="bg1"/>
                </a:solidFill>
                <a:latin typeface="Arial"/>
                <a:cs typeface="Arial"/>
              </a:rPr>
              <a:t>και τακτοποίηση της  </a:t>
            </a:r>
            <a:r>
              <a:rPr sz="2000" spc="-10" dirty="0">
                <a:solidFill>
                  <a:schemeClr val="bg1"/>
                </a:solidFill>
                <a:latin typeface="Arial"/>
                <a:cs typeface="Arial"/>
              </a:rPr>
              <a:t>Υποδοχής</a:t>
            </a:r>
            <a:r>
              <a:rPr sz="2000" spc="5" dirty="0">
                <a:solidFill>
                  <a:schemeClr val="bg1"/>
                </a:solidFill>
                <a:latin typeface="Arial"/>
                <a:cs typeface="Arial"/>
              </a:rPr>
              <a:t> </a:t>
            </a:r>
            <a:r>
              <a:rPr sz="2000" spc="-5" dirty="0">
                <a:solidFill>
                  <a:schemeClr val="bg1"/>
                </a:solidFill>
                <a:latin typeface="Arial"/>
                <a:cs typeface="Arial"/>
              </a:rPr>
              <a:t>(reception)</a:t>
            </a:r>
            <a:endParaRPr sz="2000" dirty="0">
              <a:solidFill>
                <a:schemeClr val="bg1"/>
              </a:solidFill>
              <a:latin typeface="Arial"/>
              <a:cs typeface="Aria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ΣΙΔΗΡΟΔΡΟΜΙΚΕΣ ΜΕΤΑΚΙΝΗΣΕΙΣ </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solidFill>
                  <a:schemeClr val="bg1"/>
                </a:solidFill>
              </a:rPr>
              <a:t>ΤΡΑΙΝΟ (ΟΣΕ)</a:t>
            </a:r>
          </a:p>
          <a:p>
            <a:r>
              <a:rPr lang="el-GR" dirty="0" smtClean="0">
                <a:solidFill>
                  <a:schemeClr val="bg1"/>
                </a:solidFill>
              </a:rPr>
              <a:t>ΤΡΑΜ </a:t>
            </a:r>
          </a:p>
          <a:p>
            <a:r>
              <a:rPr lang="el-GR" dirty="0" smtClean="0">
                <a:solidFill>
                  <a:schemeClr val="bg1"/>
                </a:solidFill>
              </a:rPr>
              <a:t>ΜΕΤΡΟ </a:t>
            </a:r>
          </a:p>
          <a:p>
            <a:r>
              <a:rPr lang="el-GR" dirty="0" smtClean="0">
                <a:solidFill>
                  <a:schemeClr val="bg1"/>
                </a:solidFill>
              </a:rPr>
              <a:t>ΠΡΟΑΣΤΙΑΚΟΣ </a:t>
            </a:r>
          </a:p>
          <a:p>
            <a:pPr>
              <a:buNone/>
            </a:pPr>
            <a:r>
              <a:rPr lang="el-GR" dirty="0" smtClean="0">
                <a:solidFill>
                  <a:schemeClr val="bg1"/>
                </a:solidFill>
              </a:rPr>
              <a:t>Τα παραπάνω  συμβάλλουν</a:t>
            </a:r>
            <a:r>
              <a:rPr lang="en-US" dirty="0" smtClean="0">
                <a:solidFill>
                  <a:schemeClr val="bg1"/>
                </a:solidFill>
              </a:rPr>
              <a:t>:</a:t>
            </a:r>
            <a:r>
              <a:rPr lang="el-GR" dirty="0" smtClean="0">
                <a:solidFill>
                  <a:schemeClr val="bg1"/>
                </a:solidFill>
              </a:rPr>
              <a:t> </a:t>
            </a:r>
          </a:p>
          <a:p>
            <a:pPr marL="651481" indent="-514350">
              <a:buFont typeface="Wingdings" pitchFamily="2" charset="2"/>
              <a:buChar char="Ø"/>
            </a:pPr>
            <a:r>
              <a:rPr lang="el-GR" dirty="0" smtClean="0">
                <a:solidFill>
                  <a:schemeClr val="bg1"/>
                </a:solidFill>
              </a:rPr>
              <a:t> </a:t>
            </a:r>
            <a:r>
              <a:rPr lang="el-GR" dirty="0" smtClean="0">
                <a:solidFill>
                  <a:schemeClr val="bg1"/>
                </a:solidFill>
              </a:rPr>
              <a:t>Σ</a:t>
            </a:r>
            <a:r>
              <a:rPr lang="el-GR" dirty="0" smtClean="0">
                <a:solidFill>
                  <a:schemeClr val="bg1"/>
                </a:solidFill>
              </a:rPr>
              <a:t>την σύνδεση μεταξύ των πόλεων.</a:t>
            </a:r>
          </a:p>
          <a:p>
            <a:pPr marL="651481" indent="-514350">
              <a:buFont typeface="Wingdings" pitchFamily="2" charset="2"/>
              <a:buChar char="Ø"/>
            </a:pPr>
            <a:r>
              <a:rPr lang="el-GR" dirty="0" smtClean="0">
                <a:solidFill>
                  <a:schemeClr val="bg1"/>
                </a:solidFill>
              </a:rPr>
              <a:t>Φιλικά προς το περιβάλλον </a:t>
            </a:r>
          </a:p>
          <a:p>
            <a:pPr marL="651481" indent="-514350">
              <a:buFont typeface="Wingdings" pitchFamily="2" charset="2"/>
              <a:buChar char="Ø"/>
            </a:pPr>
            <a:r>
              <a:rPr lang="el-GR" dirty="0" smtClean="0">
                <a:solidFill>
                  <a:schemeClr val="bg1"/>
                </a:solidFill>
              </a:rPr>
              <a:t>Μείωση του χρόνου των μετακινήσεων εντος της πόλης </a:t>
            </a:r>
          </a:p>
          <a:p>
            <a:pPr marL="651481" indent="-514350">
              <a:buFont typeface="Wingdings" pitchFamily="2" charset="2"/>
              <a:buChar char="Ø"/>
            </a:pPr>
            <a:r>
              <a:rPr lang="el-GR" dirty="0" smtClean="0">
                <a:solidFill>
                  <a:schemeClr val="bg1"/>
                </a:solidFill>
              </a:rPr>
              <a:t>Συμβολή στην ανάπτυξη μορφών τουρισμού  </a:t>
            </a:r>
            <a:endParaRPr lang="el-GR" dirty="0">
              <a:solidFill>
                <a:schemeClr val="bg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ΣΙΔΗΡΟΔΡΟΜΙΚΕΣ ΜΕΤΑΚΙΝΗΣΕΙΣ </a:t>
            </a:r>
            <a:endParaRPr lang="el-GR" dirty="0"/>
          </a:p>
        </p:txBody>
      </p:sp>
      <p:sp>
        <p:nvSpPr>
          <p:cNvPr id="3" name="2 - Θέση περιεχομένου"/>
          <p:cNvSpPr>
            <a:spLocks noGrp="1"/>
          </p:cNvSpPr>
          <p:nvPr>
            <p:ph idx="1"/>
          </p:nvPr>
        </p:nvSpPr>
        <p:spPr/>
        <p:txBody>
          <a:bodyPr/>
          <a:lstStyle/>
          <a:p>
            <a:pPr marL="651481" indent="-514350">
              <a:buFont typeface="Wingdings" pitchFamily="2" charset="2"/>
              <a:buChar char="Ø"/>
            </a:pPr>
            <a:r>
              <a:rPr lang="el-GR" dirty="0" smtClean="0">
                <a:solidFill>
                  <a:schemeClr val="bg1"/>
                </a:solidFill>
              </a:rPr>
              <a:t>Αναβάθμιση των οικιστικών δομών </a:t>
            </a:r>
          </a:p>
          <a:p>
            <a:pPr marL="651481" indent="-514350">
              <a:buFont typeface="Wingdings" pitchFamily="2" charset="2"/>
              <a:buChar char="Ø"/>
            </a:pPr>
            <a:r>
              <a:rPr lang="el-GR" dirty="0" smtClean="0">
                <a:solidFill>
                  <a:schemeClr val="bg1"/>
                </a:solidFill>
              </a:rPr>
              <a:t>Ανάδειξη πολιτιστικής κληρονομίας</a:t>
            </a:r>
          </a:p>
          <a:p>
            <a:pPr marL="651481" indent="-514350">
              <a:buFont typeface="Wingdings" pitchFamily="2" charset="2"/>
              <a:buChar char="Ø"/>
            </a:pPr>
            <a:r>
              <a:rPr lang="el-GR" dirty="0" smtClean="0">
                <a:solidFill>
                  <a:schemeClr val="bg1"/>
                </a:solidFill>
              </a:rPr>
              <a:t>Αποσυμφόρηση οδικών δικτύων  </a:t>
            </a:r>
          </a:p>
          <a:p>
            <a:pPr marL="651481" indent="-514350">
              <a:buFont typeface="Wingdings" pitchFamily="2" charset="2"/>
              <a:buChar char="Ø"/>
            </a:pPr>
            <a:r>
              <a:rPr lang="el-GR" dirty="0" smtClean="0">
                <a:solidFill>
                  <a:schemeClr val="bg1"/>
                </a:solidFill>
              </a:rPr>
              <a:t>Διασύνδεση με κομβικά σημεία (Λιμάνια-</a:t>
            </a:r>
            <a:r>
              <a:rPr lang="el-GR" dirty="0" err="1" smtClean="0">
                <a:solidFill>
                  <a:schemeClr val="bg1"/>
                </a:solidFill>
              </a:rPr>
              <a:t>Αεροδρόμι</a:t>
            </a:r>
            <a:r>
              <a:rPr lang="el-GR" dirty="0" smtClean="0">
                <a:solidFill>
                  <a:schemeClr val="bg1"/>
                </a:solidFill>
              </a:rPr>
              <a:t>α)</a:t>
            </a:r>
          </a:p>
          <a:p>
            <a:pPr marL="651481" indent="-514350">
              <a:buFont typeface="Wingdings" pitchFamily="2" charset="2"/>
              <a:buChar char="Ø"/>
            </a:pPr>
            <a:r>
              <a:rPr lang="el-GR" dirty="0" smtClean="0">
                <a:solidFill>
                  <a:schemeClr val="bg1"/>
                </a:solidFill>
              </a:rPr>
              <a:t>Συμβολή στο μεταφορικό φορτίο </a:t>
            </a:r>
          </a:p>
          <a:p>
            <a:pPr marL="651481" indent="-514350">
              <a:buFont typeface="Wingdings" pitchFamily="2" charset="2"/>
              <a:buChar char="Ø"/>
            </a:pPr>
            <a:r>
              <a:rPr lang="el-GR" dirty="0" smtClean="0">
                <a:solidFill>
                  <a:schemeClr val="bg1"/>
                </a:solidFill>
              </a:rPr>
              <a:t>Ακρίβεια χρόνου μετακίνησης </a:t>
            </a:r>
          </a:p>
          <a:p>
            <a:pPr marL="651481" indent="-514350">
              <a:buFont typeface="Wingdings" pitchFamily="2" charset="2"/>
              <a:buChar char="Ø"/>
            </a:pPr>
            <a:r>
              <a:rPr lang="el-GR" dirty="0" smtClean="0">
                <a:solidFill>
                  <a:schemeClr val="bg1"/>
                </a:solidFill>
              </a:rPr>
              <a:t>Δημιουργία και ανάπτυξη περιοχών σε ρόλο δορυφόρων με τα μεγάλα αστικά κέντρα </a:t>
            </a:r>
            <a:endParaRPr lang="el-GR"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2924946"/>
            <a:ext cx="8229600" cy="1143000"/>
          </a:xfrm>
        </p:spPr>
        <p:txBody>
          <a:bodyPr>
            <a:normAutofit fontScale="90000"/>
          </a:bodyPr>
          <a:lstStyle/>
          <a:p>
            <a:r>
              <a:rPr lang="el-GR" spc="-10" dirty="0" smtClean="0"/>
              <a:t>Εναέριες Τουριστικές  Μετακινήσεις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45432" y="613349"/>
            <a:ext cx="12889432" cy="518209"/>
          </a:xfrm>
          <a:prstGeom prst="rect">
            <a:avLst/>
          </a:prstGeom>
        </p:spPr>
        <p:txBody>
          <a:bodyPr vert="horz" wrap="square" lIns="0" tIns="79542" rIns="0" bIns="0" rtlCol="0">
            <a:spAutoFit/>
          </a:bodyPr>
          <a:lstStyle/>
          <a:p>
            <a:pPr marL="4192117" marR="5092" indent="-724775">
              <a:lnSpc>
                <a:spcPts val="3348"/>
              </a:lnSpc>
              <a:spcBef>
                <a:spcPts val="625"/>
              </a:spcBef>
            </a:pPr>
            <a:r>
              <a:rPr spc="-10" dirty="0"/>
              <a:t>Εναέριες Τουριστικές  Μετακινήσεις</a:t>
            </a:r>
          </a:p>
        </p:txBody>
      </p:sp>
      <p:sp>
        <p:nvSpPr>
          <p:cNvPr id="3" name="object 3"/>
          <p:cNvSpPr txBox="1"/>
          <p:nvPr/>
        </p:nvSpPr>
        <p:spPr>
          <a:xfrm>
            <a:off x="611560" y="1628800"/>
            <a:ext cx="7560840" cy="3035716"/>
          </a:xfrm>
          <a:prstGeom prst="rect">
            <a:avLst/>
          </a:prstGeom>
        </p:spPr>
        <p:txBody>
          <a:bodyPr vert="horz" wrap="square" lIns="0" tIns="61086" rIns="0" bIns="0" rtlCol="0">
            <a:spAutoFit/>
          </a:bodyPr>
          <a:lstStyle/>
          <a:p>
            <a:pPr marL="353160" marR="397704" indent="-341071">
              <a:lnSpc>
                <a:spcPct val="86800"/>
              </a:lnSpc>
              <a:spcBef>
                <a:spcPts val="481"/>
              </a:spcBef>
              <a:tabLst>
                <a:tab pos="353160" algn="l"/>
              </a:tabLst>
            </a:pPr>
            <a:r>
              <a:rPr sz="2400" dirty="0">
                <a:solidFill>
                  <a:schemeClr val="bg1"/>
                </a:solidFill>
                <a:latin typeface="Arial"/>
                <a:cs typeface="Arial"/>
              </a:rPr>
              <a:t>•</a:t>
            </a:r>
            <a:r>
              <a:rPr sz="2400" dirty="0">
                <a:solidFill>
                  <a:srgbClr val="FFFFFF"/>
                </a:solidFill>
                <a:latin typeface="Arial"/>
                <a:cs typeface="Arial"/>
              </a:rPr>
              <a:t>	</a:t>
            </a:r>
            <a:r>
              <a:rPr sz="2400" u="heavy" spc="-5" dirty="0">
                <a:solidFill>
                  <a:srgbClr val="CCCCFF"/>
                </a:solidFill>
                <a:uFill>
                  <a:solidFill>
                    <a:srgbClr val="CCCCFF"/>
                  </a:solidFill>
                </a:uFill>
                <a:latin typeface="Arial"/>
                <a:cs typeface="Arial"/>
                <a:hlinkClick r:id="" action="ppaction://noaction"/>
              </a:rPr>
              <a:t>Εταιρείες τακτικών αερογραμμών </a:t>
            </a:r>
            <a:r>
              <a:rPr sz="2400" spc="-5" dirty="0">
                <a:solidFill>
                  <a:srgbClr val="CCCCFF"/>
                </a:solidFill>
                <a:latin typeface="Arial"/>
                <a:cs typeface="Arial"/>
              </a:rPr>
              <a:t> </a:t>
            </a:r>
            <a:endParaRPr lang="el-GR" sz="2400" spc="-5" dirty="0" smtClean="0">
              <a:solidFill>
                <a:srgbClr val="CCCCFF"/>
              </a:solidFill>
              <a:latin typeface="Arial"/>
              <a:cs typeface="Arial"/>
            </a:endParaRPr>
          </a:p>
          <a:p>
            <a:pPr marL="353160" marR="397704" indent="-341071">
              <a:lnSpc>
                <a:spcPct val="86800"/>
              </a:lnSpc>
              <a:spcBef>
                <a:spcPts val="481"/>
              </a:spcBef>
              <a:tabLst>
                <a:tab pos="353160" algn="l"/>
              </a:tabLst>
            </a:pPr>
            <a:r>
              <a:rPr lang="el-GR" sz="2400" dirty="0" smtClean="0">
                <a:solidFill>
                  <a:srgbClr val="FFFFFF"/>
                </a:solidFill>
                <a:latin typeface="Arial"/>
                <a:cs typeface="Arial"/>
              </a:rPr>
              <a:t>    </a:t>
            </a:r>
            <a:r>
              <a:rPr lang="en-US" sz="2400" dirty="0" smtClean="0">
                <a:solidFill>
                  <a:schemeClr val="bg1"/>
                </a:solidFill>
                <a:latin typeface="Arial"/>
                <a:cs typeface="Arial"/>
              </a:rPr>
              <a:t>(</a:t>
            </a:r>
            <a:r>
              <a:rPr sz="2400" dirty="0" smtClean="0">
                <a:solidFill>
                  <a:schemeClr val="bg1"/>
                </a:solidFill>
                <a:latin typeface="Arial"/>
                <a:cs typeface="Arial"/>
              </a:rPr>
              <a:t>scheduled airlines</a:t>
            </a:r>
            <a:r>
              <a:rPr lang="en-US" sz="2400" dirty="0" smtClean="0">
                <a:solidFill>
                  <a:schemeClr val="bg1"/>
                </a:solidFill>
                <a:latin typeface="Arial"/>
                <a:cs typeface="Arial"/>
              </a:rPr>
              <a:t>):</a:t>
            </a:r>
            <a:r>
              <a:rPr sz="2400" spc="-5" dirty="0" smtClean="0">
                <a:solidFill>
                  <a:schemeClr val="bg1"/>
                </a:solidFill>
                <a:latin typeface="Arial"/>
                <a:cs typeface="Arial"/>
              </a:rPr>
              <a:t> </a:t>
            </a:r>
            <a:r>
              <a:rPr sz="2400" dirty="0">
                <a:solidFill>
                  <a:schemeClr val="bg1"/>
                </a:solidFill>
                <a:latin typeface="Arial"/>
                <a:cs typeface="Arial"/>
              </a:rPr>
              <a:t>Aegean, British </a:t>
            </a:r>
            <a:r>
              <a:rPr sz="2400" dirty="0" smtClean="0">
                <a:solidFill>
                  <a:schemeClr val="bg1"/>
                </a:solidFill>
                <a:latin typeface="Arial"/>
                <a:cs typeface="Arial"/>
              </a:rPr>
              <a:t>Airways,</a:t>
            </a:r>
            <a:r>
              <a:rPr sz="2400" spc="-15" dirty="0" smtClean="0">
                <a:solidFill>
                  <a:schemeClr val="bg1"/>
                </a:solidFill>
                <a:latin typeface="Arial"/>
                <a:cs typeface="Arial"/>
              </a:rPr>
              <a:t> </a:t>
            </a:r>
            <a:endParaRPr sz="2400" dirty="0">
              <a:solidFill>
                <a:schemeClr val="bg1"/>
              </a:solidFill>
              <a:latin typeface="Arial"/>
              <a:cs typeface="Arial"/>
            </a:endParaRPr>
          </a:p>
          <a:p>
            <a:pPr>
              <a:spcBef>
                <a:spcPts val="40"/>
              </a:spcBef>
            </a:pPr>
            <a:endParaRPr sz="3200" dirty="0">
              <a:latin typeface="Arial"/>
              <a:cs typeface="Arial"/>
            </a:endParaRPr>
          </a:p>
          <a:p>
            <a:pPr marL="352525" marR="5092" indent="-340434">
              <a:lnSpc>
                <a:spcPts val="2506"/>
              </a:lnSpc>
              <a:spcBef>
                <a:spcPts val="5"/>
              </a:spcBef>
              <a:tabLst>
                <a:tab pos="353160" algn="l"/>
              </a:tabLst>
            </a:pPr>
            <a:r>
              <a:rPr sz="2400" dirty="0">
                <a:solidFill>
                  <a:schemeClr val="bg1"/>
                </a:solidFill>
                <a:latin typeface="Arial"/>
                <a:cs typeface="Arial"/>
              </a:rPr>
              <a:t>•</a:t>
            </a:r>
            <a:r>
              <a:rPr sz="2400" dirty="0">
                <a:solidFill>
                  <a:srgbClr val="FFFFFF"/>
                </a:solidFill>
                <a:latin typeface="Arial"/>
                <a:cs typeface="Arial"/>
              </a:rPr>
              <a:t>		</a:t>
            </a:r>
            <a:r>
              <a:rPr sz="2400" u="heavy" spc="-5" dirty="0">
                <a:solidFill>
                  <a:srgbClr val="CCCCFF"/>
                </a:solidFill>
                <a:uFill>
                  <a:solidFill>
                    <a:srgbClr val="CCCCFF"/>
                  </a:solidFill>
                </a:uFill>
                <a:latin typeface="Arial"/>
                <a:cs typeface="Arial"/>
                <a:hlinkClick r:id="" action="ppaction://noaction"/>
              </a:rPr>
              <a:t>Εταιρείες ναυλομένων πτήσεων</a:t>
            </a:r>
            <a:r>
              <a:rPr sz="2400" spc="-5" dirty="0">
                <a:solidFill>
                  <a:srgbClr val="CCCCFF"/>
                </a:solidFill>
                <a:latin typeface="Arial"/>
                <a:cs typeface="Arial"/>
                <a:hlinkClick r:id="" action="ppaction://noaction"/>
              </a:rPr>
              <a:t> </a:t>
            </a:r>
            <a:endParaRPr lang="el-GR" sz="2400" spc="-5" dirty="0" smtClean="0">
              <a:solidFill>
                <a:srgbClr val="CCCCFF"/>
              </a:solidFill>
              <a:latin typeface="Arial"/>
              <a:cs typeface="Arial"/>
            </a:endParaRPr>
          </a:p>
          <a:p>
            <a:pPr marL="352525" marR="5092" indent="-340434">
              <a:lnSpc>
                <a:spcPts val="2506"/>
              </a:lnSpc>
              <a:spcBef>
                <a:spcPts val="5"/>
              </a:spcBef>
              <a:tabLst>
                <a:tab pos="353160" algn="l"/>
              </a:tabLst>
            </a:pPr>
            <a:r>
              <a:rPr lang="el-GR" sz="2400" spc="-5" dirty="0">
                <a:solidFill>
                  <a:srgbClr val="CCCCFF"/>
                </a:solidFill>
                <a:latin typeface="Arial"/>
                <a:cs typeface="Arial"/>
              </a:rPr>
              <a:t> </a:t>
            </a:r>
            <a:r>
              <a:rPr lang="el-GR" sz="2400" spc="-5" dirty="0" smtClean="0">
                <a:solidFill>
                  <a:srgbClr val="CCCCFF"/>
                </a:solidFill>
                <a:latin typeface="Arial"/>
                <a:cs typeface="Arial"/>
              </a:rPr>
              <a:t>  </a:t>
            </a:r>
            <a:r>
              <a:rPr lang="en-US" sz="2400" spc="-5" dirty="0" smtClean="0">
                <a:solidFill>
                  <a:srgbClr val="CCCCFF"/>
                </a:solidFill>
                <a:latin typeface="Arial"/>
                <a:cs typeface="Arial"/>
              </a:rPr>
              <a:t> </a:t>
            </a:r>
            <a:r>
              <a:rPr sz="2400" spc="-5" dirty="0" smtClean="0">
                <a:solidFill>
                  <a:schemeClr val="bg1"/>
                </a:solidFill>
                <a:latin typeface="Arial"/>
                <a:cs typeface="Arial"/>
              </a:rPr>
              <a:t>(</a:t>
            </a:r>
            <a:r>
              <a:rPr sz="2400" spc="-5" dirty="0">
                <a:solidFill>
                  <a:schemeClr val="bg1"/>
                </a:solidFill>
                <a:latin typeface="Arial"/>
                <a:cs typeface="Arial"/>
              </a:rPr>
              <a:t>charter  </a:t>
            </a:r>
            <a:r>
              <a:rPr sz="2400" dirty="0">
                <a:solidFill>
                  <a:schemeClr val="bg1"/>
                </a:solidFill>
                <a:latin typeface="Arial"/>
                <a:cs typeface="Arial"/>
              </a:rPr>
              <a:t>airlines): Air </a:t>
            </a:r>
            <a:r>
              <a:rPr sz="2400" dirty="0" smtClean="0">
                <a:solidFill>
                  <a:schemeClr val="bg1"/>
                </a:solidFill>
                <a:latin typeface="Arial"/>
                <a:cs typeface="Arial"/>
              </a:rPr>
              <a:t>Berlin</a:t>
            </a:r>
            <a:r>
              <a:rPr sz="2400" dirty="0">
                <a:solidFill>
                  <a:schemeClr val="bg1"/>
                </a:solidFill>
                <a:latin typeface="Arial"/>
                <a:cs typeface="Arial"/>
              </a:rPr>
              <a:t>, Alpi Eagles</a:t>
            </a:r>
            <a:r>
              <a:rPr sz="2400" spc="-35" dirty="0">
                <a:solidFill>
                  <a:schemeClr val="bg1"/>
                </a:solidFill>
                <a:latin typeface="Arial"/>
                <a:cs typeface="Arial"/>
              </a:rPr>
              <a:t> </a:t>
            </a:r>
            <a:endParaRPr sz="2400" dirty="0">
              <a:solidFill>
                <a:schemeClr val="bg1"/>
              </a:solidFill>
              <a:latin typeface="Arial"/>
              <a:cs typeface="Arial"/>
            </a:endParaRPr>
          </a:p>
          <a:p>
            <a:pPr>
              <a:spcBef>
                <a:spcPts val="15"/>
              </a:spcBef>
            </a:pPr>
            <a:endParaRPr sz="3200" dirty="0">
              <a:latin typeface="Arial"/>
              <a:cs typeface="Arial"/>
            </a:endParaRPr>
          </a:p>
          <a:p>
            <a:pPr marL="353160" marR="437156" indent="-341071">
              <a:lnSpc>
                <a:spcPts val="2506"/>
              </a:lnSpc>
              <a:spcBef>
                <a:spcPts val="5"/>
              </a:spcBef>
              <a:tabLst>
                <a:tab pos="353160" algn="l"/>
              </a:tabLst>
            </a:pPr>
            <a:r>
              <a:rPr sz="2400" dirty="0">
                <a:solidFill>
                  <a:schemeClr val="bg1"/>
                </a:solidFill>
                <a:latin typeface="Arial"/>
                <a:cs typeface="Arial"/>
              </a:rPr>
              <a:t>•</a:t>
            </a:r>
            <a:r>
              <a:rPr sz="2400" dirty="0">
                <a:solidFill>
                  <a:srgbClr val="FFFFFF"/>
                </a:solidFill>
                <a:latin typeface="Arial"/>
                <a:cs typeface="Arial"/>
              </a:rPr>
              <a:t>	</a:t>
            </a:r>
            <a:r>
              <a:rPr sz="2400" u="heavy" spc="-5" dirty="0">
                <a:solidFill>
                  <a:srgbClr val="CCCCFF"/>
                </a:solidFill>
                <a:uFill>
                  <a:solidFill>
                    <a:srgbClr val="CCCCFF"/>
                  </a:solidFill>
                </a:uFill>
                <a:latin typeface="Arial"/>
                <a:cs typeface="Arial"/>
                <a:hlinkClick r:id="" action="ppaction://noaction"/>
              </a:rPr>
              <a:t>Εταιρείες </a:t>
            </a:r>
            <a:r>
              <a:rPr sz="2400" u="heavy" dirty="0">
                <a:solidFill>
                  <a:srgbClr val="CCCCFF"/>
                </a:solidFill>
                <a:uFill>
                  <a:solidFill>
                    <a:srgbClr val="CCCCFF"/>
                  </a:solidFill>
                </a:uFill>
                <a:latin typeface="Arial"/>
                <a:cs typeface="Arial"/>
                <a:hlinkClick r:id="" action="ppaction://noaction"/>
              </a:rPr>
              <a:t>χαμηλού κόστους</a:t>
            </a:r>
            <a:r>
              <a:rPr sz="2400" dirty="0">
                <a:solidFill>
                  <a:srgbClr val="CCCCFF"/>
                </a:solidFill>
                <a:latin typeface="Arial"/>
                <a:cs typeface="Arial"/>
                <a:hlinkClick r:id="" action="ppaction://noaction"/>
              </a:rPr>
              <a:t> </a:t>
            </a:r>
            <a:endParaRPr lang="el-GR" sz="2400" dirty="0" smtClean="0">
              <a:solidFill>
                <a:srgbClr val="CCCCFF"/>
              </a:solidFill>
              <a:latin typeface="Arial"/>
              <a:cs typeface="Arial"/>
            </a:endParaRPr>
          </a:p>
          <a:p>
            <a:pPr marL="353160" marR="437156" indent="-341071">
              <a:lnSpc>
                <a:spcPts val="2506"/>
              </a:lnSpc>
              <a:spcBef>
                <a:spcPts val="5"/>
              </a:spcBef>
              <a:tabLst>
                <a:tab pos="353160" algn="l"/>
              </a:tabLst>
            </a:pPr>
            <a:r>
              <a:rPr lang="el-GR" sz="2400" dirty="0" smtClean="0">
                <a:solidFill>
                  <a:srgbClr val="FFFFFF"/>
                </a:solidFill>
                <a:latin typeface="Arial"/>
                <a:cs typeface="Arial"/>
              </a:rPr>
              <a:t>  </a:t>
            </a:r>
            <a:r>
              <a:rPr lang="en-US" sz="2400" dirty="0" smtClean="0">
                <a:solidFill>
                  <a:srgbClr val="FFFFFF"/>
                </a:solidFill>
                <a:latin typeface="Arial"/>
                <a:cs typeface="Arial"/>
              </a:rPr>
              <a:t> </a:t>
            </a:r>
            <a:r>
              <a:rPr lang="el-GR" sz="2400" dirty="0" smtClean="0">
                <a:solidFill>
                  <a:srgbClr val="FFFFFF"/>
                </a:solidFill>
                <a:latin typeface="Arial"/>
                <a:cs typeface="Arial"/>
              </a:rPr>
              <a:t> </a:t>
            </a:r>
            <a:r>
              <a:rPr sz="2400" dirty="0" smtClean="0">
                <a:solidFill>
                  <a:schemeClr val="bg1"/>
                </a:solidFill>
                <a:latin typeface="Arial"/>
                <a:cs typeface="Arial"/>
              </a:rPr>
              <a:t>(</a:t>
            </a:r>
            <a:r>
              <a:rPr sz="2400" dirty="0">
                <a:solidFill>
                  <a:schemeClr val="bg1"/>
                </a:solidFill>
                <a:latin typeface="Arial"/>
                <a:cs typeface="Arial"/>
              </a:rPr>
              <a:t>low-cost  </a:t>
            </a:r>
            <a:r>
              <a:rPr sz="2400" spc="-5" dirty="0">
                <a:solidFill>
                  <a:schemeClr val="bg1"/>
                </a:solidFill>
                <a:latin typeface="Arial"/>
                <a:cs typeface="Arial"/>
              </a:rPr>
              <a:t>airines): Ryannair, </a:t>
            </a:r>
            <a:r>
              <a:rPr sz="2400" dirty="0">
                <a:solidFill>
                  <a:schemeClr val="bg1"/>
                </a:solidFill>
                <a:latin typeface="Arial"/>
                <a:cs typeface="Arial"/>
              </a:rPr>
              <a:t>Easy Jet</a:t>
            </a:r>
            <a:r>
              <a:rPr sz="2400" spc="-15" dirty="0">
                <a:solidFill>
                  <a:schemeClr val="bg1"/>
                </a:solidFill>
                <a:latin typeface="Arial"/>
                <a:cs typeface="Arial"/>
              </a:rPr>
              <a:t> </a:t>
            </a:r>
            <a:endParaRPr sz="2400" dirty="0">
              <a:solidFill>
                <a:schemeClr val="bg1"/>
              </a:solidFill>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80928" y="332656"/>
            <a:ext cx="13249472" cy="926720"/>
          </a:xfrm>
          <a:prstGeom prst="rect">
            <a:avLst/>
          </a:prstGeom>
        </p:spPr>
        <p:txBody>
          <a:bodyPr vert="horz" wrap="square" lIns="0" tIns="79542" rIns="0" bIns="0" rtlCol="0">
            <a:spAutoFit/>
          </a:bodyPr>
          <a:lstStyle/>
          <a:p>
            <a:pPr marL="2768656" marR="5092" indent="699322">
              <a:lnSpc>
                <a:spcPts val="3348"/>
              </a:lnSpc>
              <a:spcBef>
                <a:spcPts val="625"/>
              </a:spcBef>
            </a:pPr>
            <a:r>
              <a:rPr sz="3600" spc="-10" dirty="0"/>
              <a:t>Εναέριες Τουριστικές  Μετακινήσεις: </a:t>
            </a:r>
            <a:r>
              <a:rPr sz="3600" spc="-5" dirty="0"/>
              <a:t>Είδη</a:t>
            </a:r>
            <a:r>
              <a:rPr sz="3600" spc="15" dirty="0"/>
              <a:t> </a:t>
            </a:r>
            <a:r>
              <a:rPr sz="3600" spc="-10" dirty="0"/>
              <a:t>εταιρειών</a:t>
            </a:r>
          </a:p>
        </p:txBody>
      </p:sp>
      <p:sp>
        <p:nvSpPr>
          <p:cNvPr id="3" name="object 3"/>
          <p:cNvSpPr txBox="1"/>
          <p:nvPr/>
        </p:nvSpPr>
        <p:spPr>
          <a:xfrm>
            <a:off x="467546" y="1412778"/>
            <a:ext cx="5878013" cy="4392325"/>
          </a:xfrm>
          <a:prstGeom prst="rect">
            <a:avLst/>
          </a:prstGeom>
        </p:spPr>
        <p:txBody>
          <a:bodyPr vert="horz" wrap="square" lIns="0" tIns="41996" rIns="0" bIns="0" rtlCol="0">
            <a:spAutoFit/>
          </a:bodyPr>
          <a:lstStyle/>
          <a:p>
            <a:pPr marL="12725">
              <a:spcBef>
                <a:spcPts val="331"/>
              </a:spcBef>
              <a:tabLst>
                <a:tab pos="353160" algn="l"/>
              </a:tabLst>
            </a:pPr>
            <a:r>
              <a:rPr sz="2400" dirty="0">
                <a:solidFill>
                  <a:schemeClr val="bg1"/>
                </a:solidFill>
                <a:latin typeface="Arial"/>
                <a:cs typeface="Arial"/>
              </a:rPr>
              <a:t>•</a:t>
            </a:r>
            <a:r>
              <a:rPr sz="2400" dirty="0">
                <a:solidFill>
                  <a:srgbClr val="FFFFFF"/>
                </a:solidFill>
                <a:latin typeface="Arial"/>
                <a:cs typeface="Arial"/>
              </a:rPr>
              <a:t>	</a:t>
            </a:r>
            <a:r>
              <a:rPr sz="2400" dirty="0">
                <a:solidFill>
                  <a:schemeClr val="bg1"/>
                </a:solidFill>
                <a:latin typeface="Arial"/>
                <a:cs typeface="Arial"/>
              </a:rPr>
              <a:t>Εταιρείες τακτικών</a:t>
            </a:r>
            <a:r>
              <a:rPr sz="2400" spc="-10" dirty="0">
                <a:solidFill>
                  <a:schemeClr val="bg1"/>
                </a:solidFill>
                <a:latin typeface="Arial"/>
                <a:cs typeface="Arial"/>
              </a:rPr>
              <a:t> </a:t>
            </a:r>
            <a:r>
              <a:rPr sz="2400" dirty="0">
                <a:solidFill>
                  <a:schemeClr val="bg1"/>
                </a:solidFill>
                <a:latin typeface="Arial"/>
                <a:cs typeface="Arial"/>
              </a:rPr>
              <a:t>αερογραμμών:</a:t>
            </a:r>
          </a:p>
          <a:p>
            <a:pPr marL="754047" marR="129809" indent="-283801">
              <a:lnSpc>
                <a:spcPts val="2095"/>
              </a:lnSpc>
              <a:spcBef>
                <a:spcPts val="516"/>
              </a:spcBef>
              <a:tabLst>
                <a:tab pos="754047" algn="l"/>
              </a:tabLst>
            </a:pPr>
            <a:r>
              <a:rPr sz="2000" spc="-5" dirty="0">
                <a:solidFill>
                  <a:schemeClr val="bg1"/>
                </a:solidFill>
                <a:latin typeface="Arial"/>
                <a:cs typeface="Arial"/>
              </a:rPr>
              <a:t>–	Έχουν προγραμματισμένες </a:t>
            </a:r>
            <a:r>
              <a:rPr sz="2000" spc="-10" dirty="0">
                <a:solidFill>
                  <a:schemeClr val="bg1"/>
                </a:solidFill>
                <a:latin typeface="Arial"/>
                <a:cs typeface="Arial"/>
              </a:rPr>
              <a:t>πτήσεις </a:t>
            </a:r>
            <a:r>
              <a:rPr sz="2000" spc="-5" dirty="0">
                <a:solidFill>
                  <a:schemeClr val="bg1"/>
                </a:solidFill>
                <a:latin typeface="Arial"/>
                <a:cs typeface="Arial"/>
              </a:rPr>
              <a:t>που </a:t>
            </a:r>
            <a:r>
              <a:rPr sz="2000" spc="-10" dirty="0">
                <a:solidFill>
                  <a:schemeClr val="bg1"/>
                </a:solidFill>
                <a:latin typeface="Arial"/>
                <a:cs typeface="Arial"/>
              </a:rPr>
              <a:t>δεν  </a:t>
            </a:r>
            <a:r>
              <a:rPr sz="2000" spc="-5" dirty="0">
                <a:solidFill>
                  <a:schemeClr val="bg1"/>
                </a:solidFill>
                <a:latin typeface="Arial"/>
                <a:cs typeface="Arial"/>
              </a:rPr>
              <a:t>αλλάζουν εκτός αν παρουσιαστεί απόλυτη  ανάγκη,</a:t>
            </a:r>
            <a:endParaRPr sz="2000" dirty="0">
              <a:solidFill>
                <a:schemeClr val="bg1"/>
              </a:solidFill>
              <a:latin typeface="Arial"/>
              <a:cs typeface="Arial"/>
            </a:endParaRPr>
          </a:p>
          <a:p>
            <a:pPr>
              <a:spcBef>
                <a:spcPts val="40"/>
              </a:spcBef>
            </a:pPr>
            <a:endParaRPr sz="2700" dirty="0">
              <a:solidFill>
                <a:schemeClr val="bg1"/>
              </a:solidFill>
              <a:latin typeface="Arial"/>
              <a:cs typeface="Arial"/>
            </a:endParaRPr>
          </a:p>
          <a:p>
            <a:pPr marL="754047" marR="261529" indent="-283801">
              <a:lnSpc>
                <a:spcPts val="2095"/>
              </a:lnSpc>
              <a:tabLst>
                <a:tab pos="824679" algn="l"/>
                <a:tab pos="4614638" algn="l"/>
              </a:tabLst>
            </a:pPr>
            <a:r>
              <a:rPr sz="2000" spc="-5" dirty="0">
                <a:solidFill>
                  <a:schemeClr val="bg1"/>
                </a:solidFill>
                <a:latin typeface="Arial"/>
                <a:cs typeface="Arial"/>
              </a:rPr>
              <a:t>–		συνήθως </a:t>
            </a:r>
            <a:r>
              <a:rPr sz="2000" spc="-10" dirty="0">
                <a:solidFill>
                  <a:schemeClr val="bg1"/>
                </a:solidFill>
                <a:latin typeface="Arial"/>
                <a:cs typeface="Arial"/>
              </a:rPr>
              <a:t>ε</a:t>
            </a:r>
            <a:r>
              <a:rPr sz="2000" spc="-5" dirty="0">
                <a:solidFill>
                  <a:schemeClr val="bg1"/>
                </a:solidFill>
                <a:latin typeface="Arial"/>
                <a:cs typeface="Arial"/>
              </a:rPr>
              <a:t>ίναι</a:t>
            </a:r>
            <a:r>
              <a:rPr sz="2000" dirty="0">
                <a:solidFill>
                  <a:schemeClr val="bg1"/>
                </a:solidFill>
                <a:latin typeface="Arial"/>
                <a:cs typeface="Arial"/>
              </a:rPr>
              <a:t> </a:t>
            </a:r>
            <a:r>
              <a:rPr sz="2000" spc="-5" dirty="0">
                <a:solidFill>
                  <a:schemeClr val="bg1"/>
                </a:solidFill>
                <a:latin typeface="Arial"/>
                <a:cs typeface="Arial"/>
              </a:rPr>
              <a:t>κρατικές </a:t>
            </a:r>
            <a:r>
              <a:rPr sz="2000" spc="-15" dirty="0">
                <a:solidFill>
                  <a:schemeClr val="bg1"/>
                </a:solidFill>
                <a:latin typeface="Arial"/>
                <a:cs typeface="Arial"/>
              </a:rPr>
              <a:t>ε</a:t>
            </a:r>
            <a:r>
              <a:rPr sz="2000" spc="-5" dirty="0">
                <a:solidFill>
                  <a:schemeClr val="bg1"/>
                </a:solidFill>
                <a:latin typeface="Arial"/>
                <a:cs typeface="Arial"/>
              </a:rPr>
              <a:t>ταιρείες</a:t>
            </a:r>
            <a:r>
              <a:rPr sz="2000" dirty="0">
                <a:solidFill>
                  <a:schemeClr val="bg1"/>
                </a:solidFill>
                <a:latin typeface="Arial"/>
                <a:cs typeface="Arial"/>
              </a:rPr>
              <a:t>	</a:t>
            </a:r>
            <a:r>
              <a:rPr sz="2000" spc="-5" dirty="0">
                <a:solidFill>
                  <a:schemeClr val="bg1"/>
                </a:solidFill>
                <a:latin typeface="Arial"/>
                <a:cs typeface="Arial"/>
              </a:rPr>
              <a:t>(</a:t>
            </a:r>
            <a:r>
              <a:rPr sz="2000" spc="-10" dirty="0">
                <a:solidFill>
                  <a:schemeClr val="bg1"/>
                </a:solidFill>
                <a:latin typeface="Arial"/>
                <a:cs typeface="Arial"/>
              </a:rPr>
              <a:t>«εθνικοί  </a:t>
            </a:r>
            <a:r>
              <a:rPr sz="2000" spc="-5" dirty="0">
                <a:solidFill>
                  <a:schemeClr val="bg1"/>
                </a:solidFill>
                <a:latin typeface="Arial"/>
                <a:cs typeface="Arial"/>
              </a:rPr>
              <a:t>αερομεταφορείς»)</a:t>
            </a:r>
            <a:endParaRPr sz="2000" dirty="0">
              <a:solidFill>
                <a:schemeClr val="bg1"/>
              </a:solidFill>
              <a:latin typeface="Arial"/>
              <a:cs typeface="Arial"/>
            </a:endParaRPr>
          </a:p>
          <a:p>
            <a:pPr>
              <a:spcBef>
                <a:spcPts val="30"/>
              </a:spcBef>
            </a:pPr>
            <a:endParaRPr sz="2700" dirty="0">
              <a:solidFill>
                <a:schemeClr val="bg1"/>
              </a:solidFill>
              <a:latin typeface="Arial"/>
              <a:cs typeface="Arial"/>
            </a:endParaRPr>
          </a:p>
          <a:p>
            <a:pPr marL="754047" marR="5726" indent="-283801">
              <a:lnSpc>
                <a:spcPts val="2095"/>
              </a:lnSpc>
              <a:tabLst>
                <a:tab pos="754047" algn="l"/>
              </a:tabLst>
            </a:pPr>
            <a:r>
              <a:rPr sz="2000" spc="-5" dirty="0">
                <a:solidFill>
                  <a:schemeClr val="bg1"/>
                </a:solidFill>
                <a:latin typeface="Arial"/>
                <a:cs typeface="Arial"/>
              </a:rPr>
              <a:t>–	Προστατεύονται από το κράτος γιατί  θεωρούνται αντιπρόσωποι του κράτους </a:t>
            </a:r>
            <a:r>
              <a:rPr sz="2000" spc="-10" dirty="0">
                <a:solidFill>
                  <a:schemeClr val="bg1"/>
                </a:solidFill>
                <a:latin typeface="Arial"/>
                <a:cs typeface="Arial"/>
              </a:rPr>
              <a:t>προς  </a:t>
            </a:r>
            <a:r>
              <a:rPr sz="2000" spc="-5" dirty="0">
                <a:solidFill>
                  <a:schemeClr val="bg1"/>
                </a:solidFill>
                <a:latin typeface="Arial"/>
                <a:cs typeface="Arial"/>
              </a:rPr>
              <a:t>το</a:t>
            </a:r>
            <a:r>
              <a:rPr sz="2000" spc="-15" dirty="0">
                <a:solidFill>
                  <a:schemeClr val="bg1"/>
                </a:solidFill>
                <a:latin typeface="Arial"/>
                <a:cs typeface="Arial"/>
              </a:rPr>
              <a:t> </a:t>
            </a:r>
            <a:r>
              <a:rPr sz="2000" spc="-5" dirty="0">
                <a:solidFill>
                  <a:schemeClr val="bg1"/>
                </a:solidFill>
                <a:latin typeface="Arial"/>
                <a:cs typeface="Arial"/>
              </a:rPr>
              <a:t>εξωτερικό,</a:t>
            </a:r>
            <a:endParaRPr sz="2000" dirty="0">
              <a:solidFill>
                <a:schemeClr val="bg1"/>
              </a:solidFill>
              <a:latin typeface="Arial"/>
              <a:cs typeface="Arial"/>
            </a:endParaRPr>
          </a:p>
          <a:p>
            <a:pPr>
              <a:spcBef>
                <a:spcPts val="30"/>
              </a:spcBef>
            </a:pPr>
            <a:endParaRPr sz="2700" dirty="0">
              <a:solidFill>
                <a:schemeClr val="bg1"/>
              </a:solidFill>
              <a:latin typeface="Arial"/>
              <a:cs typeface="Arial"/>
            </a:endParaRPr>
          </a:p>
          <a:p>
            <a:pPr marL="754047" marR="5092" indent="-283801">
              <a:lnSpc>
                <a:spcPts val="2095"/>
              </a:lnSpc>
              <a:tabLst>
                <a:tab pos="754047" algn="l"/>
              </a:tabLst>
            </a:pPr>
            <a:r>
              <a:rPr sz="2000" spc="-5" dirty="0">
                <a:solidFill>
                  <a:schemeClr val="bg1"/>
                </a:solidFill>
                <a:latin typeface="Arial"/>
                <a:cs typeface="Arial"/>
              </a:rPr>
              <a:t>–	</a:t>
            </a:r>
            <a:r>
              <a:rPr sz="2000" spc="-10" dirty="0">
                <a:solidFill>
                  <a:schemeClr val="bg1"/>
                </a:solidFill>
                <a:latin typeface="Arial"/>
                <a:cs typeface="Arial"/>
              </a:rPr>
              <a:t>Έχουν </a:t>
            </a:r>
            <a:r>
              <a:rPr sz="2000" spc="-5" dirty="0">
                <a:solidFill>
                  <a:schemeClr val="bg1"/>
                </a:solidFill>
                <a:latin typeface="Arial"/>
                <a:cs typeface="Arial"/>
              </a:rPr>
              <a:t>τεράστιες </a:t>
            </a:r>
            <a:r>
              <a:rPr sz="2000" spc="-10" dirty="0">
                <a:solidFill>
                  <a:schemeClr val="bg1"/>
                </a:solidFill>
                <a:latin typeface="Arial"/>
                <a:cs typeface="Arial"/>
              </a:rPr>
              <a:t>ζημιές </a:t>
            </a:r>
            <a:r>
              <a:rPr sz="2000" spc="-5" dirty="0">
                <a:solidFill>
                  <a:schemeClr val="bg1"/>
                </a:solidFill>
                <a:latin typeface="Arial"/>
                <a:cs typeface="Arial"/>
              </a:rPr>
              <a:t>στον </a:t>
            </a:r>
            <a:r>
              <a:rPr sz="2000" spc="-10" dirty="0">
                <a:solidFill>
                  <a:schemeClr val="bg1"/>
                </a:solidFill>
                <a:latin typeface="Arial"/>
                <a:cs typeface="Arial"/>
              </a:rPr>
              <a:t>προϋπολογισμό  </a:t>
            </a:r>
            <a:r>
              <a:rPr sz="2000" spc="-5" dirty="0">
                <a:solidFill>
                  <a:schemeClr val="bg1"/>
                </a:solidFill>
                <a:latin typeface="Arial"/>
                <a:cs typeface="Arial"/>
              </a:rPr>
              <a:t>τους</a:t>
            </a:r>
            <a:endParaRPr sz="2000" dirty="0">
              <a:solidFill>
                <a:schemeClr val="bg1"/>
              </a:solidFill>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56792" y="252914"/>
            <a:ext cx="12025336" cy="942187"/>
          </a:xfrm>
          <a:prstGeom prst="rect">
            <a:avLst/>
          </a:prstGeom>
        </p:spPr>
        <p:txBody>
          <a:bodyPr vert="horz" wrap="square" lIns="0" tIns="79542" rIns="0" bIns="0" rtlCol="0">
            <a:spAutoFit/>
          </a:bodyPr>
          <a:lstStyle/>
          <a:p>
            <a:pPr marL="2758474" marR="5092" indent="699322">
              <a:lnSpc>
                <a:spcPts val="3348"/>
              </a:lnSpc>
              <a:spcBef>
                <a:spcPts val="625"/>
              </a:spcBef>
            </a:pPr>
            <a:r>
              <a:rPr spc="-10" dirty="0"/>
              <a:t>Εναέριες Τουριστικές  Μετακινήσεις: </a:t>
            </a:r>
            <a:r>
              <a:rPr spc="-5" dirty="0"/>
              <a:t>Είδη</a:t>
            </a:r>
            <a:r>
              <a:rPr spc="15" dirty="0"/>
              <a:t> </a:t>
            </a:r>
            <a:r>
              <a:rPr spc="-10" dirty="0"/>
              <a:t>εταιρειών</a:t>
            </a:r>
          </a:p>
        </p:txBody>
      </p:sp>
      <p:sp>
        <p:nvSpPr>
          <p:cNvPr id="3" name="object 3"/>
          <p:cNvSpPr txBox="1"/>
          <p:nvPr/>
        </p:nvSpPr>
        <p:spPr>
          <a:xfrm>
            <a:off x="971600" y="1844824"/>
            <a:ext cx="5991358" cy="3453606"/>
          </a:xfrm>
          <a:prstGeom prst="rect">
            <a:avLst/>
          </a:prstGeom>
        </p:spPr>
        <p:txBody>
          <a:bodyPr vert="horz" wrap="square" lIns="0" tIns="41996" rIns="0" bIns="0" rtlCol="0">
            <a:spAutoFit/>
          </a:bodyPr>
          <a:lstStyle/>
          <a:p>
            <a:pPr marL="12725">
              <a:spcBef>
                <a:spcPts val="331"/>
              </a:spcBef>
              <a:tabLst>
                <a:tab pos="353160" algn="l"/>
              </a:tabLst>
            </a:pPr>
            <a:r>
              <a:rPr sz="2400" dirty="0">
                <a:solidFill>
                  <a:schemeClr val="bg1"/>
                </a:solidFill>
                <a:latin typeface="Arial"/>
                <a:cs typeface="Arial"/>
              </a:rPr>
              <a:t>•	</a:t>
            </a:r>
            <a:r>
              <a:rPr sz="2400" spc="-5" dirty="0">
                <a:solidFill>
                  <a:schemeClr val="bg1"/>
                </a:solidFill>
                <a:latin typeface="Arial"/>
                <a:cs typeface="Arial"/>
              </a:rPr>
              <a:t>Εταιρείες ναυλομένων</a:t>
            </a:r>
            <a:r>
              <a:rPr sz="2400" spc="-15" dirty="0">
                <a:solidFill>
                  <a:schemeClr val="bg1"/>
                </a:solidFill>
                <a:latin typeface="Arial"/>
                <a:cs typeface="Arial"/>
              </a:rPr>
              <a:t> </a:t>
            </a:r>
            <a:r>
              <a:rPr sz="2400" dirty="0">
                <a:solidFill>
                  <a:schemeClr val="bg1"/>
                </a:solidFill>
                <a:latin typeface="Arial"/>
                <a:cs typeface="Arial"/>
              </a:rPr>
              <a:t>πτήσεων:</a:t>
            </a:r>
          </a:p>
          <a:p>
            <a:pPr marL="470883">
              <a:spcBef>
                <a:spcPts val="190"/>
              </a:spcBef>
              <a:tabLst>
                <a:tab pos="754047" algn="l"/>
              </a:tabLst>
            </a:pPr>
            <a:r>
              <a:rPr sz="2000" spc="-5" dirty="0">
                <a:solidFill>
                  <a:schemeClr val="bg1"/>
                </a:solidFill>
                <a:latin typeface="Arial"/>
                <a:cs typeface="Arial"/>
              </a:rPr>
              <a:t>–	Μη τακτικές</a:t>
            </a:r>
            <a:r>
              <a:rPr sz="2000" spc="-20" dirty="0">
                <a:solidFill>
                  <a:schemeClr val="bg1"/>
                </a:solidFill>
                <a:latin typeface="Arial"/>
                <a:cs typeface="Arial"/>
              </a:rPr>
              <a:t> </a:t>
            </a:r>
            <a:r>
              <a:rPr sz="2000" spc="-10" dirty="0">
                <a:solidFill>
                  <a:schemeClr val="bg1"/>
                </a:solidFill>
                <a:latin typeface="Arial"/>
                <a:cs typeface="Arial"/>
              </a:rPr>
              <a:t>πτήσεις</a:t>
            </a:r>
            <a:endParaRPr sz="2000" dirty="0">
              <a:solidFill>
                <a:schemeClr val="bg1"/>
              </a:solidFill>
              <a:latin typeface="Arial"/>
              <a:cs typeface="Arial"/>
            </a:endParaRPr>
          </a:p>
          <a:p>
            <a:pPr>
              <a:lnSpc>
                <a:spcPct val="100000"/>
              </a:lnSpc>
            </a:pPr>
            <a:endParaRPr sz="2700" dirty="0">
              <a:solidFill>
                <a:schemeClr val="bg1"/>
              </a:solidFill>
              <a:latin typeface="Arial"/>
              <a:cs typeface="Arial"/>
            </a:endParaRPr>
          </a:p>
          <a:p>
            <a:pPr marL="754047" marR="73177" indent="-283801">
              <a:lnSpc>
                <a:spcPts val="2095"/>
              </a:lnSpc>
              <a:tabLst>
                <a:tab pos="754047" algn="l"/>
              </a:tabLst>
            </a:pPr>
            <a:r>
              <a:rPr sz="2000" spc="-5" dirty="0">
                <a:solidFill>
                  <a:schemeClr val="bg1"/>
                </a:solidFill>
                <a:latin typeface="Arial"/>
                <a:cs typeface="Arial"/>
              </a:rPr>
              <a:t>–	Πετούν σε συγκεκριμένες </a:t>
            </a:r>
            <a:r>
              <a:rPr sz="2000" spc="-10" dirty="0">
                <a:solidFill>
                  <a:schemeClr val="bg1"/>
                </a:solidFill>
                <a:latin typeface="Arial"/>
                <a:cs typeface="Arial"/>
              </a:rPr>
              <a:t>περιόδους </a:t>
            </a:r>
            <a:r>
              <a:rPr sz="2000" spc="-5" dirty="0">
                <a:solidFill>
                  <a:schemeClr val="bg1"/>
                </a:solidFill>
                <a:latin typeface="Arial"/>
                <a:cs typeface="Arial"/>
              </a:rPr>
              <a:t>ανά  συγκεκριμένο </a:t>
            </a:r>
            <a:r>
              <a:rPr sz="2000" spc="-10" dirty="0">
                <a:solidFill>
                  <a:schemeClr val="bg1"/>
                </a:solidFill>
                <a:latin typeface="Arial"/>
                <a:cs typeface="Arial"/>
              </a:rPr>
              <a:t>προορισμό (πχ. </a:t>
            </a:r>
            <a:r>
              <a:rPr sz="2000" spc="-5" dirty="0">
                <a:solidFill>
                  <a:schemeClr val="bg1"/>
                </a:solidFill>
                <a:latin typeface="Arial"/>
                <a:cs typeface="Arial"/>
              </a:rPr>
              <a:t>μόνο καλοκαίρι  για Μύκονο, μόνο χειμώνα για</a:t>
            </a:r>
            <a:r>
              <a:rPr sz="2000" spc="25" dirty="0">
                <a:solidFill>
                  <a:schemeClr val="bg1"/>
                </a:solidFill>
                <a:latin typeface="Arial"/>
                <a:cs typeface="Arial"/>
              </a:rPr>
              <a:t> </a:t>
            </a:r>
            <a:r>
              <a:rPr sz="2000" spc="-5" dirty="0">
                <a:solidFill>
                  <a:schemeClr val="bg1"/>
                </a:solidFill>
                <a:latin typeface="Arial"/>
                <a:cs typeface="Arial"/>
              </a:rPr>
              <a:t>Λωζάννη),</a:t>
            </a:r>
            <a:endParaRPr sz="2000" dirty="0">
              <a:solidFill>
                <a:schemeClr val="bg1"/>
              </a:solidFill>
              <a:latin typeface="Arial"/>
              <a:cs typeface="Arial"/>
            </a:endParaRPr>
          </a:p>
          <a:p>
            <a:pPr>
              <a:spcBef>
                <a:spcPts val="30"/>
              </a:spcBef>
            </a:pPr>
            <a:endParaRPr sz="2700" dirty="0">
              <a:solidFill>
                <a:schemeClr val="bg1"/>
              </a:solidFill>
              <a:latin typeface="Arial"/>
              <a:cs typeface="Arial"/>
            </a:endParaRPr>
          </a:p>
          <a:p>
            <a:pPr marL="754047" marR="5092" indent="-283801">
              <a:lnSpc>
                <a:spcPts val="2095"/>
              </a:lnSpc>
              <a:tabLst>
                <a:tab pos="754047" algn="l"/>
              </a:tabLst>
            </a:pPr>
            <a:r>
              <a:rPr sz="2000" spc="-5" dirty="0">
                <a:solidFill>
                  <a:schemeClr val="bg1"/>
                </a:solidFill>
                <a:latin typeface="Arial"/>
                <a:cs typeface="Arial"/>
              </a:rPr>
              <a:t>–	Οι τιμές των </a:t>
            </a:r>
            <a:r>
              <a:rPr sz="2000" spc="-10" dirty="0">
                <a:solidFill>
                  <a:schemeClr val="bg1"/>
                </a:solidFill>
                <a:latin typeface="Arial"/>
                <a:cs typeface="Arial"/>
              </a:rPr>
              <a:t>εισιτηρίων </a:t>
            </a:r>
            <a:r>
              <a:rPr sz="2000" spc="-5" dirty="0">
                <a:solidFill>
                  <a:schemeClr val="bg1"/>
                </a:solidFill>
                <a:latin typeface="Arial"/>
                <a:cs typeface="Arial"/>
              </a:rPr>
              <a:t>μπορούν να αλλάξουν  ανάλογα με την </a:t>
            </a:r>
            <a:r>
              <a:rPr sz="2000" spc="-10" dirty="0">
                <a:solidFill>
                  <a:schemeClr val="bg1"/>
                </a:solidFill>
                <a:latin typeface="Arial"/>
                <a:cs typeface="Arial"/>
              </a:rPr>
              <a:t>ζήτηση </a:t>
            </a:r>
            <a:r>
              <a:rPr sz="2000" spc="-5" dirty="0">
                <a:solidFill>
                  <a:schemeClr val="bg1"/>
                </a:solidFill>
                <a:latin typeface="Arial"/>
                <a:cs typeface="Arial"/>
              </a:rPr>
              <a:t>(μεγάλη ζήτηση =  υψηλή τιμή </a:t>
            </a:r>
            <a:r>
              <a:rPr sz="2000" dirty="0">
                <a:solidFill>
                  <a:schemeClr val="bg1"/>
                </a:solidFill>
                <a:latin typeface="Arial"/>
                <a:cs typeface="Arial"/>
              </a:rPr>
              <a:t>εισιτηρίων, </a:t>
            </a:r>
            <a:r>
              <a:rPr sz="2000" spc="-5" dirty="0">
                <a:solidFill>
                  <a:schemeClr val="bg1"/>
                </a:solidFill>
                <a:latin typeface="Arial"/>
                <a:cs typeface="Arial"/>
              </a:rPr>
              <a:t>μικρή </a:t>
            </a:r>
            <a:r>
              <a:rPr sz="2000" spc="-10" dirty="0">
                <a:solidFill>
                  <a:schemeClr val="bg1"/>
                </a:solidFill>
                <a:latin typeface="Arial"/>
                <a:cs typeface="Arial"/>
              </a:rPr>
              <a:t>ζήτηση </a:t>
            </a:r>
            <a:r>
              <a:rPr sz="2000" spc="-5" dirty="0">
                <a:solidFill>
                  <a:schemeClr val="bg1"/>
                </a:solidFill>
                <a:latin typeface="Arial"/>
                <a:cs typeface="Arial"/>
              </a:rPr>
              <a:t>= </a:t>
            </a:r>
            <a:r>
              <a:rPr sz="2000" spc="-10" dirty="0">
                <a:solidFill>
                  <a:schemeClr val="bg1"/>
                </a:solidFill>
                <a:latin typeface="Arial"/>
                <a:cs typeface="Arial"/>
              </a:rPr>
              <a:t>χαμηλή  </a:t>
            </a:r>
            <a:r>
              <a:rPr sz="2000" spc="-5" dirty="0">
                <a:solidFill>
                  <a:schemeClr val="bg1"/>
                </a:solidFill>
                <a:latin typeface="Arial"/>
                <a:cs typeface="Arial"/>
              </a:rPr>
              <a:t>τιμή)</a:t>
            </a:r>
            <a:endParaRPr sz="2000" dirty="0">
              <a:solidFill>
                <a:schemeClr val="bg1"/>
              </a:solidFill>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68960" y="260648"/>
            <a:ext cx="13825536" cy="926720"/>
          </a:xfrm>
          <a:prstGeom prst="rect">
            <a:avLst/>
          </a:prstGeom>
        </p:spPr>
        <p:txBody>
          <a:bodyPr vert="horz" wrap="square" lIns="0" tIns="79542" rIns="0" bIns="0" rtlCol="0">
            <a:spAutoFit/>
          </a:bodyPr>
          <a:lstStyle/>
          <a:p>
            <a:pPr marL="2768656" marR="5092" indent="699322">
              <a:lnSpc>
                <a:spcPts val="3348"/>
              </a:lnSpc>
              <a:spcBef>
                <a:spcPts val="625"/>
              </a:spcBef>
            </a:pPr>
            <a:r>
              <a:rPr sz="3600" spc="-10" dirty="0"/>
              <a:t>Εναέριες Τουριστικές  Μετακινήσεις: </a:t>
            </a:r>
            <a:r>
              <a:rPr sz="3600" spc="-5" dirty="0"/>
              <a:t>Είδη</a:t>
            </a:r>
            <a:r>
              <a:rPr sz="3600" spc="15" dirty="0"/>
              <a:t> </a:t>
            </a:r>
            <a:r>
              <a:rPr sz="3600" spc="-10" dirty="0"/>
              <a:t>εταιρειών</a:t>
            </a:r>
          </a:p>
        </p:txBody>
      </p:sp>
      <p:sp>
        <p:nvSpPr>
          <p:cNvPr id="3" name="object 3"/>
          <p:cNvSpPr txBox="1"/>
          <p:nvPr/>
        </p:nvSpPr>
        <p:spPr>
          <a:xfrm>
            <a:off x="971602" y="1916832"/>
            <a:ext cx="6109797" cy="2895694"/>
          </a:xfrm>
          <a:prstGeom prst="rect">
            <a:avLst/>
          </a:prstGeom>
        </p:spPr>
        <p:txBody>
          <a:bodyPr vert="horz" wrap="square" lIns="0" tIns="12725" rIns="0" bIns="0" rtlCol="0">
            <a:spAutoFit/>
          </a:bodyPr>
          <a:lstStyle/>
          <a:p>
            <a:pPr marL="12725">
              <a:spcBef>
                <a:spcPts val="100"/>
              </a:spcBef>
              <a:tabLst>
                <a:tab pos="353160" algn="l"/>
              </a:tabLst>
            </a:pPr>
            <a:r>
              <a:rPr sz="2400" dirty="0">
                <a:solidFill>
                  <a:schemeClr val="bg1"/>
                </a:solidFill>
                <a:latin typeface="Arial"/>
                <a:cs typeface="Arial"/>
              </a:rPr>
              <a:t>•	</a:t>
            </a:r>
            <a:r>
              <a:rPr sz="2400" spc="-5" dirty="0">
                <a:solidFill>
                  <a:schemeClr val="bg1"/>
                </a:solidFill>
                <a:latin typeface="Arial"/>
                <a:cs typeface="Arial"/>
              </a:rPr>
              <a:t>Εταιρείες ναυλομένων</a:t>
            </a:r>
            <a:r>
              <a:rPr sz="2400" spc="-15" dirty="0">
                <a:solidFill>
                  <a:schemeClr val="bg1"/>
                </a:solidFill>
                <a:latin typeface="Arial"/>
                <a:cs typeface="Arial"/>
              </a:rPr>
              <a:t> </a:t>
            </a:r>
            <a:r>
              <a:rPr sz="2400" dirty="0">
                <a:solidFill>
                  <a:schemeClr val="bg1"/>
                </a:solidFill>
                <a:latin typeface="Arial"/>
                <a:cs typeface="Arial"/>
              </a:rPr>
              <a:t>πτήσεων:</a:t>
            </a:r>
          </a:p>
          <a:p>
            <a:pPr>
              <a:spcBef>
                <a:spcPts val="55"/>
              </a:spcBef>
            </a:pPr>
            <a:endParaRPr sz="3100" dirty="0">
              <a:solidFill>
                <a:schemeClr val="bg1"/>
              </a:solidFill>
              <a:latin typeface="Arial"/>
              <a:cs typeface="Arial"/>
            </a:endParaRPr>
          </a:p>
          <a:p>
            <a:pPr marL="754047" marR="5092" indent="-283801">
              <a:lnSpc>
                <a:spcPts val="2095"/>
              </a:lnSpc>
              <a:tabLst>
                <a:tab pos="754047" algn="l"/>
              </a:tabLst>
            </a:pPr>
            <a:r>
              <a:rPr sz="2000" spc="-5" dirty="0">
                <a:solidFill>
                  <a:schemeClr val="bg1"/>
                </a:solidFill>
                <a:latin typeface="Arial"/>
                <a:cs typeface="Arial"/>
              </a:rPr>
              <a:t>–	Το </a:t>
            </a:r>
            <a:r>
              <a:rPr sz="2000" spc="-10" dirty="0">
                <a:solidFill>
                  <a:schemeClr val="bg1"/>
                </a:solidFill>
                <a:latin typeface="Arial"/>
                <a:cs typeface="Arial"/>
              </a:rPr>
              <a:t>δρομολόγιο </a:t>
            </a:r>
            <a:r>
              <a:rPr sz="2000" spc="-5" dirty="0">
                <a:solidFill>
                  <a:schemeClr val="bg1"/>
                </a:solidFill>
                <a:latin typeface="Arial"/>
                <a:cs typeface="Arial"/>
              </a:rPr>
              <a:t>γίνεται μόνο αν υπάρχει  μεγάλος αριθμός </a:t>
            </a:r>
            <a:r>
              <a:rPr sz="2000" spc="-10" dirty="0">
                <a:solidFill>
                  <a:schemeClr val="bg1"/>
                </a:solidFill>
                <a:latin typeface="Arial"/>
                <a:cs typeface="Arial"/>
              </a:rPr>
              <a:t>επιβατών </a:t>
            </a:r>
            <a:r>
              <a:rPr sz="2000" spc="-5" dirty="0">
                <a:solidFill>
                  <a:schemeClr val="bg1"/>
                </a:solidFill>
                <a:latin typeface="Arial"/>
                <a:cs typeface="Arial"/>
              </a:rPr>
              <a:t>στην </a:t>
            </a:r>
            <a:r>
              <a:rPr sz="2000" dirty="0">
                <a:solidFill>
                  <a:schemeClr val="bg1"/>
                </a:solidFill>
                <a:latin typeface="Arial"/>
                <a:cs typeface="Arial"/>
              </a:rPr>
              <a:t>πτήση, </a:t>
            </a:r>
            <a:r>
              <a:rPr sz="2000" spc="-5" dirty="0">
                <a:solidFill>
                  <a:schemeClr val="bg1"/>
                </a:solidFill>
                <a:latin typeface="Arial"/>
                <a:cs typeface="Arial"/>
              </a:rPr>
              <a:t>αλλιώς  ακυρώνεται,</a:t>
            </a:r>
            <a:endParaRPr sz="2000" dirty="0">
              <a:solidFill>
                <a:schemeClr val="bg1"/>
              </a:solidFill>
              <a:latin typeface="Arial"/>
              <a:cs typeface="Arial"/>
            </a:endParaRPr>
          </a:p>
          <a:p>
            <a:pPr>
              <a:spcBef>
                <a:spcPts val="30"/>
              </a:spcBef>
            </a:pPr>
            <a:endParaRPr sz="2700" dirty="0">
              <a:solidFill>
                <a:schemeClr val="bg1"/>
              </a:solidFill>
              <a:latin typeface="Arial"/>
              <a:cs typeface="Arial"/>
            </a:endParaRPr>
          </a:p>
          <a:p>
            <a:pPr marL="754047" marR="256438" indent="-283801">
              <a:lnSpc>
                <a:spcPts val="2095"/>
              </a:lnSpc>
              <a:tabLst>
                <a:tab pos="754047" algn="l"/>
              </a:tabLst>
            </a:pPr>
            <a:r>
              <a:rPr sz="2000" spc="-5" dirty="0">
                <a:solidFill>
                  <a:schemeClr val="bg1"/>
                </a:solidFill>
                <a:latin typeface="Arial"/>
                <a:cs typeface="Arial"/>
              </a:rPr>
              <a:t>–	</a:t>
            </a:r>
            <a:r>
              <a:rPr sz="2000" spc="-10" dirty="0">
                <a:solidFill>
                  <a:schemeClr val="bg1"/>
                </a:solidFill>
                <a:latin typeface="Arial"/>
                <a:cs typeface="Arial"/>
              </a:rPr>
              <a:t>Επιστροφή </a:t>
            </a:r>
            <a:r>
              <a:rPr sz="2000" spc="-5" dirty="0">
                <a:solidFill>
                  <a:schemeClr val="bg1"/>
                </a:solidFill>
                <a:latin typeface="Arial"/>
                <a:cs typeface="Arial"/>
              </a:rPr>
              <a:t>των ναύλων γίνεται σε κάποιες  </a:t>
            </a:r>
            <a:r>
              <a:rPr sz="2000" spc="-10" dirty="0">
                <a:solidFill>
                  <a:schemeClr val="bg1"/>
                </a:solidFill>
                <a:latin typeface="Arial"/>
                <a:cs typeface="Arial"/>
              </a:rPr>
              <a:t>περιπτώσεις </a:t>
            </a:r>
            <a:r>
              <a:rPr sz="2000" spc="-5" dirty="0">
                <a:solidFill>
                  <a:schemeClr val="bg1"/>
                </a:solidFill>
                <a:latin typeface="Arial"/>
                <a:cs typeface="Arial"/>
              </a:rPr>
              <a:t>αν ευθύνεται η εταιρεία και όχι ο  πελάτης.</a:t>
            </a:r>
            <a:endParaRPr sz="2000" dirty="0">
              <a:solidFill>
                <a:schemeClr val="bg1"/>
              </a:solidFill>
              <a:latin typeface="Arial"/>
              <a:cs typeface="Aria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189</TotalTime>
  <Words>794</Words>
  <Application>Microsoft Office PowerPoint</Application>
  <PresentationFormat>Προβολή στην οθόνη (4:3)</PresentationFormat>
  <Paragraphs>250</Paragraphs>
  <Slides>46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46</vt:i4>
      </vt:variant>
    </vt:vector>
  </HeadingPairs>
  <TitlesOfParts>
    <vt:vector size="47" baseType="lpstr">
      <vt:lpstr>Αποκορύφωμα</vt:lpstr>
      <vt:lpstr>ΜΕΤΑΦΟΡΑ –ΜΕΤΑΚΙΝΗΣΗ ΠΕΛΑΤΩΝ </vt:lpstr>
      <vt:lpstr>Μεταφορά και Μετακίνηση  Πελατών</vt:lpstr>
      <vt:lpstr>Παράγοντες Μεταφοράς και  Μετακίνησης Πελατών</vt:lpstr>
      <vt:lpstr>Παράγοντες Μεταφοράς και  Μετακίνησης Πελατών</vt:lpstr>
      <vt:lpstr>Εναέριες Τουριστικές  Μετακινήσεις</vt:lpstr>
      <vt:lpstr>Εναέριες Τουριστικές  Μετακινήσεις</vt:lpstr>
      <vt:lpstr>Εναέριες Τουριστικές  Μετακινήσεις: Είδη εταιρειών</vt:lpstr>
      <vt:lpstr>Εναέριες Τουριστικές  Μετακινήσεις: Είδη εταιρειών</vt:lpstr>
      <vt:lpstr>Εναέριες Τουριστικές  Μετακινήσεις: Είδη εταιρειών</vt:lpstr>
      <vt:lpstr>Εναέριες Τουριστικές  Μετακινήσεις: Είδη εταιρειών</vt:lpstr>
      <vt:lpstr>Παράγοντες Διαφοροποίησης  Αεροπορικού Εισιτηρίου</vt:lpstr>
      <vt:lpstr>Παράγοντες Διαφοροποίησης  Αεροπορικού Εισιτηρίου</vt:lpstr>
      <vt:lpstr>Παράγοντες Ικανοποίησης του  Πελάτη</vt:lpstr>
      <vt:lpstr>Παράγοντες Ικανοποίησης του  Πελάτη</vt:lpstr>
      <vt:lpstr>Παράγοντες Ικανοποίησης του  Πελάτη</vt:lpstr>
      <vt:lpstr>Παράγοντες Ικανοποίησης του  Πελάτη</vt:lpstr>
      <vt:lpstr>Παράγοντες Επιλογής  Αεροπορικής Εταιρείας</vt:lpstr>
      <vt:lpstr>Εξυπηρέτηση πριν την πτήση</vt:lpstr>
      <vt:lpstr>Εξυπηρέτηση κατά την πτήση</vt:lpstr>
      <vt:lpstr>Εξυπηρέτηση μετά την πτήση</vt:lpstr>
      <vt:lpstr>ΘΑΛΑΣΣΙΕΣ ΜΕΤΑΚΙΝΗΣΕΙΣ </vt:lpstr>
      <vt:lpstr>ΕΙΔΗ ΘΑΛΑΣΣΙΩΝ ΜΕΤΑΦΟΡΩΝ </vt:lpstr>
      <vt:lpstr>ΙΔΙΩΤΙΚΗ ΘΑΛΑΣΣΙΑ ΠΕΡΙΗΓΗΣΗ (YACHTING)</vt:lpstr>
      <vt:lpstr>Κρουαζιέρα (Cruise)</vt:lpstr>
      <vt:lpstr>Διαφορά Κρουαζιέρας από τις  Υπόλοιπες Μορφές Τουρισμού</vt:lpstr>
      <vt:lpstr>Είδη Κρουαζιέρων (1/3)</vt:lpstr>
      <vt:lpstr>Είδη Κρουαζιέρων (2/3)</vt:lpstr>
      <vt:lpstr>Είδη Κρουαζιέρων (3/3)</vt:lpstr>
      <vt:lpstr>Δραστηριότητες Τουρίστα στην  Κρουαζιέρα</vt:lpstr>
      <vt:lpstr>Γεωγραφικές Περιοχές</vt:lpstr>
      <vt:lpstr>Καραϊβική</vt:lpstr>
      <vt:lpstr>Αλάσκα</vt:lpstr>
      <vt:lpstr>Βαλτική</vt:lpstr>
      <vt:lpstr>Άπω Ανατολή</vt:lpstr>
      <vt:lpstr>Κρουαζιέρες</vt:lpstr>
      <vt:lpstr>Ναυλομεσιτικά γραφεία</vt:lpstr>
      <vt:lpstr>ΟΔΙΚΕΣ ΜΕΤΑΚΙΝΗΣΕΙΣ </vt:lpstr>
      <vt:lpstr>Μετακινήσεις με Τουριστικά  Λεωφορεία</vt:lpstr>
      <vt:lpstr>ΣΤΟΛΟΣ ΤΕΟΜ </vt:lpstr>
      <vt:lpstr>ΣΤΟΛΟΣ ΤΕΟΜ </vt:lpstr>
      <vt:lpstr>ΠΡΟΥΠΟΘΕΣΕΙΣ </vt:lpstr>
      <vt:lpstr>Rent a Car </vt:lpstr>
      <vt:lpstr>Οδικές Εκδρομές</vt:lpstr>
      <vt:lpstr>Transfer (Μεταφορές)</vt:lpstr>
      <vt:lpstr>ΣΙΔΗΡΟΔΡΟΜΙΚΕΣ ΜΕΤΑΚΙΝΗΣΕΙΣ </vt:lpstr>
      <vt:lpstr>ΣΙΔΗΡΟΔΡΟΜΙΚΕΣ ΜΕΤΑΚΙΝΗΣΕΙΣ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ΜΕΤΑΦΟΡΑ –ΜΕΤΑΚΙΝΗΣΗ ΠΕΛΑΤΩΝ</dc:title>
  <dc:creator>Riggas</dc:creator>
  <cp:lastModifiedBy>Riggas</cp:lastModifiedBy>
  <cp:revision>21</cp:revision>
  <dcterms:created xsi:type="dcterms:W3CDTF">2020-12-07T13:29:10Z</dcterms:created>
  <dcterms:modified xsi:type="dcterms:W3CDTF">2020-12-07T20:25:48Z</dcterms:modified>
</cp:coreProperties>
</file>