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66" r:id="rId5"/>
    <p:sldId id="259" r:id="rId6"/>
    <p:sldId id="260" r:id="rId7"/>
    <p:sldId id="261" r:id="rId8"/>
    <p:sldId id="262" r:id="rId9"/>
    <p:sldId id="264" r:id="rId10"/>
    <p:sldId id="265" r:id="rId11"/>
    <p:sldId id="263" r:id="rId12"/>
    <p:sldId id="267" r:id="rId13"/>
    <p:sldId id="268" r:id="rId14"/>
    <p:sldId id="269" r:id="rId15"/>
    <p:sldId id="270" r:id="rId16"/>
    <p:sldId id="271"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95C57643-974C-4E79-8E1A-9FD650F018B2}" type="datetimeFigureOut">
              <a:rPr lang="el-GR" smtClean="0"/>
              <a:pPr/>
              <a:t>19/1/2021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E8040AF0-2EB9-459E-B256-0C19BDB783FD}"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5C57643-974C-4E79-8E1A-9FD650F018B2}" type="datetimeFigureOut">
              <a:rPr lang="el-GR" smtClean="0"/>
              <a:pPr/>
              <a:t>19/1/2021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8040AF0-2EB9-459E-B256-0C19BDB783F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5C57643-974C-4E79-8E1A-9FD650F018B2}" type="datetimeFigureOut">
              <a:rPr lang="el-GR" smtClean="0"/>
              <a:pPr/>
              <a:t>19/1/2021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8040AF0-2EB9-459E-B256-0C19BDB783F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5C57643-974C-4E79-8E1A-9FD650F018B2}" type="datetimeFigureOut">
              <a:rPr lang="el-GR" smtClean="0"/>
              <a:pPr/>
              <a:t>19/1/2021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8040AF0-2EB9-459E-B256-0C19BDB783F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5C57643-974C-4E79-8E1A-9FD650F018B2}" type="datetimeFigureOut">
              <a:rPr lang="el-GR" smtClean="0"/>
              <a:pPr/>
              <a:t>19/1/2021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E8040AF0-2EB9-459E-B256-0C19BDB783F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5C57643-974C-4E79-8E1A-9FD650F018B2}" type="datetimeFigureOut">
              <a:rPr lang="el-GR" smtClean="0"/>
              <a:pPr/>
              <a:t>19/1/2021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8040AF0-2EB9-459E-B256-0C19BDB783F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95C57643-974C-4E79-8E1A-9FD650F018B2}" type="datetimeFigureOut">
              <a:rPr lang="el-GR" smtClean="0"/>
              <a:pPr/>
              <a:t>19/1/2021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8040AF0-2EB9-459E-B256-0C19BDB783F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5C57643-974C-4E79-8E1A-9FD650F018B2}" type="datetimeFigureOut">
              <a:rPr lang="el-GR" smtClean="0"/>
              <a:pPr/>
              <a:t>19/1/2021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8040AF0-2EB9-459E-B256-0C19BDB783F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5C57643-974C-4E79-8E1A-9FD650F018B2}" type="datetimeFigureOut">
              <a:rPr lang="el-GR" smtClean="0"/>
              <a:pPr/>
              <a:t>19/1/2021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8040AF0-2EB9-459E-B256-0C19BDB783F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5C57643-974C-4E79-8E1A-9FD650F018B2}" type="datetimeFigureOut">
              <a:rPr lang="el-GR" smtClean="0"/>
              <a:pPr/>
              <a:t>19/1/2021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8040AF0-2EB9-459E-B256-0C19BDB783F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5C57643-974C-4E79-8E1A-9FD650F018B2}" type="datetimeFigureOut">
              <a:rPr lang="el-GR" smtClean="0"/>
              <a:pPr/>
              <a:t>19/1/2021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8040AF0-2EB9-459E-B256-0C19BDB783F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5C57643-974C-4E79-8E1A-9FD650F018B2}" type="datetimeFigureOut">
              <a:rPr lang="el-GR" smtClean="0"/>
              <a:pPr/>
              <a:t>19/1/2021</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8040AF0-2EB9-459E-B256-0C19BDB783F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95536" y="2564904"/>
            <a:ext cx="8458200" cy="1470025"/>
          </a:xfrm>
        </p:spPr>
        <p:txBody>
          <a:bodyPr/>
          <a:lstStyle/>
          <a:p>
            <a:r>
              <a:rPr lang="el-GR" b="1" dirty="0" err="1" smtClean="0"/>
              <a:t>ΘρησκευτικΟΣ</a:t>
            </a:r>
            <a:r>
              <a:rPr lang="el-GR" b="1" dirty="0" smtClean="0"/>
              <a:t> </a:t>
            </a:r>
            <a:r>
              <a:rPr lang="el-GR" b="1" dirty="0" err="1" smtClean="0"/>
              <a:t>ΤουρισμΟΣ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7504" y="274638"/>
            <a:ext cx="8928992" cy="1143000"/>
          </a:xfrm>
        </p:spPr>
        <p:txBody>
          <a:bodyPr>
            <a:normAutofit/>
          </a:bodyPr>
          <a:lstStyle/>
          <a:p>
            <a:r>
              <a:rPr lang="el-GR" sz="3200" dirty="0" smtClean="0"/>
              <a:t>ΘΡΗΣΚΕΥΤΙΚΟΣ ΤΟΥΡΙΣΜΟΣ ΣΤΗΝ ΕΛΛΑΔΑ</a:t>
            </a:r>
            <a:endParaRPr lang="el-GR" sz="3200" dirty="0"/>
          </a:p>
        </p:txBody>
      </p:sp>
      <p:sp>
        <p:nvSpPr>
          <p:cNvPr id="3" name="2 - Θέση περιεχομένου"/>
          <p:cNvSpPr>
            <a:spLocks noGrp="1"/>
          </p:cNvSpPr>
          <p:nvPr>
            <p:ph idx="1"/>
          </p:nvPr>
        </p:nvSpPr>
        <p:spPr>
          <a:xfrm>
            <a:off x="0" y="1772816"/>
            <a:ext cx="9227368" cy="4709160"/>
          </a:xfrm>
        </p:spPr>
        <p:txBody>
          <a:bodyPr>
            <a:normAutofit fontScale="77500" lnSpcReduction="20000"/>
          </a:bodyPr>
          <a:lstStyle/>
          <a:p>
            <a:pPr>
              <a:buNone/>
            </a:pPr>
            <a:r>
              <a:rPr lang="el-GR" dirty="0" smtClean="0">
                <a:solidFill>
                  <a:schemeClr val="bg1"/>
                </a:solidFill>
              </a:rPr>
              <a:t>     </a:t>
            </a:r>
            <a:r>
              <a:rPr lang="el-GR" dirty="0" smtClean="0"/>
              <a:t> </a:t>
            </a:r>
            <a:r>
              <a:rPr lang="el-GR" dirty="0" smtClean="0">
                <a:solidFill>
                  <a:schemeClr val="bg1"/>
                </a:solidFill>
                <a:latin typeface="+mj-lt"/>
              </a:rPr>
              <a:t>Στο νησί της Πάτμου, με το μοναστήρι του Αγίου Ιωάννη του Θεολόγου και το σπήλαιο όπου πιστεύεται ότι ο </a:t>
            </a:r>
            <a:r>
              <a:rPr lang="el-GR" dirty="0" err="1" smtClean="0">
                <a:solidFill>
                  <a:schemeClr val="bg1"/>
                </a:solidFill>
                <a:latin typeface="+mj-lt"/>
              </a:rPr>
              <a:t>Αγιος</a:t>
            </a:r>
            <a:r>
              <a:rPr lang="el-GR" dirty="0" smtClean="0">
                <a:solidFill>
                  <a:schemeClr val="bg1"/>
                </a:solidFill>
                <a:latin typeface="+mj-lt"/>
              </a:rPr>
              <a:t> Ιωάννης ο Θεολόγος έγραψε την Αποκάλυψη κατά το τέλος του 1ου </a:t>
            </a:r>
            <a:r>
              <a:rPr lang="el-GR" dirty="0" err="1" smtClean="0">
                <a:solidFill>
                  <a:schemeClr val="bg1"/>
                </a:solidFill>
                <a:latin typeface="+mj-lt"/>
              </a:rPr>
              <a:t>μ.Χ</a:t>
            </a:r>
            <a:r>
              <a:rPr lang="el-GR" dirty="0" smtClean="0">
                <a:solidFill>
                  <a:schemeClr val="bg1"/>
                </a:solidFill>
                <a:latin typeface="+mj-lt"/>
              </a:rPr>
              <a:t>. Αιώνα και στη παναγία </a:t>
            </a:r>
            <a:r>
              <a:rPr lang="el-GR" dirty="0" err="1" smtClean="0">
                <a:solidFill>
                  <a:schemeClr val="bg1"/>
                </a:solidFill>
                <a:latin typeface="+mj-lt"/>
              </a:rPr>
              <a:t>Τσαμπίκα</a:t>
            </a:r>
            <a:r>
              <a:rPr lang="el-GR" dirty="0" smtClean="0">
                <a:solidFill>
                  <a:schemeClr val="bg1"/>
                </a:solidFill>
                <a:latin typeface="+mj-lt"/>
              </a:rPr>
              <a:t> στη Ρόδο.</a:t>
            </a:r>
          </a:p>
          <a:p>
            <a:pPr>
              <a:buNone/>
            </a:pPr>
            <a:endParaRPr lang="el-GR" dirty="0" smtClean="0">
              <a:solidFill>
                <a:schemeClr val="bg1"/>
              </a:solidFill>
              <a:latin typeface="+mj-lt"/>
            </a:endParaRPr>
          </a:p>
          <a:p>
            <a:pPr>
              <a:buNone/>
            </a:pPr>
            <a:r>
              <a:rPr lang="el-GR" dirty="0" smtClean="0">
                <a:solidFill>
                  <a:schemeClr val="bg1"/>
                </a:solidFill>
                <a:latin typeface="+mj-lt"/>
              </a:rPr>
              <a:t>       Όλα αυτά είναι λίγα μόνο από τα σημαντικά θρησκευτικά στοιχεία της Ελλάδας που θεωρείται ότι συγκαταλέγονται ανάμεσα στα πλέον θαυμαστά μνημεία του κόσμου.</a:t>
            </a:r>
          </a:p>
          <a:p>
            <a:pPr>
              <a:buNone/>
            </a:pPr>
            <a:r>
              <a:rPr lang="el-GR" dirty="0" smtClean="0">
                <a:solidFill>
                  <a:schemeClr val="bg1"/>
                </a:solidFill>
                <a:latin typeface="+mj-lt"/>
              </a:rPr>
              <a:t>    </a:t>
            </a:r>
          </a:p>
          <a:p>
            <a:pPr>
              <a:buNone/>
            </a:pPr>
            <a:r>
              <a:rPr lang="el-GR" dirty="0" smtClean="0">
                <a:solidFill>
                  <a:schemeClr val="bg1"/>
                </a:solidFill>
                <a:latin typeface="+mj-lt"/>
              </a:rPr>
              <a:t>      Εκείνοι που ακολουθούν τα βήματα του Απόστολου Παύλου διασχίζοντας τις βιβλικές πόλεις των Αθηνών, της Θεσσαλονίκης, Φιλίππων, </a:t>
            </a:r>
            <a:r>
              <a:rPr lang="el-GR" dirty="0" err="1" smtClean="0">
                <a:solidFill>
                  <a:schemeClr val="bg1"/>
                </a:solidFill>
                <a:latin typeface="+mj-lt"/>
              </a:rPr>
              <a:t>Χριστούπολης</a:t>
            </a:r>
            <a:r>
              <a:rPr lang="el-GR" dirty="0" smtClean="0">
                <a:solidFill>
                  <a:schemeClr val="bg1"/>
                </a:solidFill>
                <a:latin typeface="+mj-lt"/>
              </a:rPr>
              <a:t> (σημερινής Καβάλας), - της πρώτης πόλης στην Ευρώπη που ασπάστηκε το Χριστιανισμό - και της Ρόδου, κάνουν ένα οδοιπορικό μιας αξέχαστης θρησκευτικής εμπειρίας.</a:t>
            </a:r>
            <a:br>
              <a:rPr lang="el-GR" dirty="0" smtClean="0">
                <a:solidFill>
                  <a:schemeClr val="bg1"/>
                </a:solidFill>
                <a:latin typeface="+mj-lt"/>
              </a:rPr>
            </a:br>
            <a:endParaRPr lang="el-GR" dirty="0" smtClean="0">
              <a:solidFill>
                <a:schemeClr val="bg1"/>
              </a:solidFill>
              <a:latin typeface="+mj-lt"/>
            </a:endParaRPr>
          </a:p>
          <a:p>
            <a:pPr>
              <a:buNone/>
            </a:pPr>
            <a:endParaRPr lang="el-GR"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Calibri" pitchFamily="34" charset="0"/>
              </a:rPr>
              <a:t>Χαρακτηριστικά γνωρίσματα</a:t>
            </a:r>
            <a:r>
              <a:rPr lang="en-US" dirty="0" smtClean="0">
                <a:latin typeface="Calibri" pitchFamily="34" charset="0"/>
              </a:rPr>
              <a:t> </a:t>
            </a:r>
            <a:r>
              <a:rPr lang="el-GR" dirty="0" smtClean="0">
                <a:latin typeface="Calibri" pitchFamily="34" charset="0"/>
              </a:rPr>
              <a:t>του Θρησκευτικού Τουρισμού</a:t>
            </a:r>
            <a:endParaRPr lang="el-GR" dirty="0"/>
          </a:p>
        </p:txBody>
      </p:sp>
      <p:sp>
        <p:nvSpPr>
          <p:cNvPr id="3" name="2 - Θέση περιεχομένου"/>
          <p:cNvSpPr>
            <a:spLocks noGrp="1"/>
          </p:cNvSpPr>
          <p:nvPr>
            <p:ph idx="1"/>
          </p:nvPr>
        </p:nvSpPr>
        <p:spPr/>
        <p:txBody>
          <a:bodyPr>
            <a:normAutofit fontScale="62500" lnSpcReduction="20000"/>
          </a:bodyPr>
          <a:lstStyle/>
          <a:p>
            <a:pPr marL="517525" indent="-457200">
              <a:spcBef>
                <a:spcPct val="35000"/>
              </a:spcBef>
              <a:buClr>
                <a:schemeClr val="accent1"/>
              </a:buClr>
              <a:buNone/>
            </a:pPr>
            <a:r>
              <a:rPr lang="el-GR" b="1" dirty="0" smtClean="0">
                <a:latin typeface="Calibri" pitchFamily="34" charset="0"/>
              </a:rPr>
              <a:t>         </a:t>
            </a:r>
            <a:r>
              <a:rPr lang="el-GR" b="1" dirty="0" smtClean="0">
                <a:solidFill>
                  <a:schemeClr val="bg1"/>
                </a:solidFill>
                <a:latin typeface="Arial" pitchFamily="34" charset="0"/>
                <a:cs typeface="Arial" pitchFamily="34" charset="0"/>
              </a:rPr>
              <a:t>Σκοπός</a:t>
            </a:r>
            <a:r>
              <a:rPr lang="en-US" b="1" dirty="0" smtClean="0">
                <a:solidFill>
                  <a:schemeClr val="bg1"/>
                </a:solidFill>
                <a:latin typeface="Arial" pitchFamily="34" charset="0"/>
                <a:cs typeface="Arial" pitchFamily="34" charset="0"/>
              </a:rPr>
              <a:t>:</a:t>
            </a:r>
            <a:r>
              <a:rPr lang="el-GR" b="1" dirty="0" smtClean="0">
                <a:solidFill>
                  <a:schemeClr val="bg1"/>
                </a:solidFill>
                <a:latin typeface="Arial" pitchFamily="34" charset="0"/>
                <a:cs typeface="Arial" pitchFamily="34" charset="0"/>
              </a:rPr>
              <a:t> </a:t>
            </a:r>
            <a:r>
              <a:rPr lang="el-GR" dirty="0" smtClean="0">
                <a:solidFill>
                  <a:schemeClr val="bg1"/>
                </a:solidFill>
                <a:latin typeface="Arial" pitchFamily="34" charset="0"/>
                <a:cs typeface="Arial" pitchFamily="34" charset="0"/>
              </a:rPr>
              <a:t>η ανάδειξη και προβολή περιοχών ή αξιοθέατων θρησκευτικού χαρακτήρα, ώστε να είναι επισκέψιμα </a:t>
            </a:r>
          </a:p>
          <a:p>
            <a:pPr marL="517525" indent="-457200">
              <a:spcBef>
                <a:spcPct val="35000"/>
              </a:spcBef>
              <a:buClr>
                <a:schemeClr val="accent1"/>
              </a:buClr>
              <a:buNone/>
            </a:pPr>
            <a:r>
              <a:rPr lang="el-GR" b="1" dirty="0" smtClean="0">
                <a:solidFill>
                  <a:schemeClr val="bg1"/>
                </a:solidFill>
                <a:latin typeface="Arial" pitchFamily="34" charset="0"/>
                <a:cs typeface="Arial" pitchFamily="34" charset="0"/>
              </a:rPr>
              <a:t>         Αντικείμενο</a:t>
            </a:r>
            <a:r>
              <a:rPr lang="en-US" b="1" dirty="0" smtClean="0">
                <a:solidFill>
                  <a:schemeClr val="bg1"/>
                </a:solidFill>
                <a:latin typeface="Arial" pitchFamily="34" charset="0"/>
                <a:cs typeface="Arial" pitchFamily="34" charset="0"/>
              </a:rPr>
              <a:t>:</a:t>
            </a:r>
            <a:r>
              <a:rPr lang="el-GR" dirty="0" smtClean="0">
                <a:solidFill>
                  <a:schemeClr val="bg1"/>
                </a:solidFill>
                <a:latin typeface="Arial" pitchFamily="34" charset="0"/>
                <a:cs typeface="Arial" pitchFamily="34" charset="0"/>
              </a:rPr>
              <a:t>τελετουργικό ταξίδι με ιερό, για το συμμετέχοντα, σκοπό –ικανοποιώντας πνευματικές ανάγκες, αλλά και υλικές ανάγκες </a:t>
            </a:r>
            <a:endParaRPr lang="en-US" dirty="0" smtClean="0">
              <a:solidFill>
                <a:schemeClr val="bg1"/>
              </a:solidFill>
              <a:latin typeface="Arial" pitchFamily="34" charset="0"/>
              <a:cs typeface="Arial" pitchFamily="34" charset="0"/>
            </a:endParaRPr>
          </a:p>
          <a:p>
            <a:pPr marL="517525" indent="-457200">
              <a:spcBef>
                <a:spcPct val="35000"/>
              </a:spcBef>
              <a:buClr>
                <a:schemeClr val="accent1"/>
              </a:buClr>
              <a:buFont typeface="Wingdings" pitchFamily="2" charset="2"/>
              <a:buChar char="Ø"/>
            </a:pPr>
            <a:r>
              <a:rPr lang="el-GR" b="1" dirty="0" smtClean="0">
                <a:solidFill>
                  <a:schemeClr val="bg1"/>
                </a:solidFill>
                <a:latin typeface="Arial" pitchFamily="34" charset="0"/>
                <a:cs typeface="Arial" pitchFamily="34" charset="0"/>
              </a:rPr>
              <a:t>Οργάνωση/ διαχείριση</a:t>
            </a:r>
            <a:r>
              <a:rPr lang="en-US" b="1" dirty="0" smtClean="0">
                <a:solidFill>
                  <a:schemeClr val="bg1"/>
                </a:solidFill>
                <a:latin typeface="Arial" pitchFamily="34" charset="0"/>
                <a:cs typeface="Arial" pitchFamily="34" charset="0"/>
              </a:rPr>
              <a:t>:</a:t>
            </a:r>
            <a:r>
              <a:rPr lang="el-GR" b="1" dirty="0" smtClean="0">
                <a:solidFill>
                  <a:schemeClr val="bg1"/>
                </a:solidFill>
                <a:latin typeface="Arial" pitchFamily="34" charset="0"/>
                <a:cs typeface="Arial" pitchFamily="34" charset="0"/>
              </a:rPr>
              <a:t> </a:t>
            </a:r>
            <a:r>
              <a:rPr lang="el-GR" dirty="0" smtClean="0">
                <a:solidFill>
                  <a:schemeClr val="bg1"/>
                </a:solidFill>
                <a:latin typeface="Arial" pitchFamily="34" charset="0"/>
                <a:cs typeface="Arial" pitchFamily="34" charset="0"/>
              </a:rPr>
              <a:t>Ειδικευμένα ταξιδιωτικά γραφεία και η εκκλησία</a:t>
            </a:r>
          </a:p>
          <a:p>
            <a:pPr marL="517525" indent="-457200">
              <a:spcBef>
                <a:spcPct val="35000"/>
              </a:spcBef>
              <a:buClr>
                <a:schemeClr val="accent1"/>
              </a:buClr>
              <a:buFont typeface="Wingdings" pitchFamily="2" charset="2"/>
              <a:buChar char="Ø"/>
            </a:pPr>
            <a:r>
              <a:rPr lang="el-GR" b="1" dirty="0" smtClean="0">
                <a:solidFill>
                  <a:schemeClr val="bg1"/>
                </a:solidFill>
                <a:latin typeface="Arial" pitchFamily="34" charset="0"/>
                <a:cs typeface="Arial" pitchFamily="34" charset="0"/>
              </a:rPr>
              <a:t>Τύποι προορισμών/περιοχών θρησκευτικού τουρισμού: </a:t>
            </a:r>
            <a:r>
              <a:rPr lang="el-GR" dirty="0" smtClean="0">
                <a:solidFill>
                  <a:schemeClr val="bg1"/>
                </a:solidFill>
                <a:latin typeface="Arial" pitchFamily="34" charset="0"/>
                <a:cs typeface="Arial" pitchFamily="34" charset="0"/>
              </a:rPr>
              <a:t>α) εμβληματικοί τόποι προσκυνήματος ή ταξίδια σε θρησκευτικά κέντρα (διεθνούς εθνικής, η περιφερειακής σημασίας) β) θρησκευτικοί προορισμοί που συνδέονται με ιστορικά γεγονότα ή πολιτιστικά επιτεύγματα ή ταξίδια σε πανηγύρια γ) θρησκευτικά φεστιβάλ ή ταξίδια σε φεστιβάλ </a:t>
            </a:r>
          </a:p>
          <a:p>
            <a:pPr marL="517525" indent="-457200">
              <a:spcBef>
                <a:spcPct val="35000"/>
              </a:spcBef>
              <a:buClr>
                <a:schemeClr val="accent1"/>
              </a:buClr>
              <a:buNone/>
            </a:pPr>
            <a:r>
              <a:rPr lang="el-GR" b="1" dirty="0" smtClean="0">
                <a:solidFill>
                  <a:schemeClr val="bg1"/>
                </a:solidFill>
                <a:latin typeface="Arial" pitchFamily="34" charset="0"/>
                <a:cs typeface="Arial" pitchFamily="34" charset="0"/>
              </a:rPr>
              <a:t>         Βασικά χαρακτηριστικά στοιχεία των ταξιδιών θρησκευτικού τουρισμού</a:t>
            </a:r>
            <a:r>
              <a:rPr lang="en-US" b="1" dirty="0" smtClean="0">
                <a:solidFill>
                  <a:schemeClr val="bg1"/>
                </a:solidFill>
                <a:latin typeface="Arial" pitchFamily="34" charset="0"/>
                <a:cs typeface="Arial" pitchFamily="34" charset="0"/>
              </a:rPr>
              <a:t>:</a:t>
            </a:r>
            <a:endParaRPr lang="el-GR" b="1" dirty="0" smtClean="0">
              <a:solidFill>
                <a:schemeClr val="bg1"/>
              </a:solidFill>
              <a:latin typeface="Arial" pitchFamily="34" charset="0"/>
              <a:cs typeface="Arial" pitchFamily="34" charset="0"/>
            </a:endParaRPr>
          </a:p>
          <a:p>
            <a:pPr marL="517525" indent="-457200">
              <a:spcBef>
                <a:spcPct val="35000"/>
              </a:spcBef>
              <a:buClr>
                <a:schemeClr val="accent1"/>
              </a:buClr>
              <a:buNone/>
            </a:pPr>
            <a:r>
              <a:rPr lang="el-GR" b="1" dirty="0" smtClean="0">
                <a:solidFill>
                  <a:schemeClr val="bg1"/>
                </a:solidFill>
                <a:latin typeface="Arial" pitchFamily="34" charset="0"/>
                <a:cs typeface="Arial" pitchFamily="34" charset="0"/>
              </a:rPr>
              <a:t>         </a:t>
            </a:r>
            <a:r>
              <a:rPr lang="el-GR" dirty="0" smtClean="0">
                <a:solidFill>
                  <a:schemeClr val="bg1"/>
                </a:solidFill>
                <a:latin typeface="Arial" pitchFamily="34" charset="0"/>
                <a:cs typeface="Arial" pitchFamily="34" charset="0"/>
              </a:rPr>
              <a:t>Τάμα</a:t>
            </a:r>
            <a:r>
              <a:rPr lang="el-GR" dirty="0" smtClean="0">
                <a:solidFill>
                  <a:schemeClr val="bg1"/>
                </a:solidFill>
                <a:latin typeface="Arial" pitchFamily="34" charset="0"/>
                <a:cs typeface="Arial" pitchFamily="34" charset="0"/>
              </a:rPr>
              <a:t>: αποτελεί για τον προσκυνητή ιδιαίτερα απαραίτητη διαδικασία η οποία  λειτουργεί κατά κάποιο τρόπο ανταποδοτικά</a:t>
            </a:r>
          </a:p>
          <a:p>
            <a:pPr marL="517525" indent="-457200">
              <a:spcBef>
                <a:spcPct val="35000"/>
              </a:spcBef>
              <a:buClr>
                <a:schemeClr val="accent1"/>
              </a:buClr>
              <a:buNone/>
            </a:pPr>
            <a:r>
              <a:rPr lang="el-GR" dirty="0" smtClean="0">
                <a:solidFill>
                  <a:schemeClr val="bg1"/>
                </a:solidFill>
                <a:latin typeface="Arial" pitchFamily="34" charset="0"/>
                <a:cs typeface="Arial" pitchFamily="34" charset="0"/>
              </a:rPr>
              <a:t>        </a:t>
            </a:r>
            <a:r>
              <a:rPr lang="en-US" dirty="0" smtClean="0">
                <a:solidFill>
                  <a:schemeClr val="bg1"/>
                </a:solidFill>
                <a:latin typeface="Arial" pitchFamily="34" charset="0"/>
                <a:cs typeface="Arial" pitchFamily="34" charset="0"/>
              </a:rPr>
              <a:t> </a:t>
            </a:r>
            <a:r>
              <a:rPr lang="el-GR" dirty="0" smtClean="0">
                <a:solidFill>
                  <a:schemeClr val="bg1"/>
                </a:solidFill>
                <a:latin typeface="Arial" pitchFamily="34" charset="0"/>
                <a:cs typeface="Arial" pitchFamily="34" charset="0"/>
              </a:rPr>
              <a:t>Θρησκευτικό </a:t>
            </a:r>
            <a:r>
              <a:rPr lang="el-GR" dirty="0" smtClean="0">
                <a:solidFill>
                  <a:schemeClr val="bg1"/>
                </a:solidFill>
                <a:latin typeface="Arial" pitchFamily="34" charset="0"/>
                <a:cs typeface="Arial" pitchFamily="34" charset="0"/>
              </a:rPr>
              <a:t>ενθύμιο/αναμνηστικό: Τα </a:t>
            </a:r>
            <a:r>
              <a:rPr lang="el-GR" dirty="0" err="1" smtClean="0">
                <a:solidFill>
                  <a:schemeClr val="bg1"/>
                </a:solidFill>
                <a:latin typeface="Arial" pitchFamily="34" charset="0"/>
                <a:cs typeface="Arial" pitchFamily="34" charset="0"/>
              </a:rPr>
              <a:t>προσκυνηματικά</a:t>
            </a:r>
            <a:r>
              <a:rPr lang="el-GR" dirty="0" smtClean="0">
                <a:solidFill>
                  <a:schemeClr val="bg1"/>
                </a:solidFill>
                <a:latin typeface="Arial" pitchFamily="34" charset="0"/>
                <a:cs typeface="Arial" pitchFamily="34" charset="0"/>
              </a:rPr>
              <a:t> ενθύμια με το οποία  οι προσκυνητές αναζητούν να παρατείνει επ’ αόριστον τη θρησκευτική εμπειρία.</a:t>
            </a:r>
            <a:endParaRPr lang="en-US" dirty="0" smtClean="0">
              <a:solidFill>
                <a:schemeClr val="bg1"/>
              </a:solidFill>
              <a:latin typeface="Arial" pitchFamily="34" charset="0"/>
              <a:cs typeface="Arial" pitchFamily="34" charset="0"/>
            </a:endParaRPr>
          </a:p>
          <a:p>
            <a:endParaRPr lang="el-GR"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400" i="1" dirty="0" smtClean="0">
                <a:latin typeface="Calibri" pitchFamily="34" charset="0"/>
              </a:rPr>
              <a:t>Τουριστική προσφορά – παράγοντες ανάπτυξης θρησκευτικού  τουρισμού</a:t>
            </a:r>
            <a:endParaRPr lang="el-GR" dirty="0"/>
          </a:p>
        </p:txBody>
      </p:sp>
      <p:sp>
        <p:nvSpPr>
          <p:cNvPr id="3" name="2 - Θέση περιεχομένου"/>
          <p:cNvSpPr>
            <a:spLocks noGrp="1"/>
          </p:cNvSpPr>
          <p:nvPr>
            <p:ph idx="1"/>
          </p:nvPr>
        </p:nvSpPr>
        <p:spPr>
          <a:xfrm>
            <a:off x="539552" y="2420888"/>
            <a:ext cx="8229600" cy="2620888"/>
          </a:xfrm>
        </p:spPr>
        <p:txBody>
          <a:bodyPr>
            <a:normAutofit lnSpcReduction="10000"/>
          </a:bodyPr>
          <a:lstStyle/>
          <a:p>
            <a:pPr>
              <a:buNone/>
            </a:pPr>
            <a:r>
              <a:rPr lang="el-GR" b="1" dirty="0" smtClean="0">
                <a:solidFill>
                  <a:schemeClr val="bg1"/>
                </a:solidFill>
                <a:latin typeface="Arial" pitchFamily="34" charset="0"/>
                <a:cs typeface="Arial" pitchFamily="34" charset="0"/>
              </a:rPr>
              <a:t>      Υπηρεσίες, Υποδομές, Πρόσβαση</a:t>
            </a:r>
            <a:r>
              <a:rPr lang="en-US" b="1" dirty="0" smtClean="0">
                <a:solidFill>
                  <a:schemeClr val="bg1"/>
                </a:solidFill>
                <a:latin typeface="Arial" pitchFamily="34" charset="0"/>
                <a:cs typeface="Arial" pitchFamily="34" charset="0"/>
              </a:rPr>
              <a:t>:</a:t>
            </a:r>
            <a:endParaRPr lang="el-GR" b="1" dirty="0" smtClean="0">
              <a:solidFill>
                <a:schemeClr val="bg1"/>
              </a:solidFill>
              <a:latin typeface="Arial" pitchFamily="34" charset="0"/>
              <a:cs typeface="Arial" pitchFamily="34" charset="0"/>
            </a:endParaRPr>
          </a:p>
          <a:p>
            <a:pPr algn="just">
              <a:buNone/>
            </a:pPr>
            <a:r>
              <a:rPr lang="el-GR" b="1" dirty="0" smtClean="0">
                <a:solidFill>
                  <a:schemeClr val="bg1"/>
                </a:solidFill>
                <a:latin typeface="Arial" pitchFamily="34" charset="0"/>
                <a:cs typeface="Arial" pitchFamily="34" charset="0"/>
              </a:rPr>
              <a:t>     </a:t>
            </a:r>
            <a:r>
              <a:rPr lang="el-GR" dirty="0" smtClean="0">
                <a:solidFill>
                  <a:schemeClr val="bg1"/>
                </a:solidFill>
                <a:latin typeface="Arial" pitchFamily="34" charset="0"/>
                <a:cs typeface="Arial" pitchFamily="34" charset="0"/>
              </a:rPr>
              <a:t>Ο θρησκευτικός τουρισμός, ουσιαστικά, αξιοποιεί και χρησιμοποιεί, τόσο την θρησκευτική, πολιτιστική κληρονομιά του παρελθόντος, όσο και τις δομές που ανήκουν στον πολιτισμικό τουρισμό. </a:t>
            </a:r>
          </a:p>
          <a:p>
            <a:pPr>
              <a:buNone/>
            </a:pP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400" i="1" dirty="0" smtClean="0">
                <a:latin typeface="Calibri" pitchFamily="34" charset="0"/>
              </a:rPr>
              <a:t>Τουριστική προσφορά – παράγοντες ανάπτυξης θρησκευτικού  τουρισμού</a:t>
            </a:r>
            <a:endParaRPr lang="el-GR" dirty="0"/>
          </a:p>
        </p:txBody>
      </p:sp>
      <p:sp>
        <p:nvSpPr>
          <p:cNvPr id="3" name="2 - Θέση περιεχομένου"/>
          <p:cNvSpPr>
            <a:spLocks noGrp="1"/>
          </p:cNvSpPr>
          <p:nvPr>
            <p:ph idx="1"/>
          </p:nvPr>
        </p:nvSpPr>
        <p:spPr>
          <a:xfrm>
            <a:off x="0" y="1700808"/>
            <a:ext cx="8769152" cy="2620888"/>
          </a:xfrm>
        </p:spPr>
        <p:txBody>
          <a:bodyPr>
            <a:normAutofit/>
          </a:bodyPr>
          <a:lstStyle/>
          <a:p>
            <a:pPr>
              <a:buNone/>
            </a:pPr>
            <a:r>
              <a:rPr lang="el-GR" b="1" dirty="0" smtClean="0">
                <a:solidFill>
                  <a:schemeClr val="bg1"/>
                </a:solidFill>
                <a:latin typeface="Calibri" pitchFamily="34" charset="0"/>
              </a:rPr>
              <a:t>         </a:t>
            </a:r>
            <a:r>
              <a:rPr lang="el-GR" b="1" dirty="0" smtClean="0">
                <a:solidFill>
                  <a:schemeClr val="bg1"/>
                </a:solidFill>
                <a:latin typeface="+mj-lt"/>
              </a:rPr>
              <a:t>Πόροι, Ενδιαφέροντα</a:t>
            </a:r>
            <a:r>
              <a:rPr lang="en-US" b="1" dirty="0" smtClean="0">
                <a:solidFill>
                  <a:schemeClr val="bg1"/>
                </a:solidFill>
                <a:latin typeface="+mj-lt"/>
              </a:rPr>
              <a:t>:</a:t>
            </a:r>
            <a:r>
              <a:rPr lang="el-GR" b="1" dirty="0" smtClean="0">
                <a:solidFill>
                  <a:schemeClr val="bg1"/>
                </a:solidFill>
                <a:latin typeface="+mj-lt"/>
              </a:rPr>
              <a:t> </a:t>
            </a:r>
          </a:p>
          <a:p>
            <a:pPr lvl="2">
              <a:buClrTx/>
              <a:buFont typeface="Wingdings" pitchFamily="2" charset="2"/>
              <a:buChar char="ü"/>
              <a:tabLst>
                <a:tab pos="914400" algn="l"/>
              </a:tabLst>
            </a:pPr>
            <a:r>
              <a:rPr lang="el-GR" sz="1600" dirty="0" smtClean="0">
                <a:solidFill>
                  <a:schemeClr val="bg1"/>
                </a:solidFill>
                <a:latin typeface="+mj-lt"/>
                <a:cs typeface="Arial" pitchFamily="34" charset="0"/>
              </a:rPr>
              <a:t>Κλίμα: απαιτείται καλό κλίμα, ειδικά όταν τελετουργίες και τελετές λαμβάνουν χώρα σε ανοιχτούς χώρους.</a:t>
            </a:r>
          </a:p>
          <a:p>
            <a:pPr lvl="2">
              <a:buClrTx/>
              <a:buFont typeface="Wingdings" pitchFamily="2" charset="2"/>
              <a:buChar char="ü"/>
              <a:tabLst>
                <a:tab pos="914400" algn="l"/>
              </a:tabLst>
            </a:pPr>
            <a:r>
              <a:rPr lang="el-GR" sz="1600" dirty="0" smtClean="0">
                <a:solidFill>
                  <a:schemeClr val="bg1"/>
                </a:solidFill>
                <a:latin typeface="+mj-lt"/>
                <a:cs typeface="Arial" pitchFamily="34" charset="0"/>
              </a:rPr>
              <a:t>Δομημένο περιβάλλον: λ.χ. παραδοσιακοί οικισμοί, περιβάλλοντες χώροι ναών κ.ά.</a:t>
            </a:r>
          </a:p>
          <a:p>
            <a:pPr lvl="2">
              <a:buClrTx/>
              <a:buFont typeface="Wingdings" pitchFamily="2" charset="2"/>
              <a:buChar char="ü"/>
              <a:tabLst>
                <a:tab pos="914400" algn="l"/>
              </a:tabLst>
            </a:pPr>
            <a:r>
              <a:rPr lang="el-GR" sz="1600" dirty="0" smtClean="0">
                <a:solidFill>
                  <a:schemeClr val="bg1"/>
                </a:solidFill>
                <a:latin typeface="+mj-lt"/>
                <a:cs typeface="Arial" pitchFamily="34" charset="0"/>
              </a:rPr>
              <a:t>Φυσικό περιβάλλον: συνήθως, οι θρησκευτικοί τόποι είναι εγκατεστημένοι σε περιβάλλον πλούσιο σε φυσικά στοιχεία (ποικιλία χλωρίδας και πανίδας).</a:t>
            </a:r>
          </a:p>
          <a:p>
            <a:pPr lvl="2">
              <a:buClrTx/>
              <a:buFont typeface="Wingdings" pitchFamily="2" charset="2"/>
              <a:buChar char="ü"/>
              <a:tabLst>
                <a:tab pos="914400" algn="l"/>
              </a:tabLst>
            </a:pPr>
            <a:r>
              <a:rPr lang="el-GR" sz="1600" dirty="0" smtClean="0">
                <a:solidFill>
                  <a:schemeClr val="bg1"/>
                </a:solidFill>
                <a:latin typeface="+mj-lt"/>
                <a:cs typeface="Arial" pitchFamily="34" charset="0"/>
              </a:rPr>
              <a:t>Πολιτισμικός πλούτος: τον συναποτελούν όλα τα κειμήλια του θρησκευτικού προσκυνήματος (ιερά σκεύη, άμφια, ψηφιδωτά, τοιχογραφίες κ.λπ.).</a:t>
            </a:r>
          </a:p>
          <a:p>
            <a:pPr>
              <a:buNone/>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i="1" dirty="0" smtClean="0">
                <a:latin typeface="Calibri" pitchFamily="34" charset="0"/>
              </a:rPr>
              <a:t>Τουριστική ζήτηση – τάσεις και προοπτικές για θρησκευτικό τουρισμό</a:t>
            </a:r>
          </a:p>
        </p:txBody>
      </p:sp>
      <p:sp>
        <p:nvSpPr>
          <p:cNvPr id="3" name="2 - Θέση περιεχομένου"/>
          <p:cNvSpPr>
            <a:spLocks noGrp="1"/>
          </p:cNvSpPr>
          <p:nvPr>
            <p:ph idx="1"/>
          </p:nvPr>
        </p:nvSpPr>
        <p:spPr/>
        <p:txBody>
          <a:bodyPr>
            <a:normAutofit fontScale="92500"/>
          </a:bodyPr>
          <a:lstStyle/>
          <a:p>
            <a:pPr marL="0" indent="0" defTabSz="914400">
              <a:buNone/>
            </a:pPr>
            <a:r>
              <a:rPr lang="el-GR" dirty="0" smtClean="0">
                <a:solidFill>
                  <a:schemeClr val="bg1"/>
                </a:solidFill>
                <a:latin typeface="+mj-lt"/>
              </a:rPr>
              <a:t>Μεγάλη ανθεκτικότητα σε περιόδους κρίσης, όπως αναφέρει και ο Παγκόσμιος Οργανισμός Τουρισμού, σε αντίθεση με άλλες μορφές τουρισμού</a:t>
            </a:r>
          </a:p>
          <a:p>
            <a:pPr marL="0" indent="0" defTabSz="914400">
              <a:buNone/>
            </a:pPr>
            <a:endParaRPr lang="el-GR" dirty="0" smtClean="0">
              <a:solidFill>
                <a:schemeClr val="bg1"/>
              </a:solidFill>
              <a:latin typeface="+mj-lt"/>
            </a:endParaRPr>
          </a:p>
          <a:p>
            <a:pPr marL="0" indent="0" defTabSz="914400">
              <a:buClrTx/>
              <a:buFont typeface="Wingdings" pitchFamily="2" charset="2"/>
              <a:buChar char="ü"/>
            </a:pPr>
            <a:r>
              <a:rPr lang="el-GR" dirty="0" smtClean="0">
                <a:solidFill>
                  <a:schemeClr val="bg1"/>
                </a:solidFill>
                <a:latin typeface="+mj-lt"/>
              </a:rPr>
              <a:t>Οι τουρίστες του θρησκευτικού τουρισμού είναι «</a:t>
            </a:r>
            <a:r>
              <a:rPr lang="el-GR" dirty="0" err="1" smtClean="0">
                <a:solidFill>
                  <a:schemeClr val="bg1"/>
                </a:solidFill>
                <a:latin typeface="+mj-lt"/>
              </a:rPr>
              <a:t>repeaters</a:t>
            </a:r>
            <a:r>
              <a:rPr lang="el-GR" dirty="0" smtClean="0">
                <a:solidFill>
                  <a:schemeClr val="bg1"/>
                </a:solidFill>
                <a:latin typeface="+mj-lt"/>
              </a:rPr>
              <a:t>»</a:t>
            </a:r>
            <a:endParaRPr lang="el-GR" sz="2400" dirty="0" smtClean="0">
              <a:solidFill>
                <a:schemeClr val="bg1"/>
              </a:solidFill>
              <a:latin typeface="+mj-lt"/>
            </a:endParaRPr>
          </a:p>
          <a:p>
            <a:pPr marL="0" indent="0" defTabSz="914400">
              <a:buClrTx/>
              <a:buFont typeface="Wingdings" pitchFamily="2" charset="2"/>
              <a:buChar char="ü"/>
            </a:pPr>
            <a:r>
              <a:rPr lang="el-GR" dirty="0" smtClean="0">
                <a:solidFill>
                  <a:schemeClr val="bg1"/>
                </a:solidFill>
                <a:latin typeface="+mj-lt"/>
              </a:rPr>
              <a:t>Ταξιδεύουν με μέλη της οικογένειάς τους </a:t>
            </a:r>
          </a:p>
          <a:p>
            <a:pPr marL="0" indent="0" defTabSz="914400">
              <a:buClrTx/>
              <a:buFont typeface="Wingdings" pitchFamily="2" charset="2"/>
              <a:buChar char="ü"/>
            </a:pPr>
            <a:r>
              <a:rPr lang="el-GR" dirty="0" smtClean="0">
                <a:solidFill>
                  <a:schemeClr val="bg1"/>
                </a:solidFill>
                <a:latin typeface="+mj-lt"/>
              </a:rPr>
              <a:t>Διάκριση με βάση το </a:t>
            </a:r>
            <a:r>
              <a:rPr lang="el-GR" b="1" dirty="0" smtClean="0">
                <a:solidFill>
                  <a:schemeClr val="bg1"/>
                </a:solidFill>
                <a:latin typeface="+mj-lt"/>
              </a:rPr>
              <a:t>επίπεδο κινήτρου</a:t>
            </a:r>
            <a:r>
              <a:rPr lang="el-GR" dirty="0" smtClean="0">
                <a:solidFill>
                  <a:schemeClr val="bg1"/>
                </a:solidFill>
                <a:latin typeface="+mj-lt"/>
              </a:rPr>
              <a:t> μεταξύ δύο βασικών κατηγοριών</a:t>
            </a:r>
            <a:r>
              <a:rPr lang="en-US" dirty="0" smtClean="0">
                <a:solidFill>
                  <a:schemeClr val="bg1"/>
                </a:solidFill>
                <a:latin typeface="+mj-lt"/>
                <a:cs typeface="Arial" charset="0"/>
              </a:rPr>
              <a:t>:</a:t>
            </a:r>
          </a:p>
          <a:p>
            <a:pPr marL="0" indent="0" defTabSz="914400">
              <a:buClrTx/>
              <a:buFont typeface="Wingdings" pitchFamily="2" charset="2"/>
              <a:buChar char="ü"/>
            </a:pPr>
            <a:r>
              <a:rPr lang="el-GR" i="1" dirty="0" smtClean="0">
                <a:solidFill>
                  <a:schemeClr val="bg1"/>
                </a:solidFill>
                <a:latin typeface="+mj-lt"/>
              </a:rPr>
              <a:t>Πιστοί </a:t>
            </a:r>
            <a:r>
              <a:rPr lang="en-US" i="1" dirty="0" smtClean="0">
                <a:solidFill>
                  <a:schemeClr val="bg1"/>
                </a:solidFill>
                <a:latin typeface="+mj-lt"/>
                <a:cs typeface="Arial" charset="0"/>
              </a:rPr>
              <a:t>:</a:t>
            </a:r>
            <a:r>
              <a:rPr lang="el-GR" dirty="0" smtClean="0">
                <a:solidFill>
                  <a:schemeClr val="bg1"/>
                </a:solidFill>
                <a:latin typeface="+mj-lt"/>
              </a:rPr>
              <a:t> Αμιγώς θρησκευτικό κίνητρο (προσκυνητές) </a:t>
            </a:r>
          </a:p>
          <a:p>
            <a:pPr>
              <a:buNone/>
            </a:pP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i="1" dirty="0" smtClean="0">
                <a:latin typeface="Calibri" pitchFamily="34" charset="0"/>
              </a:rPr>
              <a:t>Τουριστική ζήτηση – τάσεις και προοπτικές για θρησκευτικό τουρισμό</a:t>
            </a:r>
          </a:p>
        </p:txBody>
      </p:sp>
      <p:sp>
        <p:nvSpPr>
          <p:cNvPr id="3" name="2 - Θέση περιεχομένου"/>
          <p:cNvSpPr>
            <a:spLocks noGrp="1"/>
          </p:cNvSpPr>
          <p:nvPr>
            <p:ph idx="1"/>
          </p:nvPr>
        </p:nvSpPr>
        <p:spPr>
          <a:xfrm>
            <a:off x="251520" y="1556792"/>
            <a:ext cx="8686800" cy="4709160"/>
          </a:xfrm>
        </p:spPr>
        <p:txBody>
          <a:bodyPr>
            <a:normAutofit fontScale="92500" lnSpcReduction="10000"/>
          </a:bodyPr>
          <a:lstStyle/>
          <a:p>
            <a:pPr>
              <a:buNone/>
            </a:pPr>
            <a:r>
              <a:rPr lang="el-GR" b="1" i="1" dirty="0" smtClean="0">
                <a:latin typeface="Calibri" pitchFamily="34" charset="0"/>
              </a:rPr>
              <a:t>     </a:t>
            </a:r>
            <a:r>
              <a:rPr lang="el-GR" b="1" i="1" dirty="0" smtClean="0">
                <a:solidFill>
                  <a:schemeClr val="bg1"/>
                </a:solidFill>
                <a:latin typeface="Arial" pitchFamily="34" charset="0"/>
                <a:cs typeface="Arial" pitchFamily="34" charset="0"/>
              </a:rPr>
              <a:t>Οι σημαντικές Αγορές αλλοδαπού Θρησκευτικού Τουρισμού της Ελλάδας είναι </a:t>
            </a:r>
            <a:r>
              <a:rPr lang="el-GR" dirty="0" smtClean="0">
                <a:solidFill>
                  <a:schemeClr val="bg1"/>
                </a:solidFill>
                <a:latin typeface="Arial" pitchFamily="34" charset="0"/>
                <a:cs typeface="Arial" pitchFamily="34" charset="0"/>
              </a:rPr>
              <a:t>κυρίως οι κεντρικές και ανατολικές χώρες της Ευρώπης (Ρωσία Ουκρανία, Τσεχία, κλπ) </a:t>
            </a:r>
          </a:p>
          <a:p>
            <a:pPr>
              <a:buNone/>
            </a:pPr>
            <a:r>
              <a:rPr lang="el-GR" b="1" dirty="0" smtClean="0">
                <a:solidFill>
                  <a:schemeClr val="bg1"/>
                </a:solidFill>
                <a:latin typeface="Arial" pitchFamily="34" charset="0"/>
                <a:cs typeface="Arial" pitchFamily="34" charset="0"/>
              </a:rPr>
              <a:t>      Το προφίλ τους συνοψίζεται στα εξής χαρακτηριστικά: </a:t>
            </a:r>
          </a:p>
          <a:p>
            <a:pPr>
              <a:buClrTx/>
              <a:buFont typeface="Wingdings" pitchFamily="2" charset="2"/>
              <a:buChar char="ü"/>
            </a:pPr>
            <a:r>
              <a:rPr lang="el-GR" dirty="0" smtClean="0">
                <a:solidFill>
                  <a:schemeClr val="bg1"/>
                </a:solidFill>
                <a:latin typeface="Arial" pitchFamily="34" charset="0"/>
                <a:cs typeface="Arial" pitchFamily="34" charset="0"/>
              </a:rPr>
              <a:t>Ομόθρησκοι </a:t>
            </a:r>
          </a:p>
          <a:p>
            <a:pPr>
              <a:buClrTx/>
              <a:buFont typeface="Wingdings" pitchFamily="2" charset="2"/>
              <a:buChar char="ü"/>
            </a:pPr>
            <a:r>
              <a:rPr lang="el-GR" dirty="0" smtClean="0">
                <a:solidFill>
                  <a:schemeClr val="bg1"/>
                </a:solidFill>
                <a:latin typeface="Arial" pitchFamily="34" charset="0"/>
                <a:cs typeface="Arial" pitchFamily="34" charset="0"/>
              </a:rPr>
              <a:t>Ανήκουν στη Μέση και ανώτερη εισοδηματική τάξη </a:t>
            </a:r>
          </a:p>
          <a:p>
            <a:pPr>
              <a:buClrTx/>
              <a:buFont typeface="Wingdings" pitchFamily="2" charset="2"/>
              <a:buChar char="ü"/>
            </a:pPr>
            <a:r>
              <a:rPr lang="el-GR" dirty="0" smtClean="0">
                <a:solidFill>
                  <a:schemeClr val="bg1"/>
                </a:solidFill>
                <a:latin typeface="Arial" pitchFamily="34" charset="0"/>
                <a:cs typeface="Arial" pitchFamily="34" charset="0"/>
              </a:rPr>
              <a:t> Είναι Οικογένειες με παιδιά</a:t>
            </a:r>
          </a:p>
          <a:p>
            <a:pPr>
              <a:buClrTx/>
              <a:buFont typeface="Wingdings" pitchFamily="2" charset="2"/>
              <a:buChar char="ü"/>
            </a:pPr>
            <a:r>
              <a:rPr lang="el-GR" dirty="0" smtClean="0">
                <a:solidFill>
                  <a:schemeClr val="bg1"/>
                </a:solidFill>
                <a:latin typeface="Arial" pitchFamily="34" charset="0"/>
                <a:cs typeface="Arial" pitchFamily="34" charset="0"/>
              </a:rPr>
              <a:t> Επιχειρηματίες με ενδιαφέρον για την ανάπτυξη </a:t>
            </a:r>
          </a:p>
          <a:p>
            <a:pPr>
              <a:buNone/>
            </a:pPr>
            <a:r>
              <a:rPr lang="el-GR" dirty="0" smtClean="0">
                <a:solidFill>
                  <a:schemeClr val="bg1"/>
                </a:solidFill>
                <a:latin typeface="Arial" pitchFamily="34" charset="0"/>
                <a:cs typeface="Arial" pitchFamily="34" charset="0"/>
              </a:rPr>
              <a:t>       θρησκευτικού τουρισμού </a:t>
            </a:r>
          </a:p>
          <a:p>
            <a:pPr>
              <a:buNone/>
            </a:pP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ΦΟΡΕΙΣ                     ΘΡΗΣΚΕΥΤΙΚΟΥ ΤΟΥΡΙΣΜΟΥ </a:t>
            </a:r>
            <a:endParaRPr lang="el-GR" dirty="0"/>
          </a:p>
        </p:txBody>
      </p:sp>
      <p:sp>
        <p:nvSpPr>
          <p:cNvPr id="3" name="2 - Θέση περιεχομένου"/>
          <p:cNvSpPr>
            <a:spLocks noGrp="1"/>
          </p:cNvSpPr>
          <p:nvPr>
            <p:ph idx="1"/>
          </p:nvPr>
        </p:nvSpPr>
        <p:spPr/>
        <p:txBody>
          <a:bodyPr/>
          <a:lstStyle/>
          <a:p>
            <a:pPr>
              <a:buNone/>
            </a:pPr>
            <a:endParaRPr lang="el-GR" dirty="0" smtClean="0"/>
          </a:p>
          <a:p>
            <a:pPr>
              <a:buClrTx/>
              <a:buFont typeface="Wingdings" pitchFamily="2" charset="2"/>
              <a:buChar char="ü"/>
            </a:pPr>
            <a:r>
              <a:rPr lang="el-GR" dirty="0" smtClean="0">
                <a:solidFill>
                  <a:schemeClr val="bg1"/>
                </a:solidFill>
                <a:latin typeface="Arial" pitchFamily="34" charset="0"/>
                <a:cs typeface="Arial" pitchFamily="34" charset="0"/>
              </a:rPr>
              <a:t>Υπουργείο </a:t>
            </a:r>
            <a:r>
              <a:rPr lang="el-GR" dirty="0" smtClean="0">
                <a:solidFill>
                  <a:schemeClr val="bg1"/>
                </a:solidFill>
                <a:latin typeface="Arial" pitchFamily="34" charset="0"/>
                <a:cs typeface="Arial" pitchFamily="34" charset="0"/>
              </a:rPr>
              <a:t>Παιδείας και Θρησκευμάτων</a:t>
            </a:r>
            <a:endParaRPr lang="el-GR" dirty="0" smtClean="0">
              <a:solidFill>
                <a:schemeClr val="bg1"/>
              </a:solidFill>
              <a:latin typeface="Arial" pitchFamily="34" charset="0"/>
              <a:cs typeface="Arial" pitchFamily="34" charset="0"/>
            </a:endParaRPr>
          </a:p>
          <a:p>
            <a:pPr>
              <a:buClrTx/>
              <a:buFont typeface="Wingdings" pitchFamily="2" charset="2"/>
              <a:buChar char="ü"/>
            </a:pPr>
            <a:r>
              <a:rPr lang="el-GR" dirty="0" smtClean="0">
                <a:solidFill>
                  <a:schemeClr val="bg1"/>
                </a:solidFill>
                <a:latin typeface="Arial" pitchFamily="34" charset="0"/>
                <a:cs typeface="Arial" pitchFamily="34" charset="0"/>
              </a:rPr>
              <a:t>Υπουργείο Τουρισμού     </a:t>
            </a:r>
          </a:p>
          <a:p>
            <a:pPr>
              <a:buClrTx/>
              <a:buFont typeface="Wingdings" pitchFamily="2" charset="2"/>
              <a:buChar char="ü"/>
            </a:pPr>
            <a:r>
              <a:rPr lang="el-GR" dirty="0" smtClean="0">
                <a:solidFill>
                  <a:schemeClr val="bg1"/>
                </a:solidFill>
                <a:latin typeface="Arial" pitchFamily="34" charset="0"/>
                <a:cs typeface="Arial" pitchFamily="34" charset="0"/>
              </a:rPr>
              <a:t>Ελληνικός Οργανισμός </a:t>
            </a:r>
            <a:r>
              <a:rPr lang="el-GR" dirty="0" smtClean="0">
                <a:solidFill>
                  <a:schemeClr val="bg1"/>
                </a:solidFill>
                <a:latin typeface="Arial" pitchFamily="34" charset="0"/>
                <a:cs typeface="Arial" pitchFamily="34" charset="0"/>
              </a:rPr>
              <a:t>Τουρισμού </a:t>
            </a:r>
          </a:p>
          <a:p>
            <a:pPr>
              <a:buClrTx/>
              <a:buFont typeface="Wingdings" pitchFamily="2" charset="2"/>
              <a:buChar char="ü"/>
            </a:pPr>
            <a:r>
              <a:rPr lang="el-GR" dirty="0" smtClean="0">
                <a:solidFill>
                  <a:schemeClr val="bg1"/>
                </a:solidFill>
                <a:latin typeface="Arial" pitchFamily="34" charset="0"/>
                <a:cs typeface="Arial" pitchFamily="34" charset="0"/>
              </a:rPr>
              <a:t>Συνοδικό Γραφείο Προσκυνηματικών      </a:t>
            </a:r>
          </a:p>
          <a:p>
            <a:pPr>
              <a:buClrTx/>
              <a:buNone/>
            </a:pPr>
            <a:r>
              <a:rPr lang="el-GR" dirty="0" smtClean="0">
                <a:solidFill>
                  <a:schemeClr val="bg1"/>
                </a:solidFill>
                <a:latin typeface="Arial" pitchFamily="34" charset="0"/>
                <a:cs typeface="Arial" pitchFamily="34" charset="0"/>
              </a:rPr>
              <a:t>     Περιηγήσεων της Εκκλησίας της Ελλάδας</a:t>
            </a:r>
          </a:p>
          <a:p>
            <a:pPr>
              <a:buClrTx/>
              <a:buFont typeface="Wingdings" pitchFamily="2" charset="2"/>
              <a:buChar char="ü"/>
            </a:pPr>
            <a:r>
              <a:rPr lang="el-GR" dirty="0" smtClean="0">
                <a:solidFill>
                  <a:schemeClr val="bg1"/>
                </a:solidFill>
                <a:latin typeface="Arial" pitchFamily="34" charset="0"/>
                <a:cs typeface="Arial" pitchFamily="34" charset="0"/>
              </a:rPr>
              <a:t>Τοπικοί Φορείς </a:t>
            </a:r>
            <a:endParaRPr lang="el-GR" dirty="0">
              <a:solidFill>
                <a:schemeClr val="bg1"/>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ΟΡΙΣΜΟΣ </a:t>
            </a:r>
            <a:endParaRPr lang="el-GR" dirty="0"/>
          </a:p>
        </p:txBody>
      </p:sp>
      <p:sp>
        <p:nvSpPr>
          <p:cNvPr id="3" name="2 - Θέση περιεχομένου"/>
          <p:cNvSpPr>
            <a:spLocks noGrp="1"/>
          </p:cNvSpPr>
          <p:nvPr>
            <p:ph idx="1"/>
          </p:nvPr>
        </p:nvSpPr>
        <p:spPr/>
        <p:txBody>
          <a:bodyPr>
            <a:normAutofit/>
          </a:bodyPr>
          <a:lstStyle/>
          <a:p>
            <a:pPr>
              <a:buNone/>
            </a:pPr>
            <a:r>
              <a:rPr lang="el-GR" dirty="0" smtClean="0">
                <a:solidFill>
                  <a:schemeClr val="bg1"/>
                </a:solidFill>
              </a:rPr>
              <a:t>    </a:t>
            </a:r>
            <a:r>
              <a:rPr lang="en-US" dirty="0" smtClean="0">
                <a:solidFill>
                  <a:schemeClr val="bg1"/>
                </a:solidFill>
              </a:rPr>
              <a:t> </a:t>
            </a:r>
            <a:r>
              <a:rPr lang="el-GR" dirty="0" smtClean="0">
                <a:solidFill>
                  <a:schemeClr val="bg1"/>
                </a:solidFill>
                <a:latin typeface="+mj-lt"/>
              </a:rPr>
              <a:t>Ο </a:t>
            </a:r>
            <a:r>
              <a:rPr lang="el-GR" dirty="0" smtClean="0">
                <a:solidFill>
                  <a:schemeClr val="bg1"/>
                </a:solidFill>
                <a:latin typeface="+mj-lt"/>
              </a:rPr>
              <a:t>θρησκευτικός τουρισμός αποτελεί μια από τις κυριότερες υποκατηγορίες του πολιτιστικού τουρισμού που αποσκοπεί στην ικανοποίηση των θρησκευτικών αναγκών μέσω της επίσκεψης ενός ιερού χώρου για προσκύνημα, για συμμετοχή σε θρησκευτικές εορτές ή για την εκπλήρωση κάποιου τάματος.</a:t>
            </a:r>
          </a:p>
          <a:p>
            <a:pPr>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Θρησκευτικοί τόποι</a:t>
            </a:r>
            <a:endParaRPr lang="el-GR" dirty="0"/>
          </a:p>
        </p:txBody>
      </p:sp>
      <p:sp>
        <p:nvSpPr>
          <p:cNvPr id="3" name="2 - Θέση περιεχομένου"/>
          <p:cNvSpPr>
            <a:spLocks noGrp="1"/>
          </p:cNvSpPr>
          <p:nvPr>
            <p:ph idx="1"/>
          </p:nvPr>
        </p:nvSpPr>
        <p:spPr>
          <a:xfrm>
            <a:off x="457200" y="1600200"/>
            <a:ext cx="8507288" cy="4709160"/>
          </a:xfrm>
        </p:spPr>
        <p:txBody>
          <a:bodyPr/>
          <a:lstStyle/>
          <a:p>
            <a:pPr>
              <a:buClrTx/>
              <a:buFont typeface="Wingdings" pitchFamily="2" charset="2"/>
              <a:buChar char="Ø"/>
            </a:pPr>
            <a:r>
              <a:rPr lang="el-GR" dirty="0" smtClean="0">
                <a:solidFill>
                  <a:schemeClr val="bg1"/>
                </a:solidFill>
                <a:latin typeface="+mj-lt"/>
              </a:rPr>
              <a:t>Άγιοι Τόποι στα Ιεροσόλυμα,</a:t>
            </a:r>
          </a:p>
          <a:p>
            <a:pPr>
              <a:buClrTx/>
              <a:buFont typeface="Wingdings" pitchFamily="2" charset="2"/>
              <a:buChar char="Ø"/>
            </a:pPr>
            <a:r>
              <a:rPr lang="el-GR" dirty="0" smtClean="0">
                <a:solidFill>
                  <a:schemeClr val="bg1"/>
                </a:solidFill>
                <a:latin typeface="+mj-lt"/>
              </a:rPr>
              <a:t>Οικουμενικό </a:t>
            </a:r>
            <a:r>
              <a:rPr lang="el-GR" dirty="0" smtClean="0">
                <a:solidFill>
                  <a:schemeClr val="bg1"/>
                </a:solidFill>
                <a:latin typeface="+mj-lt"/>
              </a:rPr>
              <a:t>Πατριαρχείο στην Κωνσταντινούπολη, </a:t>
            </a:r>
          </a:p>
          <a:p>
            <a:pPr>
              <a:buClrTx/>
              <a:buFont typeface="Wingdings" pitchFamily="2" charset="2"/>
              <a:buChar char="Ø"/>
            </a:pPr>
            <a:r>
              <a:rPr lang="el-GR" dirty="0" smtClean="0">
                <a:solidFill>
                  <a:schemeClr val="bg1"/>
                </a:solidFill>
                <a:latin typeface="+mj-lt"/>
              </a:rPr>
              <a:t>Παναγιά της Τήνου</a:t>
            </a:r>
          </a:p>
          <a:p>
            <a:pPr>
              <a:buClrTx/>
              <a:buFont typeface="Wingdings" pitchFamily="2" charset="2"/>
              <a:buChar char="Ø"/>
            </a:pPr>
            <a:r>
              <a:rPr lang="el-GR" dirty="0" smtClean="0">
                <a:solidFill>
                  <a:schemeClr val="bg1"/>
                </a:solidFill>
                <a:latin typeface="+mj-lt"/>
              </a:rPr>
              <a:t>Άγιο </a:t>
            </a:r>
            <a:r>
              <a:rPr lang="el-GR" dirty="0" smtClean="0">
                <a:solidFill>
                  <a:schemeClr val="bg1"/>
                </a:solidFill>
                <a:latin typeface="+mj-lt"/>
              </a:rPr>
              <a:t>Όρος </a:t>
            </a:r>
            <a:r>
              <a:rPr lang="el-GR" dirty="0" smtClean="0">
                <a:solidFill>
                  <a:schemeClr val="bg1"/>
                </a:solidFill>
                <a:latin typeface="+mj-lt"/>
              </a:rPr>
              <a:t>και </a:t>
            </a:r>
            <a:r>
              <a:rPr lang="el-GR" dirty="0" smtClean="0">
                <a:solidFill>
                  <a:schemeClr val="bg1"/>
                </a:solidFill>
                <a:latin typeface="+mj-lt"/>
              </a:rPr>
              <a:t>Μετέωρα </a:t>
            </a:r>
          </a:p>
          <a:p>
            <a:pPr>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Ιστορική Εξέλιξη  </a:t>
            </a:r>
            <a:endParaRPr lang="el-GR" dirty="0"/>
          </a:p>
        </p:txBody>
      </p:sp>
      <p:sp>
        <p:nvSpPr>
          <p:cNvPr id="3" name="2 - Θέση περιεχομένου"/>
          <p:cNvSpPr>
            <a:spLocks noGrp="1"/>
          </p:cNvSpPr>
          <p:nvPr>
            <p:ph idx="1"/>
          </p:nvPr>
        </p:nvSpPr>
        <p:spPr>
          <a:xfrm>
            <a:off x="0" y="1556792"/>
            <a:ext cx="9443392" cy="4709160"/>
          </a:xfrm>
        </p:spPr>
        <p:txBody>
          <a:bodyPr/>
          <a:lstStyle/>
          <a:p>
            <a:pPr marL="342900" indent="-342900">
              <a:buClr>
                <a:schemeClr val="accent1"/>
              </a:buClr>
              <a:buNone/>
            </a:pPr>
            <a:r>
              <a:rPr lang="en-US" i="1" dirty="0" smtClean="0">
                <a:solidFill>
                  <a:schemeClr val="bg1"/>
                </a:solidFill>
                <a:latin typeface="Calibri" pitchFamily="34" charset="0"/>
              </a:rPr>
              <a:t>     </a:t>
            </a:r>
            <a:r>
              <a:rPr lang="el-GR" i="1" dirty="0" smtClean="0">
                <a:solidFill>
                  <a:schemeClr val="bg1"/>
                </a:solidFill>
                <a:latin typeface="Arial" pitchFamily="34" charset="0"/>
                <a:cs typeface="Arial" pitchFamily="34" charset="0"/>
              </a:rPr>
              <a:t>Στην </a:t>
            </a:r>
            <a:r>
              <a:rPr lang="el-GR" i="1" dirty="0" smtClean="0">
                <a:solidFill>
                  <a:schemeClr val="bg1"/>
                </a:solidFill>
                <a:latin typeface="Arial" pitchFamily="34" charset="0"/>
                <a:cs typeface="Arial" pitchFamily="34" charset="0"/>
              </a:rPr>
              <a:t>αρχαία Ελλάδα γίνονται </a:t>
            </a:r>
            <a:r>
              <a:rPr lang="el-GR" i="1" dirty="0" err="1" smtClean="0">
                <a:solidFill>
                  <a:schemeClr val="bg1"/>
                </a:solidFill>
                <a:latin typeface="Arial" pitchFamily="34" charset="0"/>
                <a:cs typeface="Arial" pitchFamily="34" charset="0"/>
              </a:rPr>
              <a:t>ταξιδια</a:t>
            </a:r>
            <a:r>
              <a:rPr lang="el-GR" i="1" dirty="0" smtClean="0">
                <a:solidFill>
                  <a:schemeClr val="bg1"/>
                </a:solidFill>
                <a:latin typeface="Arial" pitchFamily="34" charset="0"/>
                <a:cs typeface="Arial" pitchFamily="34" charset="0"/>
              </a:rPr>
              <a:t> θρησκευτικού – </a:t>
            </a:r>
            <a:r>
              <a:rPr lang="en-US" i="1" dirty="0" smtClean="0">
                <a:solidFill>
                  <a:schemeClr val="bg1"/>
                </a:solidFill>
                <a:latin typeface="Arial" pitchFamily="34" charset="0"/>
                <a:cs typeface="Arial" pitchFamily="34" charset="0"/>
              </a:rPr>
              <a:t> </a:t>
            </a:r>
            <a:r>
              <a:rPr lang="el-GR" i="1" dirty="0" err="1" smtClean="0">
                <a:solidFill>
                  <a:schemeClr val="bg1"/>
                </a:solidFill>
                <a:latin typeface="Arial" pitchFamily="34" charset="0"/>
                <a:cs typeface="Arial" pitchFamily="34" charset="0"/>
              </a:rPr>
              <a:t>προσκυνηματικού</a:t>
            </a:r>
            <a:r>
              <a:rPr lang="el-GR" i="1" dirty="0" smtClean="0">
                <a:solidFill>
                  <a:schemeClr val="bg1"/>
                </a:solidFill>
                <a:latin typeface="Arial" pitchFamily="34" charset="0"/>
                <a:cs typeface="Arial" pitchFamily="34" charset="0"/>
              </a:rPr>
              <a:t> </a:t>
            </a:r>
            <a:r>
              <a:rPr lang="el-GR" i="1" dirty="0" smtClean="0">
                <a:solidFill>
                  <a:schemeClr val="bg1"/>
                </a:solidFill>
                <a:latin typeface="Arial" pitchFamily="34" charset="0"/>
                <a:cs typeface="Arial" pitchFamily="34" charset="0"/>
              </a:rPr>
              <a:t>τουρισμού (στην Πυθία) και στα πλαίσια διοργανώσεων (Ίσθμια).</a:t>
            </a:r>
          </a:p>
          <a:p>
            <a:pPr marL="342900" indent="-342900">
              <a:buClr>
                <a:schemeClr val="accent1"/>
              </a:buClr>
              <a:buFont typeface="Wingdings" pitchFamily="2" charset="2"/>
              <a:buChar char="Ø"/>
            </a:pPr>
            <a:endParaRPr lang="el-GR" i="1" dirty="0" smtClean="0">
              <a:solidFill>
                <a:schemeClr val="bg1"/>
              </a:solidFill>
              <a:latin typeface="Arial" pitchFamily="34" charset="0"/>
              <a:cs typeface="Arial" pitchFamily="34" charset="0"/>
            </a:endParaRPr>
          </a:p>
          <a:p>
            <a:pPr marL="342900" indent="-342900">
              <a:buClr>
                <a:schemeClr val="accent1"/>
              </a:buClr>
              <a:buNone/>
            </a:pPr>
            <a:r>
              <a:rPr lang="en-US" i="1" dirty="0" smtClean="0">
                <a:solidFill>
                  <a:schemeClr val="bg1"/>
                </a:solidFill>
                <a:latin typeface="Arial" pitchFamily="34" charset="0"/>
                <a:cs typeface="Arial" pitchFamily="34" charset="0"/>
              </a:rPr>
              <a:t>    </a:t>
            </a:r>
            <a:r>
              <a:rPr lang="el-GR" i="1" dirty="0" smtClean="0">
                <a:solidFill>
                  <a:schemeClr val="bg1"/>
                </a:solidFill>
                <a:latin typeface="Arial" pitchFamily="34" charset="0"/>
                <a:cs typeface="Arial" pitchFamily="34" charset="0"/>
              </a:rPr>
              <a:t>Οι </a:t>
            </a:r>
            <a:r>
              <a:rPr lang="el-GR" i="1" dirty="0" smtClean="0">
                <a:solidFill>
                  <a:schemeClr val="bg1"/>
                </a:solidFill>
                <a:latin typeface="Arial" pitchFamily="34" charset="0"/>
                <a:cs typeface="Arial" pitchFamily="34" charset="0"/>
              </a:rPr>
              <a:t>τουρίστες του Μεσαίωνα που ήταν κυρίως </a:t>
            </a:r>
            <a:r>
              <a:rPr lang="en-US" i="1" dirty="0" smtClean="0">
                <a:solidFill>
                  <a:schemeClr val="bg1"/>
                </a:solidFill>
                <a:latin typeface="Arial" pitchFamily="34" charset="0"/>
                <a:cs typeface="Arial" pitchFamily="34" charset="0"/>
              </a:rPr>
              <a:t> </a:t>
            </a:r>
            <a:r>
              <a:rPr lang="el-GR" i="1" dirty="0" smtClean="0">
                <a:solidFill>
                  <a:schemeClr val="bg1"/>
                </a:solidFill>
                <a:latin typeface="Arial" pitchFamily="34" charset="0"/>
                <a:cs typeface="Arial" pitchFamily="34" charset="0"/>
              </a:rPr>
              <a:t>προσκυνητές </a:t>
            </a:r>
            <a:endParaRPr lang="el-GR" i="1" dirty="0" smtClean="0">
              <a:solidFill>
                <a:schemeClr val="bg1"/>
              </a:solidFill>
              <a:latin typeface="Arial" pitchFamily="34" charset="0"/>
              <a:cs typeface="Arial" pitchFamily="34" charset="0"/>
            </a:endParaRPr>
          </a:p>
          <a:p>
            <a:pPr>
              <a:buNone/>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Ειδική  μορφή τουρισμού</a:t>
            </a:r>
            <a:endParaRPr lang="el-GR" dirty="0"/>
          </a:p>
        </p:txBody>
      </p:sp>
      <p:sp>
        <p:nvSpPr>
          <p:cNvPr id="3" name="2 - Θέση περιεχομένου"/>
          <p:cNvSpPr>
            <a:spLocks noGrp="1"/>
          </p:cNvSpPr>
          <p:nvPr>
            <p:ph idx="1"/>
          </p:nvPr>
        </p:nvSpPr>
        <p:spPr/>
        <p:txBody>
          <a:bodyPr/>
          <a:lstStyle/>
          <a:p>
            <a:pPr>
              <a:buNone/>
            </a:pPr>
            <a:r>
              <a:rPr lang="el-GR" dirty="0" smtClean="0">
                <a:latin typeface="+mj-lt"/>
              </a:rPr>
              <a:t>     </a:t>
            </a:r>
            <a:r>
              <a:rPr lang="el-GR" dirty="0" smtClean="0">
                <a:solidFill>
                  <a:schemeClr val="bg1"/>
                </a:solidFill>
                <a:latin typeface="+mj-lt"/>
              </a:rPr>
              <a:t>Η ειδική αυτή μορφή τουρισμού αποτελεί κομμάτι του </a:t>
            </a:r>
            <a:r>
              <a:rPr lang="el-GR" b="1" dirty="0" smtClean="0">
                <a:solidFill>
                  <a:schemeClr val="bg1"/>
                </a:solidFill>
                <a:latin typeface="+mj-lt"/>
              </a:rPr>
              <a:t>Πολιτιστικού Τουρισμού </a:t>
            </a:r>
            <a:r>
              <a:rPr lang="el-GR" dirty="0" smtClean="0">
                <a:solidFill>
                  <a:schemeClr val="bg1"/>
                </a:solidFill>
                <a:latin typeface="+mj-lt"/>
              </a:rPr>
              <a:t>και  ξεκινάει από την ανάγκη των ανθρώπων να ταξιδέψουν και να γνωρίσουν θρησκευτικά μνημεία και παραδόσεις θρησκευτικού περιεχομένου.</a:t>
            </a:r>
          </a:p>
          <a:p>
            <a:pPr>
              <a:buNone/>
            </a:pPr>
            <a:endParaRPr lang="el-GR" dirty="0" smtClean="0">
              <a:solidFill>
                <a:schemeClr val="bg1"/>
              </a:solidFill>
              <a:latin typeface="+mj-lt"/>
            </a:endParaRPr>
          </a:p>
          <a:p>
            <a:pPr>
              <a:buNone/>
            </a:pPr>
            <a:r>
              <a:rPr lang="el-GR" dirty="0" smtClean="0">
                <a:solidFill>
                  <a:schemeClr val="bg1"/>
                </a:solidFill>
                <a:latin typeface="+mj-lt"/>
              </a:rPr>
              <a:t>     Η μορφή αυτή τουρισμού είναι περιορισμένης διάρκειας και πραγματοποιείται κατά κανόνα κατά διάρκεια μεγάλων </a:t>
            </a:r>
            <a:r>
              <a:rPr lang="el-GR" dirty="0" err="1" smtClean="0">
                <a:solidFill>
                  <a:schemeClr val="bg1"/>
                </a:solidFill>
                <a:latin typeface="+mj-lt"/>
              </a:rPr>
              <a:t>θρησκευτκών</a:t>
            </a:r>
            <a:r>
              <a:rPr lang="el-GR" dirty="0" smtClean="0">
                <a:solidFill>
                  <a:schemeClr val="bg1"/>
                </a:solidFill>
                <a:latin typeface="+mj-lt"/>
              </a:rPr>
              <a:t> εορτών.</a:t>
            </a:r>
            <a:endParaRPr lang="el-GR"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476672"/>
            <a:ext cx="8229600" cy="4709160"/>
          </a:xfrm>
        </p:spPr>
        <p:txBody>
          <a:bodyPr>
            <a:normAutofit fontScale="85000" lnSpcReduction="20000"/>
          </a:bodyPr>
          <a:lstStyle/>
          <a:p>
            <a:pPr>
              <a:buNone/>
            </a:pPr>
            <a:r>
              <a:rPr lang="en-US" b="1" dirty="0" smtClean="0">
                <a:solidFill>
                  <a:schemeClr val="bg1"/>
                </a:solidFill>
              </a:rPr>
              <a:t>    </a:t>
            </a:r>
            <a:r>
              <a:rPr lang="el-GR" b="1" dirty="0" smtClean="0">
                <a:solidFill>
                  <a:schemeClr val="bg1"/>
                </a:solidFill>
                <a:latin typeface="+mj-lt"/>
              </a:rPr>
              <a:t>Ο τουρισμός που  σχετίζεται με τη θρησκεία μπορεί να κατηγοριοποιηθεί στις εξής κατηγορίες</a:t>
            </a:r>
            <a:r>
              <a:rPr lang="en-US" b="1" dirty="0" smtClean="0">
                <a:solidFill>
                  <a:schemeClr val="bg1"/>
                </a:solidFill>
                <a:latin typeface="+mj-lt"/>
              </a:rPr>
              <a:t>:</a:t>
            </a:r>
            <a:r>
              <a:rPr lang="el-GR" dirty="0" smtClean="0">
                <a:solidFill>
                  <a:schemeClr val="bg1"/>
                </a:solidFill>
                <a:latin typeface="+mj-lt"/>
              </a:rPr>
              <a:t/>
            </a:r>
            <a:br>
              <a:rPr lang="el-GR" dirty="0" smtClean="0">
                <a:solidFill>
                  <a:schemeClr val="bg1"/>
                </a:solidFill>
                <a:latin typeface="+mj-lt"/>
              </a:rPr>
            </a:br>
            <a:endParaRPr lang="en-US" dirty="0" smtClean="0">
              <a:solidFill>
                <a:schemeClr val="bg1"/>
              </a:solidFill>
              <a:latin typeface="+mj-lt"/>
            </a:endParaRPr>
          </a:p>
          <a:p>
            <a:pPr>
              <a:buNone/>
            </a:pPr>
            <a:r>
              <a:rPr lang="en-US" dirty="0" smtClean="0">
                <a:solidFill>
                  <a:schemeClr val="bg1"/>
                </a:solidFill>
                <a:latin typeface="+mj-lt"/>
              </a:rPr>
              <a:t>   </a:t>
            </a:r>
            <a:r>
              <a:rPr lang="el-GR" dirty="0" smtClean="0">
                <a:solidFill>
                  <a:schemeClr val="bg1"/>
                </a:solidFill>
                <a:latin typeface="+mj-lt"/>
              </a:rPr>
              <a:t> </a:t>
            </a:r>
            <a:r>
              <a:rPr lang="en-US" dirty="0" smtClean="0">
                <a:solidFill>
                  <a:schemeClr val="bg1"/>
                </a:solidFill>
                <a:latin typeface="+mj-lt"/>
              </a:rPr>
              <a:t> 1. </a:t>
            </a:r>
            <a:r>
              <a:rPr lang="el-GR" dirty="0" smtClean="0">
                <a:solidFill>
                  <a:schemeClr val="bg1"/>
                </a:solidFill>
                <a:latin typeface="+mj-lt"/>
              </a:rPr>
              <a:t>Ο </a:t>
            </a:r>
            <a:r>
              <a:rPr lang="el-GR" dirty="0" err="1" smtClean="0">
                <a:solidFill>
                  <a:schemeClr val="bg1"/>
                </a:solidFill>
                <a:latin typeface="+mj-lt"/>
              </a:rPr>
              <a:t>Προσκυνηματικός</a:t>
            </a:r>
            <a:r>
              <a:rPr lang="el-GR" dirty="0" smtClean="0">
                <a:solidFill>
                  <a:schemeClr val="bg1"/>
                </a:solidFill>
                <a:latin typeface="+mj-lt"/>
              </a:rPr>
              <a:t> τουρισμός αφορά την  επίσκεψη σε μέρος στο οποίον ο επισκέπτης πηγαίνει για να προσκυνήσει, να  ζητήσει την ευλογία ή να εκδηλώσει την πίστη του.</a:t>
            </a:r>
            <a:br>
              <a:rPr lang="el-GR" dirty="0" smtClean="0">
                <a:solidFill>
                  <a:schemeClr val="bg1"/>
                </a:solidFill>
                <a:latin typeface="+mj-lt"/>
              </a:rPr>
            </a:br>
            <a:endParaRPr lang="el-GR" dirty="0" smtClean="0">
              <a:solidFill>
                <a:schemeClr val="bg1"/>
              </a:solidFill>
              <a:latin typeface="+mj-lt"/>
            </a:endParaRPr>
          </a:p>
          <a:p>
            <a:pPr>
              <a:buNone/>
            </a:pPr>
            <a:r>
              <a:rPr lang="en-US" dirty="0" smtClean="0">
                <a:solidFill>
                  <a:schemeClr val="bg1"/>
                </a:solidFill>
                <a:latin typeface="+mj-lt"/>
              </a:rPr>
              <a:t>     2. </a:t>
            </a:r>
            <a:r>
              <a:rPr lang="el-GR" dirty="0" smtClean="0">
                <a:solidFill>
                  <a:schemeClr val="bg1"/>
                </a:solidFill>
                <a:latin typeface="+mj-lt"/>
              </a:rPr>
              <a:t>Πολιτιστική θρησκευτική επίσκεψη είναι το άλλο αντίβαρο όπου ο επισκέπτης  πηγαίνει για να δει τον χώρο ή την περιοχή ενός θρησκευτικού μνημείου.</a:t>
            </a:r>
            <a:br>
              <a:rPr lang="el-GR" dirty="0" smtClean="0">
                <a:solidFill>
                  <a:schemeClr val="bg1"/>
                </a:solidFill>
                <a:latin typeface="+mj-lt"/>
              </a:rPr>
            </a:br>
            <a:endParaRPr lang="el-GR" dirty="0" smtClean="0">
              <a:solidFill>
                <a:schemeClr val="bg1"/>
              </a:solidFill>
              <a:latin typeface="+mj-lt"/>
            </a:endParaRPr>
          </a:p>
          <a:p>
            <a:pPr>
              <a:buNone/>
            </a:pPr>
            <a:r>
              <a:rPr lang="en-US" dirty="0" smtClean="0">
                <a:solidFill>
                  <a:schemeClr val="bg1"/>
                </a:solidFill>
                <a:latin typeface="+mj-lt"/>
              </a:rPr>
              <a:t>     3.</a:t>
            </a:r>
            <a:r>
              <a:rPr lang="el-GR" dirty="0" smtClean="0">
                <a:solidFill>
                  <a:schemeClr val="bg1"/>
                </a:solidFill>
                <a:latin typeface="+mj-lt"/>
              </a:rPr>
              <a:t> Σε σχέση με τη θρησκεία είναι η συμμετοχή ή η  παρακολούθηση θρησκευτικών εκδηλώσεων,  τελετών ή πανηγύρεων.</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7504" y="274638"/>
            <a:ext cx="8928992" cy="1143000"/>
          </a:xfrm>
        </p:spPr>
        <p:txBody>
          <a:bodyPr>
            <a:normAutofit/>
          </a:bodyPr>
          <a:lstStyle/>
          <a:p>
            <a:r>
              <a:rPr lang="el-GR" sz="3200" dirty="0" smtClean="0"/>
              <a:t>ΘΡΗΣΚΕΥΤΙΚΟΣ ΤΟΥΡΙΣΜΟΣ ΣΤΗΝ ΕΛΛΑΔΑ</a:t>
            </a:r>
            <a:endParaRPr lang="el-GR" sz="3200" dirty="0"/>
          </a:p>
        </p:txBody>
      </p:sp>
      <p:sp>
        <p:nvSpPr>
          <p:cNvPr id="3" name="2 - Θέση περιεχομένου"/>
          <p:cNvSpPr>
            <a:spLocks noGrp="1"/>
          </p:cNvSpPr>
          <p:nvPr>
            <p:ph idx="1"/>
          </p:nvPr>
        </p:nvSpPr>
        <p:spPr>
          <a:xfrm>
            <a:off x="0" y="2148840"/>
            <a:ext cx="9227368" cy="4709160"/>
          </a:xfrm>
        </p:spPr>
        <p:txBody>
          <a:bodyPr/>
          <a:lstStyle/>
          <a:p>
            <a:pPr>
              <a:buNone/>
            </a:pPr>
            <a:r>
              <a:rPr lang="el-GR" dirty="0" smtClean="0">
                <a:solidFill>
                  <a:schemeClr val="bg1"/>
                </a:solidFill>
              </a:rPr>
              <a:t>     </a:t>
            </a:r>
            <a:r>
              <a:rPr lang="el-GR" dirty="0" smtClean="0">
                <a:solidFill>
                  <a:schemeClr val="bg1"/>
                </a:solidFill>
                <a:latin typeface="+mj-lt"/>
              </a:rPr>
              <a:t>Ο πλούτος των Βυζαντινών της μνημείων κάνει την Ελλάδα ιδανικό προορισμό για χιλιάδες προσκυνητές. Μνημεία εκκλησιαστικής αρχιτεκτονικής και τέχνης αιώνων, αμέτρητες εκκλησίες και μοναστήρια μαρτυρούν την πλούσια θρησκευτική κληρονομιά της χώρας.</a:t>
            </a:r>
            <a:endParaRPr lang="el-GR" dirty="0">
              <a:solidFill>
                <a:schemeClr val="bg1"/>
              </a:solidFill>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7504" y="274638"/>
            <a:ext cx="8928992" cy="1143000"/>
          </a:xfrm>
        </p:spPr>
        <p:txBody>
          <a:bodyPr>
            <a:normAutofit/>
          </a:bodyPr>
          <a:lstStyle/>
          <a:p>
            <a:r>
              <a:rPr lang="el-GR" sz="3200" dirty="0" smtClean="0"/>
              <a:t>ΘΡΗΣΚΕΥΤΙΚΟΣ ΤΟΥΡΙΣΜΟΣ ΣΤΗΝ ΕΛΛΑΔΑ</a:t>
            </a:r>
            <a:endParaRPr lang="el-GR" sz="3200" dirty="0"/>
          </a:p>
        </p:txBody>
      </p:sp>
      <p:sp>
        <p:nvSpPr>
          <p:cNvPr id="3" name="2 - Θέση περιεχομένου"/>
          <p:cNvSpPr>
            <a:spLocks noGrp="1"/>
          </p:cNvSpPr>
          <p:nvPr>
            <p:ph idx="1"/>
          </p:nvPr>
        </p:nvSpPr>
        <p:spPr>
          <a:xfrm>
            <a:off x="0" y="2148840"/>
            <a:ext cx="9227368" cy="4709160"/>
          </a:xfrm>
        </p:spPr>
        <p:txBody>
          <a:bodyPr/>
          <a:lstStyle/>
          <a:p>
            <a:pPr>
              <a:buNone/>
            </a:pPr>
            <a:r>
              <a:rPr lang="el-GR" dirty="0" smtClean="0">
                <a:solidFill>
                  <a:schemeClr val="bg1"/>
                </a:solidFill>
              </a:rPr>
              <a:t>    </a:t>
            </a:r>
            <a:r>
              <a:rPr lang="el-GR" dirty="0" smtClean="0">
                <a:solidFill>
                  <a:schemeClr val="bg1"/>
                </a:solidFill>
                <a:latin typeface="+mj-lt"/>
              </a:rPr>
              <a:t>Οι Βυζαντινές και μετά-Βυζαντινές εκκλησίες σε πόλεις και μικρά χωριά, οι καθεδρικοί ναοί, τα ξωκλήσια της υπαίθρου, τα μοναστήρια και τα ερημητήρια, στολισμένα με θαυμάσια ψηφιδωτά, τοιχογραφίες και εικόνες, μαρτυρούν την επιμονή στην πίστη και την παράδοση</a:t>
            </a:r>
            <a:r>
              <a:rPr lang="el-GR" dirty="0" smtClean="0"/>
              <a:t>.</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7504" y="274638"/>
            <a:ext cx="8928992" cy="1143000"/>
          </a:xfrm>
        </p:spPr>
        <p:txBody>
          <a:bodyPr>
            <a:normAutofit/>
          </a:bodyPr>
          <a:lstStyle/>
          <a:p>
            <a:r>
              <a:rPr lang="el-GR" sz="3200" dirty="0" smtClean="0"/>
              <a:t>ΘΡΗΣΚΕΥΤΙΚΟΣ ΤΟΥΡΙΣΜΟΣ ΣΤΗΝ ΕΛΛΑΔΑ</a:t>
            </a:r>
            <a:endParaRPr lang="el-GR" sz="3200" dirty="0"/>
          </a:p>
        </p:txBody>
      </p:sp>
      <p:sp>
        <p:nvSpPr>
          <p:cNvPr id="3" name="2 - Θέση περιεχομένου"/>
          <p:cNvSpPr>
            <a:spLocks noGrp="1"/>
          </p:cNvSpPr>
          <p:nvPr>
            <p:ph idx="1"/>
          </p:nvPr>
        </p:nvSpPr>
        <p:spPr>
          <a:xfrm>
            <a:off x="0" y="2148840"/>
            <a:ext cx="9227368" cy="4709160"/>
          </a:xfrm>
        </p:spPr>
        <p:txBody>
          <a:bodyPr>
            <a:normAutofit fontScale="92500"/>
          </a:bodyPr>
          <a:lstStyle/>
          <a:p>
            <a:pPr>
              <a:buNone/>
            </a:pPr>
            <a:r>
              <a:rPr lang="el-GR" dirty="0" smtClean="0">
                <a:solidFill>
                  <a:schemeClr val="bg1"/>
                </a:solidFill>
                <a:latin typeface="+mj-lt"/>
              </a:rPr>
              <a:t>     Στη Δυτική Θεσσαλία, τα Μετέωρα (Βυζαντινά μοναστήρια του 14ου αιώνα), είναι σκαρφαλωμένα στις κορφές ενός συγκροτήματος επιβλητικών βράχων.</a:t>
            </a:r>
          </a:p>
          <a:p>
            <a:pPr>
              <a:buNone/>
            </a:pPr>
            <a:endParaRPr lang="el-GR" dirty="0" smtClean="0">
              <a:solidFill>
                <a:schemeClr val="bg1"/>
              </a:solidFill>
              <a:latin typeface="+mj-lt"/>
            </a:endParaRPr>
          </a:p>
          <a:p>
            <a:pPr>
              <a:buNone/>
            </a:pPr>
            <a:r>
              <a:rPr lang="el-GR" dirty="0" smtClean="0">
                <a:solidFill>
                  <a:schemeClr val="bg1"/>
                </a:solidFill>
                <a:latin typeface="+mj-lt"/>
              </a:rPr>
              <a:t>     Στη Βόρεια Ελλάδα στη Χερσόνησο της Χαλκιδικής, στο ανατολικό άκρο, βρίσκεται πάνω από χίλια χρόνια η μοναστική κοινότητα του Αγίου </a:t>
            </a:r>
            <a:r>
              <a:rPr lang="el-GR" dirty="0" err="1" smtClean="0">
                <a:solidFill>
                  <a:schemeClr val="bg1"/>
                </a:solidFill>
                <a:latin typeface="+mj-lt"/>
              </a:rPr>
              <a:t>΄Ορους</a:t>
            </a:r>
            <a:r>
              <a:rPr lang="el-GR" dirty="0" smtClean="0">
                <a:solidFill>
                  <a:schemeClr val="bg1"/>
                </a:solidFill>
                <a:latin typeface="+mj-lt"/>
              </a:rPr>
              <a:t>, η οποία αποτελείται από είκοσι μοναστήρια που κρύβουν μερικούς από τους πλέον πολύτιμους Βυζαντινούς θησαυρούς και μια πληθώρα κλασσικών και μεσαιωνικών χειρογράφων</a:t>
            </a:r>
            <a:r>
              <a:rPr lang="el-GR" dirty="0" smtClean="0">
                <a:solidFill>
                  <a:schemeClr val="bg1"/>
                </a:solidFill>
              </a:rPr>
              <a:t>.</a:t>
            </a:r>
            <a:endParaRPr lang="el-GR"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430</TotalTime>
  <Words>868</Words>
  <Application>Microsoft Office PowerPoint</Application>
  <PresentationFormat>Προβολή στην οθόνη (4:3)</PresentationFormat>
  <Paragraphs>74</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Αποκορύφωμα</vt:lpstr>
      <vt:lpstr>ΘρησκευτικΟΣ ΤουρισμΟΣ</vt:lpstr>
      <vt:lpstr>ΟΡΙΣΜΟΣ </vt:lpstr>
      <vt:lpstr>Θρησκευτικοί τόποι</vt:lpstr>
      <vt:lpstr>Ιστορική Εξέλιξη  </vt:lpstr>
      <vt:lpstr>Ειδική  μορφή τουρισμού</vt:lpstr>
      <vt:lpstr>Διαφάνεια 6</vt:lpstr>
      <vt:lpstr>ΘΡΗΣΚΕΥΤΙΚΟΣ ΤΟΥΡΙΣΜΟΣ ΣΤΗΝ ΕΛΛΑΔΑ</vt:lpstr>
      <vt:lpstr>ΘΡΗΣΚΕΥΤΙΚΟΣ ΤΟΥΡΙΣΜΟΣ ΣΤΗΝ ΕΛΛΑΔΑ</vt:lpstr>
      <vt:lpstr>ΘΡΗΣΚΕΥΤΙΚΟΣ ΤΟΥΡΙΣΜΟΣ ΣΤΗΝ ΕΛΛΑΔΑ</vt:lpstr>
      <vt:lpstr>ΘΡΗΣΚΕΥΤΙΚΟΣ ΤΟΥΡΙΣΜΟΣ ΣΤΗΝ ΕΛΛΑΔΑ</vt:lpstr>
      <vt:lpstr>Χαρακτηριστικά γνωρίσματα του Θρησκευτικού Τουρισμού</vt:lpstr>
      <vt:lpstr>Τουριστική προσφορά – παράγοντες ανάπτυξης θρησκευτικού  τουρισμού</vt:lpstr>
      <vt:lpstr>Τουριστική προσφορά – παράγοντες ανάπτυξης θρησκευτικού  τουρισμού</vt:lpstr>
      <vt:lpstr>Τουριστική ζήτηση – τάσεις και προοπτικές για θρησκευτικό τουρισμό</vt:lpstr>
      <vt:lpstr>Τουριστική ζήτηση – τάσεις και προοπτικές για θρησκευτικό τουρισμό</vt:lpstr>
      <vt:lpstr>ΦΟΡΕΙΣ                     ΘΡΗΣΚΕΥΤΙΚΟΥ ΤΟΥΡΙΣΜΟΥ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ΘρησκευτικΟΣ ΤουρισμΟΣ</dc:title>
  <dc:creator>Riggas</dc:creator>
  <cp:lastModifiedBy>Riggas</cp:lastModifiedBy>
  <cp:revision>15</cp:revision>
  <dcterms:created xsi:type="dcterms:W3CDTF">2021-01-13T13:34:34Z</dcterms:created>
  <dcterms:modified xsi:type="dcterms:W3CDTF">2021-01-19T09:37:39Z</dcterms:modified>
</cp:coreProperties>
</file>