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CCE7-0948-4D9F-B8CC-7E10A4A7599E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88AFF1-7D72-41E5-8CD2-30D3AE811D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CCE7-0948-4D9F-B8CC-7E10A4A7599E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AFF1-7D72-41E5-8CD2-30D3AE811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F88AFF1-7D72-41E5-8CD2-30D3AE811D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CCE7-0948-4D9F-B8CC-7E10A4A7599E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CCE7-0948-4D9F-B8CC-7E10A4A7599E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F88AFF1-7D72-41E5-8CD2-30D3AE811D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CCE7-0948-4D9F-B8CC-7E10A4A7599E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88AFF1-7D72-41E5-8CD2-30D3AE811D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EDACCE7-0948-4D9F-B8CC-7E10A4A7599E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AFF1-7D72-41E5-8CD2-30D3AE811D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CCE7-0948-4D9F-B8CC-7E10A4A7599E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F88AFF1-7D72-41E5-8CD2-30D3AE811D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CCE7-0948-4D9F-B8CC-7E10A4A7599E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F88AFF1-7D72-41E5-8CD2-30D3AE811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CCE7-0948-4D9F-B8CC-7E10A4A7599E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88AFF1-7D72-41E5-8CD2-30D3AE811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88AFF1-7D72-41E5-8CD2-30D3AE811D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CCE7-0948-4D9F-B8CC-7E10A4A7599E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F88AFF1-7D72-41E5-8CD2-30D3AE811D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EDACCE7-0948-4D9F-B8CC-7E10A4A7599E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EDACCE7-0948-4D9F-B8CC-7E10A4A7599E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88AFF1-7D72-41E5-8CD2-30D3AE811D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ΔΙΑΚΡΙΣΗ ΤΟΥΡΙΣΤΙΚΩΝ ΓΡΑΦΕΙΩΝ </a:t>
            </a:r>
            <a:endParaRPr lang="el-GR" dirty="0"/>
          </a:p>
        </p:txBody>
      </p:sp>
      <p:pic>
        <p:nvPicPr>
          <p:cNvPr id="4" name="3 - Θέση περιεχομένου" descr="580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340768"/>
            <a:ext cx="8784976" cy="5328592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pc="-1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Γραφεία </a:t>
            </a:r>
            <a:r>
              <a:rPr lang="el-GR" spc="-5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ΙΑΤΑ και </a:t>
            </a:r>
            <a:r>
              <a:rPr lang="el-GR" spc="-5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non</a:t>
            </a:r>
            <a:r>
              <a:rPr lang="el-GR" spc="-15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l-GR" spc="-1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IATA</a:t>
            </a:r>
            <a:endParaRPr lang="el-G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-2484784" y="1844824"/>
            <a:ext cx="12817424" cy="4525963"/>
          </a:xfrm>
        </p:spPr>
        <p:txBody>
          <a:bodyPr>
            <a:normAutofit/>
          </a:bodyPr>
          <a:lstStyle/>
          <a:p>
            <a:pPr marL="2844978" marR="838855" indent="-340506">
              <a:lnSpc>
                <a:spcPct val="86800"/>
              </a:lnSpc>
              <a:spcBef>
                <a:spcPts val="481"/>
              </a:spcBef>
              <a:tabLst>
                <a:tab pos="2845615" algn="l"/>
              </a:tabLst>
            </a:pPr>
            <a:r>
              <a:rPr lang="el-GR" sz="2000" b="1" spc="-5" dirty="0" smtClean="0"/>
              <a:t>Γραφεία </a:t>
            </a:r>
            <a:r>
              <a:rPr lang="el-GR" sz="2000" b="1" dirty="0" smtClean="0"/>
              <a:t>ΙΑΤΑ</a:t>
            </a:r>
            <a:r>
              <a:rPr lang="el-GR" sz="2000" dirty="0" smtClean="0"/>
              <a:t>: δικαίωμα έκδοσης  αεροπορικών εισιτηρίων για</a:t>
            </a:r>
            <a:r>
              <a:rPr lang="el-GR" sz="2000" spc="-114" dirty="0" smtClean="0"/>
              <a:t> </a:t>
            </a:r>
            <a:r>
              <a:rPr lang="el-GR" sz="2000" spc="-5" dirty="0" smtClean="0"/>
              <a:t>πτήσεις  εξωτερικού</a:t>
            </a:r>
            <a:endParaRPr lang="el-GR" sz="2000" dirty="0" smtClean="0"/>
          </a:p>
          <a:p>
            <a:pPr marL="2845615" marR="731293" indent="-341143">
              <a:lnSpc>
                <a:spcPct val="86800"/>
              </a:lnSpc>
              <a:buNone/>
              <a:tabLst>
                <a:tab pos="2845615" algn="l"/>
              </a:tabLst>
            </a:pPr>
            <a:r>
              <a:rPr lang="el-GR" sz="2000" dirty="0" smtClean="0"/>
              <a:t>•	</a:t>
            </a:r>
            <a:r>
              <a:rPr lang="el-GR" sz="2000" b="1" dirty="0" smtClean="0"/>
              <a:t>Γραφεία </a:t>
            </a:r>
            <a:r>
              <a:rPr lang="el-GR" sz="2000" b="1" spc="-5" dirty="0" err="1" smtClean="0"/>
              <a:t>non</a:t>
            </a:r>
            <a:r>
              <a:rPr lang="el-GR" sz="2000" b="1" spc="-5" dirty="0" smtClean="0"/>
              <a:t> IATA</a:t>
            </a:r>
            <a:r>
              <a:rPr lang="el-GR" sz="2000" spc="-5" dirty="0" smtClean="0"/>
              <a:t>: έκδοση </a:t>
            </a:r>
            <a:r>
              <a:rPr lang="el-GR" sz="2000" dirty="0" smtClean="0"/>
              <a:t>όλων</a:t>
            </a:r>
            <a:r>
              <a:rPr lang="el-GR" sz="2000" spc="-85" dirty="0" smtClean="0"/>
              <a:t> </a:t>
            </a:r>
            <a:r>
              <a:rPr lang="el-GR" sz="2000" dirty="0" smtClean="0"/>
              <a:t>των  ειδών </a:t>
            </a:r>
            <a:r>
              <a:rPr lang="el-GR" sz="2000" spc="-5" dirty="0" smtClean="0"/>
              <a:t>εισιτηρίων </a:t>
            </a:r>
            <a:r>
              <a:rPr lang="el-GR" sz="2000" b="1" dirty="0" smtClean="0"/>
              <a:t>εκτός</a:t>
            </a:r>
            <a:r>
              <a:rPr lang="el-GR" sz="2000" dirty="0" smtClean="0"/>
              <a:t> αεροπορικά  </a:t>
            </a:r>
            <a:r>
              <a:rPr lang="el-GR" sz="2000" b="1" u="sng" dirty="0" smtClean="0"/>
              <a:t>εισιτήρια</a:t>
            </a:r>
            <a:r>
              <a:rPr lang="el-GR" sz="2000" b="1" u="sng" spc="-10" dirty="0" smtClean="0"/>
              <a:t> </a:t>
            </a:r>
            <a:r>
              <a:rPr lang="el-GR" sz="2000" b="1" u="sng" spc="-5" dirty="0" smtClean="0"/>
              <a:t>εξωτερικού</a:t>
            </a:r>
            <a:endParaRPr lang="en-US" sz="2000" b="1" u="sng" spc="-5" dirty="0"/>
          </a:p>
          <a:p>
            <a:pPr marL="2845615" marR="731293" indent="-341143">
              <a:lnSpc>
                <a:spcPct val="86800"/>
              </a:lnSpc>
              <a:buNone/>
              <a:tabLst>
                <a:tab pos="2845615" algn="l"/>
              </a:tabLst>
            </a:pPr>
            <a:r>
              <a:rPr lang="el-GR" sz="2000" dirty="0" smtClean="0"/>
              <a:t>•	</a:t>
            </a:r>
            <a:r>
              <a:rPr lang="el-GR" sz="2000" spc="-5" dirty="0" smtClean="0"/>
              <a:t>Τα </a:t>
            </a:r>
            <a:r>
              <a:rPr lang="el-GR" sz="2000" dirty="0" smtClean="0"/>
              <a:t>γραφεία </a:t>
            </a:r>
            <a:r>
              <a:rPr lang="el-GR" sz="2000" spc="-5" dirty="0" err="1" smtClean="0"/>
              <a:t>non</a:t>
            </a:r>
            <a:r>
              <a:rPr lang="el-GR" sz="2000" spc="-5" dirty="0" smtClean="0"/>
              <a:t> </a:t>
            </a:r>
            <a:r>
              <a:rPr lang="el-GR" sz="2000" dirty="0" smtClean="0"/>
              <a:t>IATA συνεργάζονται με </a:t>
            </a:r>
            <a:r>
              <a:rPr lang="el-GR" sz="2000" spc="-5" dirty="0" smtClean="0"/>
              <a:t>τα  </a:t>
            </a:r>
            <a:r>
              <a:rPr lang="el-GR" sz="2000" dirty="0" smtClean="0"/>
              <a:t>γραφεία </a:t>
            </a:r>
            <a:r>
              <a:rPr lang="el-GR" sz="2000" spc="-5" dirty="0" smtClean="0"/>
              <a:t>ΙΑΤΑ και εισπράττουν προμήθεια  1% </a:t>
            </a:r>
            <a:r>
              <a:rPr lang="el-GR" sz="2000" dirty="0" smtClean="0"/>
              <a:t>επί </a:t>
            </a:r>
            <a:r>
              <a:rPr lang="el-GR" sz="2000" spc="-5" dirty="0" smtClean="0"/>
              <a:t>της </a:t>
            </a:r>
            <a:r>
              <a:rPr lang="el-GR" sz="2000" dirty="0" smtClean="0"/>
              <a:t>συνολικής </a:t>
            </a:r>
            <a:r>
              <a:rPr lang="el-GR" sz="2000" spc="-5" dirty="0" smtClean="0"/>
              <a:t>τιμής </a:t>
            </a:r>
            <a:r>
              <a:rPr lang="el-GR" sz="2000" dirty="0" smtClean="0"/>
              <a:t>του</a:t>
            </a:r>
            <a:r>
              <a:rPr lang="el-GR" sz="2000" spc="-35" dirty="0" smtClean="0"/>
              <a:t> </a:t>
            </a:r>
            <a:r>
              <a:rPr lang="el-GR" sz="2000" dirty="0" smtClean="0"/>
              <a:t>εισιτηρίου.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pPr marL="191575">
              <a:spcBef>
                <a:spcPts val="95"/>
              </a:spcBef>
            </a:pPr>
            <a:r>
              <a:rPr lang="el-GR" b="1" spc="-1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Διαδικτυακά Τουριστικά</a:t>
            </a:r>
            <a:r>
              <a:rPr lang="el-GR" b="1" spc="75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l-GR" b="1" spc="-1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Γραφεία</a:t>
            </a:r>
            <a:r>
              <a:rPr lang="el-GR" dirty="0" smtClean="0">
                <a:latin typeface="Arial"/>
                <a:cs typeface="Arial"/>
              </a:rPr>
              <a:t/>
            </a:r>
            <a:br>
              <a:rPr lang="el-GR" dirty="0" smtClean="0">
                <a:latin typeface="Arial"/>
                <a:cs typeface="Arial"/>
              </a:rPr>
            </a:br>
            <a:r>
              <a:rPr lang="el-GR" spc="-5" dirty="0" smtClean="0">
                <a:latin typeface="Times New Roman"/>
                <a:cs typeface="Times New Roman"/>
              </a:rPr>
              <a:t>	</a:t>
            </a:r>
            <a:endParaRPr lang="el-GR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pc="-1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Διαδικτυακά Τουριστικά</a:t>
            </a:r>
            <a:r>
              <a:rPr lang="el-GR" spc="75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l-GR" spc="-1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Γραφεία</a:t>
            </a:r>
            <a:endParaRPr lang="el-G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1628800"/>
            <a:ext cx="9144000" cy="4525963"/>
          </a:xfrm>
        </p:spPr>
        <p:txBody>
          <a:bodyPr>
            <a:normAutofit/>
          </a:bodyPr>
          <a:lstStyle/>
          <a:p>
            <a:pPr marL="353236" marR="22913" indent="-341143">
              <a:lnSpc>
                <a:spcPct val="86800"/>
              </a:lnSpc>
              <a:spcBef>
                <a:spcPts val="481"/>
              </a:spcBef>
              <a:tabLst>
                <a:tab pos="353236" algn="l"/>
              </a:tabLst>
            </a:pPr>
            <a:r>
              <a:rPr lang="el-GR" sz="2400" spc="-5" dirty="0" smtClean="0">
                <a:latin typeface="Arial"/>
                <a:cs typeface="Arial"/>
              </a:rPr>
              <a:t>Υπάρχουν δύο </a:t>
            </a:r>
            <a:r>
              <a:rPr lang="el-GR" sz="2400" dirty="0" smtClean="0">
                <a:latin typeface="Arial"/>
                <a:cs typeface="Arial"/>
              </a:rPr>
              <a:t>είδη διαδικτυακών  τουριστικών γραφείων:</a:t>
            </a:r>
            <a:endParaRPr lang="en-US" sz="2400" dirty="0" smtClean="0">
              <a:latin typeface="Arial"/>
              <a:cs typeface="Arial"/>
            </a:endParaRPr>
          </a:p>
          <a:p>
            <a:pPr marL="353236" marR="22913" indent="-341143">
              <a:lnSpc>
                <a:spcPct val="86800"/>
              </a:lnSpc>
              <a:spcBef>
                <a:spcPts val="481"/>
              </a:spcBef>
              <a:buNone/>
              <a:tabLst>
                <a:tab pos="353236" algn="l"/>
              </a:tabLst>
            </a:pPr>
            <a:r>
              <a:rPr lang="el-GR" sz="240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   </a:t>
            </a:r>
            <a:r>
              <a:rPr lang="el-GR" sz="2400" spc="-5" dirty="0" smtClean="0">
                <a:latin typeface="Arial"/>
                <a:cs typeface="Arial"/>
              </a:rPr>
              <a:t>αυτά που ανήκουν  </a:t>
            </a:r>
            <a:r>
              <a:rPr lang="el-GR" sz="2400" dirty="0" smtClean="0">
                <a:latin typeface="Arial"/>
                <a:cs typeface="Arial"/>
              </a:rPr>
              <a:t>σε ήδη </a:t>
            </a:r>
            <a:r>
              <a:rPr lang="el-GR" sz="2400" spc="-5" dirty="0" smtClean="0">
                <a:latin typeface="Arial"/>
                <a:cs typeface="Arial"/>
              </a:rPr>
              <a:t>υπάρχοντα </a:t>
            </a:r>
            <a:r>
              <a:rPr lang="el-GR" sz="2400" dirty="0" smtClean="0">
                <a:latin typeface="Arial"/>
                <a:cs typeface="Arial"/>
              </a:rPr>
              <a:t>τουριστικά γραφεία</a:t>
            </a:r>
            <a:endParaRPr lang="en-US" sz="2400" dirty="0" smtClean="0">
              <a:latin typeface="Arial"/>
              <a:cs typeface="Arial"/>
            </a:endParaRPr>
          </a:p>
          <a:p>
            <a:pPr marL="353236" marR="22913" indent="-341143">
              <a:lnSpc>
                <a:spcPct val="86800"/>
              </a:lnSpc>
              <a:spcBef>
                <a:spcPts val="481"/>
              </a:spcBef>
              <a:buNone/>
              <a:tabLst>
                <a:tab pos="353236" algn="l"/>
              </a:tabLst>
            </a:pPr>
            <a:r>
              <a:rPr lang="en-US" sz="2400" dirty="0" smtClean="0">
                <a:latin typeface="Arial"/>
                <a:cs typeface="Arial"/>
              </a:rPr>
              <a:t>   </a:t>
            </a:r>
            <a:r>
              <a:rPr lang="el-GR" sz="2400" dirty="0" smtClean="0">
                <a:latin typeface="Arial"/>
                <a:cs typeface="Arial"/>
              </a:rPr>
              <a:t> </a:t>
            </a:r>
            <a:r>
              <a:rPr lang="el-GR" sz="2400" spc="-5" dirty="0" smtClean="0">
                <a:latin typeface="Arial"/>
                <a:cs typeface="Arial"/>
              </a:rPr>
              <a:t>και </a:t>
            </a:r>
            <a:r>
              <a:rPr lang="el-GR" sz="2400" dirty="0" smtClean="0">
                <a:latin typeface="Arial"/>
                <a:cs typeface="Arial"/>
              </a:rPr>
              <a:t>άλλα </a:t>
            </a:r>
            <a:r>
              <a:rPr lang="el-GR" sz="2400" spc="-5" dirty="0" smtClean="0">
                <a:latin typeface="Arial"/>
                <a:cs typeface="Arial"/>
              </a:rPr>
              <a:t>που </a:t>
            </a:r>
            <a:r>
              <a:rPr lang="el-GR" sz="2400" dirty="0" smtClean="0">
                <a:latin typeface="Arial"/>
                <a:cs typeface="Arial"/>
              </a:rPr>
              <a:t>λειτουργούν μόνο μέσω</a:t>
            </a:r>
            <a:r>
              <a:rPr lang="el-GR" sz="2400" spc="-100" dirty="0" smtClean="0">
                <a:latin typeface="Arial"/>
                <a:cs typeface="Arial"/>
              </a:rPr>
              <a:t> </a:t>
            </a:r>
            <a:r>
              <a:rPr lang="el-GR" sz="2400" dirty="0" smtClean="0">
                <a:latin typeface="Arial"/>
                <a:cs typeface="Arial"/>
              </a:rPr>
              <a:t>internet.</a:t>
            </a:r>
            <a:endParaRPr lang="en-US" sz="2400" dirty="0" smtClean="0">
              <a:latin typeface="Arial"/>
              <a:cs typeface="Arial"/>
            </a:endParaRPr>
          </a:p>
          <a:p>
            <a:pPr marL="353236" marR="22913" indent="-341143">
              <a:lnSpc>
                <a:spcPct val="86800"/>
              </a:lnSpc>
              <a:spcBef>
                <a:spcPts val="481"/>
              </a:spcBef>
              <a:buNone/>
              <a:tabLst>
                <a:tab pos="353236" algn="l"/>
              </a:tabLst>
            </a:pPr>
            <a:endParaRPr lang="el-GR" sz="2400" dirty="0" smtClean="0">
              <a:latin typeface="Arial"/>
              <a:cs typeface="Arial"/>
            </a:endParaRPr>
          </a:p>
          <a:p>
            <a:pPr marL="353236" marR="99288" indent="-341143">
              <a:lnSpc>
                <a:spcPct val="86800"/>
              </a:lnSpc>
              <a:spcBef>
                <a:spcPts val="606"/>
              </a:spcBef>
              <a:tabLst>
                <a:tab pos="353236" algn="l"/>
              </a:tabLst>
            </a:pPr>
            <a:r>
              <a:rPr lang="el-GR" sz="2400" dirty="0" smtClean="0">
                <a:latin typeface="Arial"/>
                <a:cs typeface="Arial"/>
              </a:rPr>
              <a:t>Στα </a:t>
            </a:r>
            <a:r>
              <a:rPr lang="el-GR" sz="2400" b="1" spc="-5" dirty="0" smtClean="0">
                <a:latin typeface="Arial"/>
                <a:cs typeface="Arial"/>
              </a:rPr>
              <a:t>πλεονεκτήματά</a:t>
            </a:r>
            <a:r>
              <a:rPr lang="el-GR" sz="2400" spc="-5" dirty="0" smtClean="0">
                <a:latin typeface="Arial"/>
                <a:cs typeface="Arial"/>
              </a:rPr>
              <a:t> </a:t>
            </a:r>
            <a:r>
              <a:rPr lang="el-GR" sz="2400" dirty="0" smtClean="0">
                <a:latin typeface="Arial"/>
                <a:cs typeface="Arial"/>
              </a:rPr>
              <a:t>τους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l-GR" sz="2400" dirty="0" smtClean="0">
                <a:latin typeface="Arial"/>
                <a:cs typeface="Arial"/>
              </a:rPr>
              <a:t>συγκαταλέγεται τ</a:t>
            </a:r>
            <a:r>
              <a:rPr lang="en-US" sz="2400" dirty="0">
                <a:latin typeface="Arial"/>
                <a:cs typeface="Arial"/>
              </a:rPr>
              <a:t>o</a:t>
            </a:r>
            <a:r>
              <a:rPr lang="el-GR" sz="2400" dirty="0" smtClean="0">
                <a:latin typeface="Arial"/>
                <a:cs typeface="Arial"/>
              </a:rPr>
              <a:t> ότι ο </a:t>
            </a:r>
            <a:r>
              <a:rPr lang="el-GR" sz="2400" spc="-5" dirty="0" smtClean="0">
                <a:latin typeface="Arial"/>
                <a:cs typeface="Arial"/>
              </a:rPr>
              <a:t>χρήστης μπορεί να κάνει </a:t>
            </a:r>
            <a:r>
              <a:rPr lang="el-GR" sz="2400" dirty="0" smtClean="0">
                <a:latin typeface="Arial"/>
                <a:cs typeface="Arial"/>
              </a:rPr>
              <a:t>κράτηση </a:t>
            </a:r>
            <a:r>
              <a:rPr lang="el-GR" sz="2400" spc="-5" dirty="0" smtClean="0">
                <a:latin typeface="Arial"/>
                <a:cs typeface="Arial"/>
              </a:rPr>
              <a:t>24 ώρες </a:t>
            </a:r>
            <a:r>
              <a:rPr lang="el-GR" sz="2400" dirty="0" smtClean="0">
                <a:latin typeface="Arial"/>
                <a:cs typeface="Arial"/>
              </a:rPr>
              <a:t>την ημέρα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l-GR" sz="2400" dirty="0" smtClean="0">
                <a:latin typeface="Arial"/>
                <a:cs typeface="Arial"/>
              </a:rPr>
              <a:t>από </a:t>
            </a:r>
            <a:r>
              <a:rPr lang="el-GR" sz="2400" spc="-5" dirty="0" smtClean="0">
                <a:latin typeface="Arial"/>
                <a:cs typeface="Arial"/>
              </a:rPr>
              <a:t>το </a:t>
            </a:r>
            <a:r>
              <a:rPr lang="el-GR" sz="2400" dirty="0" smtClean="0">
                <a:latin typeface="Arial"/>
                <a:cs typeface="Arial"/>
              </a:rPr>
              <a:t>σπίτι του </a:t>
            </a:r>
            <a:r>
              <a:rPr lang="el-GR" sz="2400" spc="-5" dirty="0" smtClean="0">
                <a:latin typeface="Arial"/>
                <a:cs typeface="Arial"/>
              </a:rPr>
              <a:t>και </a:t>
            </a:r>
            <a:r>
              <a:rPr lang="el-GR" sz="2400" dirty="0" smtClean="0">
                <a:latin typeface="Arial"/>
                <a:cs typeface="Arial"/>
              </a:rPr>
              <a:t>οι  χαμηλές</a:t>
            </a:r>
            <a:r>
              <a:rPr lang="el-GR" sz="2400" spc="-10" dirty="0" smtClean="0">
                <a:latin typeface="Arial"/>
                <a:cs typeface="Arial"/>
              </a:rPr>
              <a:t> </a:t>
            </a:r>
            <a:r>
              <a:rPr lang="el-GR" sz="2400" dirty="0" smtClean="0">
                <a:latin typeface="Arial"/>
                <a:cs typeface="Arial"/>
              </a:rPr>
              <a:t>τιμές,</a:t>
            </a:r>
            <a:endParaRPr lang="en-US" sz="2400" dirty="0" smtClean="0">
              <a:latin typeface="Arial"/>
              <a:cs typeface="Arial"/>
            </a:endParaRPr>
          </a:p>
          <a:p>
            <a:pPr marL="353236" marR="99288" indent="-341143">
              <a:lnSpc>
                <a:spcPct val="86800"/>
              </a:lnSpc>
              <a:spcBef>
                <a:spcPts val="606"/>
              </a:spcBef>
              <a:buNone/>
              <a:tabLst>
                <a:tab pos="353236" algn="l"/>
              </a:tabLst>
            </a:pPr>
            <a:endParaRPr lang="el-GR" sz="2400" dirty="0" smtClean="0">
              <a:latin typeface="Arial"/>
              <a:cs typeface="Arial"/>
            </a:endParaRPr>
          </a:p>
          <a:p>
            <a:pPr marL="353236" marR="5092" indent="-341143">
              <a:lnSpc>
                <a:spcPts val="2506"/>
              </a:lnSpc>
              <a:spcBef>
                <a:spcPts val="616"/>
              </a:spcBef>
              <a:buNone/>
              <a:tabLst>
                <a:tab pos="353236" algn="l"/>
              </a:tabLst>
            </a:pPr>
            <a:r>
              <a:rPr lang="el-GR" sz="2400" dirty="0" smtClean="0">
                <a:latin typeface="Arial"/>
                <a:cs typeface="Arial"/>
              </a:rPr>
              <a:t>•	Στα </a:t>
            </a:r>
            <a:r>
              <a:rPr lang="el-GR" sz="2400" b="1" dirty="0" smtClean="0">
                <a:latin typeface="Arial"/>
                <a:cs typeface="Arial"/>
              </a:rPr>
              <a:t>μειονεκτήματά </a:t>
            </a:r>
            <a:r>
              <a:rPr lang="el-GR" sz="2400" dirty="0" smtClean="0">
                <a:latin typeface="Arial"/>
                <a:cs typeface="Arial"/>
              </a:rPr>
              <a:t>του </a:t>
            </a:r>
            <a:r>
              <a:rPr lang="el-GR" sz="2400" spc="-5" dirty="0" smtClean="0">
                <a:latin typeface="Arial"/>
                <a:cs typeface="Arial"/>
              </a:rPr>
              <a:t>συγκαταλέγεται </a:t>
            </a:r>
            <a:r>
              <a:rPr lang="el-GR" sz="2400" dirty="0" smtClean="0">
                <a:latin typeface="Arial"/>
                <a:cs typeface="Arial"/>
              </a:rPr>
              <a:t>το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l-GR" sz="2400" dirty="0" smtClean="0">
                <a:latin typeface="Arial"/>
                <a:cs typeface="Arial"/>
              </a:rPr>
              <a:t>ότι ο </a:t>
            </a:r>
            <a:r>
              <a:rPr lang="el-GR" sz="2400" spc="-5" dirty="0" smtClean="0">
                <a:latin typeface="Arial"/>
                <a:cs typeface="Arial"/>
              </a:rPr>
              <a:t>πελάτης δεν </a:t>
            </a:r>
            <a:endParaRPr lang="en-US" sz="2400" spc="-5" dirty="0" smtClean="0">
              <a:latin typeface="Arial"/>
              <a:cs typeface="Arial"/>
            </a:endParaRPr>
          </a:p>
          <a:p>
            <a:pPr marL="353236" marR="5092" indent="-341143">
              <a:lnSpc>
                <a:spcPts val="2506"/>
              </a:lnSpc>
              <a:spcBef>
                <a:spcPts val="616"/>
              </a:spcBef>
              <a:buNone/>
              <a:tabLst>
                <a:tab pos="353236" algn="l"/>
              </a:tabLst>
            </a:pPr>
            <a:r>
              <a:rPr lang="en-US" sz="2400" spc="-5" dirty="0" smtClean="0">
                <a:latin typeface="Arial"/>
                <a:cs typeface="Arial"/>
              </a:rPr>
              <a:t>    </a:t>
            </a:r>
            <a:r>
              <a:rPr lang="el-GR" sz="2400" spc="-5" dirty="0" smtClean="0">
                <a:latin typeface="Arial"/>
                <a:cs typeface="Arial"/>
              </a:rPr>
              <a:t>έχει </a:t>
            </a:r>
            <a:r>
              <a:rPr lang="el-GR" sz="2400" dirty="0" smtClean="0">
                <a:latin typeface="Arial"/>
                <a:cs typeface="Arial"/>
              </a:rPr>
              <a:t>απευθείας </a:t>
            </a:r>
            <a:r>
              <a:rPr lang="el-GR" sz="2400" spc="-5" dirty="0" smtClean="0">
                <a:latin typeface="Arial"/>
                <a:cs typeface="Arial"/>
              </a:rPr>
              <a:t>επαφή </a:t>
            </a:r>
            <a:r>
              <a:rPr lang="el-GR" sz="2400" dirty="0" smtClean="0">
                <a:latin typeface="Arial"/>
                <a:cs typeface="Arial"/>
              </a:rPr>
              <a:t>με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l-GR" sz="2400" spc="-5" dirty="0" smtClean="0">
                <a:latin typeface="Arial"/>
                <a:cs typeface="Arial"/>
              </a:rPr>
              <a:t>υπαλλήλους </a:t>
            </a:r>
            <a:r>
              <a:rPr lang="el-GR" sz="2400" dirty="0" smtClean="0">
                <a:latin typeface="Arial"/>
                <a:cs typeface="Arial"/>
              </a:rPr>
              <a:t>και </a:t>
            </a:r>
            <a:r>
              <a:rPr lang="el-GR" sz="2400" spc="-5" dirty="0" smtClean="0">
                <a:latin typeface="Arial"/>
                <a:cs typeface="Arial"/>
              </a:rPr>
              <a:t>υπάρχει </a:t>
            </a:r>
            <a:r>
              <a:rPr lang="el-GR" sz="2400" dirty="0" smtClean="0">
                <a:latin typeface="Arial"/>
                <a:cs typeface="Arial"/>
              </a:rPr>
              <a:t>κίνδυνος</a:t>
            </a:r>
            <a:endParaRPr lang="en-US" sz="2400" dirty="0" smtClean="0">
              <a:latin typeface="Arial"/>
              <a:cs typeface="Arial"/>
            </a:endParaRPr>
          </a:p>
          <a:p>
            <a:pPr marL="353236" marR="5092" indent="-341143">
              <a:lnSpc>
                <a:spcPts val="2506"/>
              </a:lnSpc>
              <a:spcBef>
                <a:spcPts val="616"/>
              </a:spcBef>
              <a:buNone/>
              <a:tabLst>
                <a:tab pos="353236" algn="l"/>
              </a:tabLst>
            </a:pPr>
            <a:r>
              <a:rPr lang="en-US" sz="2400" spc="-70" dirty="0">
                <a:latin typeface="Arial"/>
                <a:cs typeface="Arial"/>
              </a:rPr>
              <a:t> </a:t>
            </a:r>
            <a:r>
              <a:rPr lang="en-US" sz="2400" spc="-70" dirty="0" smtClean="0">
                <a:latin typeface="Arial"/>
                <a:cs typeface="Arial"/>
              </a:rPr>
              <a:t>   </a:t>
            </a:r>
            <a:r>
              <a:rPr lang="el-GR" sz="2400" spc="-70" dirty="0" smtClean="0">
                <a:latin typeface="Arial"/>
                <a:cs typeface="Arial"/>
              </a:rPr>
              <a:t> </a:t>
            </a:r>
            <a:r>
              <a:rPr lang="el-GR" sz="2400" dirty="0" smtClean="0">
                <a:latin typeface="Arial"/>
                <a:cs typeface="Arial"/>
              </a:rPr>
              <a:t>απάτης</a:t>
            </a:r>
            <a:r>
              <a:rPr lang="en-US" sz="2400" dirty="0" smtClean="0">
                <a:latin typeface="Arial"/>
                <a:cs typeface="Arial"/>
              </a:rPr>
              <a:t>.</a:t>
            </a:r>
            <a:endParaRPr lang="el-GR" sz="2400" dirty="0" smtClean="0">
              <a:latin typeface="Arial"/>
              <a:cs typeface="Arial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spc="-1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Προϋποθέσεις Λειτουργίας  Τουριστικού</a:t>
            </a:r>
            <a:r>
              <a:rPr lang="el-GR" spc="25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l-GR" spc="-1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Γραφείου</a:t>
            </a:r>
            <a:endParaRPr lang="el-G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2332037"/>
            <a:ext cx="11017224" cy="4525963"/>
          </a:xfrm>
        </p:spPr>
        <p:txBody>
          <a:bodyPr>
            <a:normAutofit/>
          </a:bodyPr>
          <a:lstStyle/>
          <a:p>
            <a:pPr marL="12729">
              <a:spcBef>
                <a:spcPts val="416"/>
              </a:spcBef>
              <a:tabLst>
                <a:tab pos="353236" algn="l"/>
              </a:tabLst>
            </a:pPr>
            <a:r>
              <a:rPr lang="el-GR" sz="2000" spc="-5" dirty="0" smtClean="0">
                <a:latin typeface="Arial"/>
                <a:cs typeface="Arial"/>
              </a:rPr>
              <a:t>Επιλογή </a:t>
            </a:r>
            <a:r>
              <a:rPr lang="el-GR" sz="2000" dirty="0" smtClean="0">
                <a:latin typeface="Arial"/>
                <a:cs typeface="Arial"/>
              </a:rPr>
              <a:t>τόπου</a:t>
            </a:r>
            <a:r>
              <a:rPr lang="el-GR" sz="2000" spc="-5" dirty="0" smtClean="0">
                <a:latin typeface="Arial"/>
                <a:cs typeface="Arial"/>
              </a:rPr>
              <a:t> εγκατάστασης:</a:t>
            </a:r>
            <a:endParaRPr lang="el-GR" sz="2000" dirty="0" smtClean="0">
              <a:latin typeface="Arial"/>
              <a:cs typeface="Arial"/>
            </a:endParaRPr>
          </a:p>
          <a:p>
            <a:pPr marL="754206" marR="455069" indent="-283861">
              <a:lnSpc>
                <a:spcPts val="2175"/>
              </a:lnSpc>
              <a:spcBef>
                <a:spcPts val="526"/>
              </a:spcBef>
              <a:buNone/>
              <a:tabLst>
                <a:tab pos="754206" algn="l"/>
              </a:tabLst>
            </a:pPr>
            <a:r>
              <a:rPr lang="en-US" sz="2000" b="1" spc="-5" dirty="0">
                <a:latin typeface="Arial"/>
                <a:cs typeface="Arial"/>
              </a:rPr>
              <a:t> </a:t>
            </a:r>
            <a:r>
              <a:rPr lang="en-US" sz="2000" b="1" spc="-5" dirty="0" smtClean="0">
                <a:latin typeface="Arial"/>
                <a:cs typeface="Arial"/>
              </a:rPr>
              <a:t>   </a:t>
            </a:r>
            <a:r>
              <a:rPr lang="el-GR" sz="2000" b="1" u="sng" spc="-5" dirty="0" smtClean="0">
                <a:latin typeface="Arial"/>
                <a:cs typeface="Arial"/>
              </a:rPr>
              <a:t>Συγκοινωνιακή κάλυψη </a:t>
            </a:r>
            <a:r>
              <a:rPr lang="el-GR" sz="2000" spc="-10" dirty="0" smtClean="0">
                <a:latin typeface="Arial"/>
                <a:cs typeface="Arial"/>
              </a:rPr>
              <a:t>(πώς θα </a:t>
            </a:r>
            <a:r>
              <a:rPr lang="el-GR" sz="2000" spc="-5" dirty="0" smtClean="0">
                <a:latin typeface="Arial"/>
                <a:cs typeface="Arial"/>
              </a:rPr>
              <a:t>φτάσει ο  πελάτης;)</a:t>
            </a:r>
            <a:endParaRPr lang="en-US" sz="2000" dirty="0">
              <a:latin typeface="Arial"/>
              <a:cs typeface="Arial"/>
            </a:endParaRPr>
          </a:p>
          <a:p>
            <a:pPr marL="754206" marR="455069" indent="-283861">
              <a:lnSpc>
                <a:spcPts val="2175"/>
              </a:lnSpc>
              <a:spcBef>
                <a:spcPts val="526"/>
              </a:spcBef>
              <a:buNone/>
              <a:tabLst>
                <a:tab pos="754206" algn="l"/>
              </a:tabLst>
            </a:pPr>
            <a:r>
              <a:rPr lang="en-US" sz="2000" spc="-5" dirty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   </a:t>
            </a:r>
            <a:r>
              <a:rPr lang="el-GR" sz="2000" b="1" u="sng" spc="-10" dirty="0" smtClean="0">
                <a:latin typeface="Arial"/>
                <a:cs typeface="Arial"/>
              </a:rPr>
              <a:t>Τόπος </a:t>
            </a:r>
            <a:r>
              <a:rPr lang="el-GR" sz="2000" b="1" u="sng" spc="-5" dirty="0" smtClean="0">
                <a:latin typeface="Arial"/>
                <a:cs typeface="Arial"/>
              </a:rPr>
              <a:t>εγκατάστασης </a:t>
            </a:r>
            <a:r>
              <a:rPr lang="el-GR" sz="2000" spc="-5" dirty="0" smtClean="0">
                <a:latin typeface="Arial"/>
                <a:cs typeface="Arial"/>
              </a:rPr>
              <a:t>προμηθευτών (γραφεία αεροπορικών εταιρειών,</a:t>
            </a:r>
            <a:endParaRPr lang="en-US" sz="2000" spc="-5" dirty="0" smtClean="0">
              <a:latin typeface="Arial"/>
              <a:cs typeface="Arial"/>
            </a:endParaRPr>
          </a:p>
          <a:p>
            <a:pPr marL="754206" marR="455069" indent="-283861">
              <a:lnSpc>
                <a:spcPts val="2175"/>
              </a:lnSpc>
              <a:spcBef>
                <a:spcPts val="526"/>
              </a:spcBef>
              <a:buNone/>
              <a:tabLst>
                <a:tab pos="754206" algn="l"/>
              </a:tabLst>
            </a:pPr>
            <a:r>
              <a:rPr lang="en-US" sz="2000" spc="-5" dirty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     </a:t>
            </a:r>
            <a:r>
              <a:rPr lang="el-GR" sz="2000" spc="-5" dirty="0" smtClean="0">
                <a:latin typeface="Arial"/>
                <a:cs typeface="Arial"/>
              </a:rPr>
              <a:t> ναυτιλιακών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l-GR" sz="2000" spc="-5" dirty="0" smtClean="0">
                <a:latin typeface="Arial"/>
                <a:cs typeface="Arial"/>
              </a:rPr>
              <a:t>ενοικιαζομένων αυτοκινήτων κα </a:t>
            </a:r>
            <a:r>
              <a:rPr lang="el-GR" sz="2000" dirty="0" smtClean="0">
                <a:latin typeface="Arial"/>
                <a:cs typeface="Arial"/>
              </a:rPr>
              <a:t>π.χ. </a:t>
            </a:r>
            <a:r>
              <a:rPr lang="el-GR" sz="2000" spc="-10" dirty="0" smtClean="0">
                <a:latin typeface="Arial"/>
                <a:cs typeface="Arial"/>
              </a:rPr>
              <a:t>Αρχές  </a:t>
            </a:r>
            <a:r>
              <a:rPr lang="el-GR" sz="2000" spc="-5" dirty="0" smtClean="0">
                <a:latin typeface="Arial"/>
                <a:cs typeface="Arial"/>
              </a:rPr>
              <a:t>Συγγρού),</a:t>
            </a:r>
            <a:endParaRPr lang="el-GR" sz="2000" dirty="0" smtClean="0">
              <a:latin typeface="Arial"/>
              <a:cs typeface="Arial"/>
            </a:endParaRPr>
          </a:p>
          <a:p>
            <a:pPr marL="470344">
              <a:spcBef>
                <a:spcPts val="266"/>
              </a:spcBef>
              <a:buNone/>
              <a:tabLst>
                <a:tab pos="754206" algn="l"/>
              </a:tabLst>
            </a:pPr>
            <a:r>
              <a:rPr lang="en-US" sz="2000" spc="-5" dirty="0" smtClean="0">
                <a:latin typeface="Arial"/>
                <a:cs typeface="Arial"/>
              </a:rPr>
              <a:t>  </a:t>
            </a:r>
            <a:r>
              <a:rPr lang="en-US" sz="2000" spc="-5" dirty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      </a:t>
            </a:r>
            <a:r>
              <a:rPr lang="el-GR" sz="2000" b="1" u="sng" spc="-5" dirty="0" smtClean="0">
                <a:latin typeface="Arial"/>
                <a:cs typeface="Arial"/>
              </a:rPr>
              <a:t>Θέση </a:t>
            </a:r>
            <a:r>
              <a:rPr lang="el-GR" sz="2000" b="1" u="sng" dirty="0" smtClean="0">
                <a:latin typeface="Arial"/>
                <a:cs typeface="Arial"/>
              </a:rPr>
              <a:t>εγκατάστασης</a:t>
            </a:r>
            <a:r>
              <a:rPr lang="el-GR" sz="2000" b="1" dirty="0" smtClean="0">
                <a:latin typeface="Arial"/>
                <a:cs typeface="Arial"/>
              </a:rPr>
              <a:t>: </a:t>
            </a:r>
            <a:r>
              <a:rPr lang="el-GR" sz="2000" spc="-5" dirty="0" smtClean="0">
                <a:latin typeface="Arial"/>
                <a:cs typeface="Arial"/>
              </a:rPr>
              <a:t>σε </a:t>
            </a:r>
            <a:r>
              <a:rPr lang="el-GR" sz="2000" spc="-10" dirty="0" smtClean="0">
                <a:latin typeface="Arial"/>
                <a:cs typeface="Arial"/>
              </a:rPr>
              <a:t>όροφο, </a:t>
            </a:r>
            <a:r>
              <a:rPr lang="el-GR" sz="2000" spc="-5" dirty="0" smtClean="0">
                <a:latin typeface="Arial"/>
                <a:cs typeface="Arial"/>
              </a:rPr>
              <a:t>στο</a:t>
            </a:r>
            <a:r>
              <a:rPr lang="el-GR" sz="2000" spc="-15" dirty="0" smtClean="0">
                <a:latin typeface="Arial"/>
                <a:cs typeface="Arial"/>
              </a:rPr>
              <a:t> </a:t>
            </a:r>
            <a:r>
              <a:rPr lang="el-GR" sz="2000" spc="-5" dirty="0" smtClean="0">
                <a:latin typeface="Arial"/>
                <a:cs typeface="Arial"/>
              </a:rPr>
              <a:t>ισόγειο;</a:t>
            </a:r>
            <a:endParaRPr lang="el-GR" sz="2000" dirty="0" smtClean="0">
              <a:latin typeface="Arial"/>
              <a:cs typeface="Arial"/>
            </a:endParaRPr>
          </a:p>
          <a:p>
            <a:pPr marL="753569" marR="241219" indent="-283225">
              <a:lnSpc>
                <a:spcPct val="90100"/>
              </a:lnSpc>
              <a:spcBef>
                <a:spcPts val="496"/>
              </a:spcBef>
              <a:buNone/>
              <a:tabLst>
                <a:tab pos="754206" algn="l"/>
              </a:tabLst>
            </a:pPr>
            <a:r>
              <a:rPr lang="en-US" sz="2000" spc="-5" dirty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   </a:t>
            </a:r>
            <a:r>
              <a:rPr lang="el-GR" sz="2000" b="1" u="sng" spc="-10" dirty="0" smtClean="0">
                <a:latin typeface="Arial"/>
                <a:cs typeface="Arial"/>
              </a:rPr>
              <a:t>Εμπορική </a:t>
            </a:r>
            <a:r>
              <a:rPr lang="el-GR" sz="2000" b="1" u="sng" spc="-5" dirty="0" smtClean="0">
                <a:latin typeface="Arial"/>
                <a:cs typeface="Arial"/>
              </a:rPr>
              <a:t>δραστηριότητα </a:t>
            </a:r>
            <a:r>
              <a:rPr lang="el-GR" sz="2000" spc="-5" dirty="0" smtClean="0">
                <a:latin typeface="Arial"/>
                <a:cs typeface="Arial"/>
              </a:rPr>
              <a:t>και </a:t>
            </a:r>
            <a:r>
              <a:rPr lang="el-GR" sz="2000" spc="-10" dirty="0" smtClean="0">
                <a:latin typeface="Arial"/>
                <a:cs typeface="Arial"/>
              </a:rPr>
              <a:t>ευημερία </a:t>
            </a:r>
            <a:r>
              <a:rPr lang="el-GR" sz="2000" spc="-5" dirty="0" smtClean="0">
                <a:latin typeface="Arial"/>
                <a:cs typeface="Arial"/>
              </a:rPr>
              <a:t>της  </a:t>
            </a:r>
            <a:r>
              <a:rPr lang="el-GR" sz="2000" spc="-10" dirty="0" smtClean="0">
                <a:latin typeface="Arial"/>
                <a:cs typeface="Arial"/>
              </a:rPr>
              <a:t>περιοχής </a:t>
            </a:r>
            <a:r>
              <a:rPr lang="en-US" sz="2000" spc="-10" dirty="0" smtClean="0">
                <a:latin typeface="Arial"/>
                <a:cs typeface="Arial"/>
              </a:rPr>
              <a:t> </a:t>
            </a:r>
          </a:p>
          <a:p>
            <a:pPr marL="753569" marR="241219" indent="-283225">
              <a:lnSpc>
                <a:spcPct val="90100"/>
              </a:lnSpc>
              <a:spcBef>
                <a:spcPts val="496"/>
              </a:spcBef>
              <a:buNone/>
              <a:tabLst>
                <a:tab pos="754206" algn="l"/>
              </a:tabLst>
            </a:pPr>
            <a:r>
              <a:rPr lang="en-US" sz="2000" spc="-10" dirty="0">
                <a:latin typeface="Arial"/>
                <a:cs typeface="Arial"/>
              </a:rPr>
              <a:t> </a:t>
            </a:r>
            <a:r>
              <a:rPr lang="en-US" sz="2000" spc="-10" dirty="0" smtClean="0">
                <a:latin typeface="Arial"/>
                <a:cs typeface="Arial"/>
              </a:rPr>
              <a:t>  </a:t>
            </a:r>
            <a:r>
              <a:rPr lang="el-GR" sz="2000" spc="-5" dirty="0" smtClean="0">
                <a:latin typeface="Arial"/>
                <a:cs typeface="Arial"/>
              </a:rPr>
              <a:t>(κοντινές τράπεζες, </a:t>
            </a:r>
            <a:r>
              <a:rPr lang="el-GR" sz="2000" spc="-10" dirty="0" smtClean="0">
                <a:latin typeface="Arial"/>
                <a:cs typeface="Arial"/>
              </a:rPr>
              <a:t>ρυθμός  </a:t>
            </a:r>
            <a:r>
              <a:rPr lang="el-GR" sz="2000" spc="-5" dirty="0" smtClean="0">
                <a:latin typeface="Arial"/>
                <a:cs typeface="Arial"/>
              </a:rPr>
              <a:t>ανάπτυξης νέων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l-GR" sz="2000" spc="-5" dirty="0" smtClean="0">
                <a:latin typeface="Arial"/>
                <a:cs typeface="Arial"/>
              </a:rPr>
              <a:t>καταστημάτων, γραφείων,</a:t>
            </a:r>
            <a:endParaRPr lang="en-US" sz="2000" spc="-5" dirty="0" smtClean="0">
              <a:latin typeface="Arial"/>
              <a:cs typeface="Arial"/>
            </a:endParaRPr>
          </a:p>
          <a:p>
            <a:pPr marL="753569" marR="241219" indent="-283225">
              <a:lnSpc>
                <a:spcPct val="90100"/>
              </a:lnSpc>
              <a:spcBef>
                <a:spcPts val="496"/>
              </a:spcBef>
              <a:buNone/>
              <a:tabLst>
                <a:tab pos="754206" algn="l"/>
              </a:tabLst>
            </a:pPr>
            <a:r>
              <a:rPr lang="en-US" sz="2000" spc="-5" dirty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l-GR" sz="2000" spc="-5" dirty="0" smtClean="0">
                <a:latin typeface="Arial"/>
                <a:cs typeface="Arial"/>
              </a:rPr>
              <a:t>  ξένες εταιρείες και γενικά </a:t>
            </a:r>
            <a:r>
              <a:rPr lang="el-GR" sz="2000" spc="-10" dirty="0" smtClean="0">
                <a:latin typeface="Arial"/>
                <a:cs typeface="Arial"/>
              </a:rPr>
              <a:t>εταιρείες που  </a:t>
            </a:r>
            <a:r>
              <a:rPr lang="el-GR" sz="2000" spc="-5" dirty="0" smtClean="0">
                <a:latin typeface="Arial"/>
                <a:cs typeface="Arial"/>
              </a:rPr>
              <a:t>χρειάζονται τουριστικά</a:t>
            </a:r>
            <a:r>
              <a:rPr lang="el-GR" sz="2000" dirty="0" smtClean="0">
                <a:latin typeface="Arial"/>
                <a:cs typeface="Arial"/>
              </a:rPr>
              <a:t> γραφεία)</a:t>
            </a:r>
          </a:p>
          <a:p>
            <a:pPr marL="470981">
              <a:lnSpc>
                <a:spcPts val="2285"/>
              </a:lnSpc>
              <a:spcBef>
                <a:spcPts val="266"/>
              </a:spcBef>
              <a:buNone/>
              <a:tabLst>
                <a:tab pos="754206" algn="l"/>
              </a:tabLst>
            </a:pPr>
            <a:r>
              <a:rPr lang="el-GR" sz="2000" spc="-5" dirty="0" smtClean="0">
                <a:latin typeface="Arial"/>
                <a:cs typeface="Arial"/>
              </a:rPr>
              <a:t>	</a:t>
            </a:r>
            <a:r>
              <a:rPr lang="en-US" sz="2000" spc="-5" dirty="0" smtClean="0">
                <a:latin typeface="Arial"/>
                <a:cs typeface="Arial"/>
              </a:rPr>
              <a:t>    </a:t>
            </a:r>
            <a:r>
              <a:rPr lang="el-GR" sz="2000" spc="-5" dirty="0" smtClean="0">
                <a:latin typeface="Arial"/>
                <a:cs typeface="Arial"/>
              </a:rPr>
              <a:t>Άλλα </a:t>
            </a:r>
            <a:r>
              <a:rPr lang="el-GR" sz="2000" b="1" u="sng" spc="-5" dirty="0" smtClean="0">
                <a:latin typeface="Arial"/>
                <a:cs typeface="Arial"/>
              </a:rPr>
              <a:t>τουριστικά γραφεία </a:t>
            </a:r>
            <a:r>
              <a:rPr lang="el-GR" sz="2000" spc="-5" dirty="0" smtClean="0">
                <a:latin typeface="Arial"/>
                <a:cs typeface="Arial"/>
              </a:rPr>
              <a:t>στη</a:t>
            </a:r>
            <a:r>
              <a:rPr lang="el-GR" sz="2000" spc="20" dirty="0" smtClean="0">
                <a:latin typeface="Arial"/>
                <a:cs typeface="Arial"/>
              </a:rPr>
              <a:t> </a:t>
            </a:r>
            <a:r>
              <a:rPr lang="el-GR" sz="2000" spc="-5" dirty="0" smtClean="0">
                <a:latin typeface="Arial"/>
                <a:cs typeface="Arial"/>
              </a:rPr>
              <a:t>περιοχή(</a:t>
            </a:r>
            <a:r>
              <a:rPr lang="el-GR" sz="2000" b="1" spc="-5" dirty="0" smtClean="0">
                <a:latin typeface="Arial"/>
                <a:cs typeface="Arial"/>
              </a:rPr>
              <a:t>ανταγωνισμός</a:t>
            </a:r>
            <a:r>
              <a:rPr lang="el-GR" sz="2000" spc="-5" dirty="0" smtClean="0">
                <a:latin typeface="Arial"/>
                <a:cs typeface="Arial"/>
              </a:rPr>
              <a:t>: πουλάμε κάτι </a:t>
            </a:r>
            <a:endParaRPr lang="en-US" sz="2000" spc="-5" dirty="0" smtClean="0">
              <a:latin typeface="Arial"/>
              <a:cs typeface="Arial"/>
            </a:endParaRPr>
          </a:p>
          <a:p>
            <a:pPr marL="470981">
              <a:lnSpc>
                <a:spcPts val="2285"/>
              </a:lnSpc>
              <a:spcBef>
                <a:spcPts val="266"/>
              </a:spcBef>
              <a:buNone/>
              <a:tabLst>
                <a:tab pos="754206" algn="l"/>
              </a:tabLst>
            </a:pPr>
            <a:r>
              <a:rPr lang="en-US" sz="2000" spc="-5" dirty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        </a:t>
            </a:r>
            <a:r>
              <a:rPr lang="el-GR" sz="2000" spc="-5" dirty="0" smtClean="0">
                <a:latin typeface="Arial"/>
                <a:cs typeface="Arial"/>
              </a:rPr>
              <a:t>διαφορετικό</a:t>
            </a:r>
            <a:endParaRPr lang="el-GR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pc="-1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Εξοπλισμός </a:t>
            </a:r>
            <a:r>
              <a:rPr lang="el-GR" spc="-5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και</a:t>
            </a:r>
            <a:r>
              <a:rPr lang="el-G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pc="-5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CRS</a:t>
            </a:r>
            <a:endParaRPr lang="el-G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53236" marR="752933" indent="-341143" algn="just">
              <a:lnSpc>
                <a:spcPts val="2095"/>
              </a:lnSpc>
              <a:spcBef>
                <a:spcPts val="426"/>
              </a:spcBef>
              <a:tabLst>
                <a:tab pos="352599" algn="l"/>
              </a:tabLst>
            </a:pPr>
            <a:r>
              <a:rPr lang="el-GR" sz="2000" spc="-5" dirty="0" smtClean="0">
                <a:latin typeface="Arial"/>
                <a:cs typeface="Arial"/>
              </a:rPr>
              <a:t>Μηχανήματα: </a:t>
            </a:r>
            <a:r>
              <a:rPr lang="el-GR" sz="2000" spc="-10" dirty="0" smtClean="0">
                <a:latin typeface="Arial"/>
                <a:cs typeface="Arial"/>
              </a:rPr>
              <a:t>υπολογιστές </a:t>
            </a:r>
            <a:r>
              <a:rPr lang="el-GR" sz="2000" spc="-5" dirty="0" smtClean="0">
                <a:latin typeface="Arial"/>
                <a:cs typeface="Arial"/>
              </a:rPr>
              <a:t>και μηχανήματα  </a:t>
            </a:r>
            <a:r>
              <a:rPr lang="el-GR" sz="2000" spc="-10" dirty="0" smtClean="0">
                <a:latin typeface="Arial"/>
                <a:cs typeface="Arial"/>
              </a:rPr>
              <a:t>εκτύπωσης</a:t>
            </a:r>
            <a:r>
              <a:rPr lang="el-GR" sz="2000" spc="-15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εισιτηρίων,</a:t>
            </a:r>
          </a:p>
          <a:p>
            <a:pPr marL="353236" marR="5092" indent="-341143" algn="just">
              <a:lnSpc>
                <a:spcPts val="2095"/>
              </a:lnSpc>
              <a:spcBef>
                <a:spcPts val="596"/>
              </a:spcBef>
              <a:tabLst>
                <a:tab pos="352599" algn="l"/>
              </a:tabLst>
            </a:pPr>
            <a:r>
              <a:rPr lang="el-GR" sz="2000" spc="-5" dirty="0" smtClean="0">
                <a:latin typeface="Arial"/>
                <a:cs typeface="Arial"/>
              </a:rPr>
              <a:t>Λογισμικό </a:t>
            </a:r>
            <a:r>
              <a:rPr lang="el-GR" sz="2000" spc="-10" dirty="0" smtClean="0">
                <a:latin typeface="Arial"/>
                <a:cs typeface="Arial"/>
              </a:rPr>
              <a:t>(</a:t>
            </a:r>
            <a:r>
              <a:rPr lang="el-GR" sz="2000" spc="-10" dirty="0" err="1" smtClean="0">
                <a:latin typeface="Arial"/>
                <a:cs typeface="Arial"/>
              </a:rPr>
              <a:t>software</a:t>
            </a:r>
            <a:r>
              <a:rPr lang="el-GR" sz="2000" spc="-10" dirty="0" smtClean="0">
                <a:latin typeface="Arial"/>
                <a:cs typeface="Arial"/>
              </a:rPr>
              <a:t>): </a:t>
            </a:r>
            <a:r>
              <a:rPr lang="el-GR" sz="2000" spc="-10" dirty="0" err="1" smtClean="0">
                <a:latin typeface="Arial"/>
                <a:cs typeface="Arial"/>
              </a:rPr>
              <a:t>Computerized</a:t>
            </a:r>
            <a:r>
              <a:rPr lang="el-GR" sz="2000" spc="-10" dirty="0" smtClean="0">
                <a:latin typeface="Arial"/>
                <a:cs typeface="Arial"/>
              </a:rPr>
              <a:t> </a:t>
            </a:r>
            <a:r>
              <a:rPr lang="el-GR" sz="2000" spc="-10" dirty="0" err="1" smtClean="0">
                <a:latin typeface="Arial"/>
                <a:cs typeface="Arial"/>
              </a:rPr>
              <a:t>Reservation</a:t>
            </a:r>
            <a:r>
              <a:rPr lang="el-GR" sz="2000" spc="-10" dirty="0" smtClean="0">
                <a:latin typeface="Arial"/>
                <a:cs typeface="Arial"/>
              </a:rPr>
              <a:t>  </a:t>
            </a:r>
            <a:r>
              <a:rPr lang="el-GR" sz="2000" spc="-5" dirty="0" err="1" smtClean="0">
                <a:latin typeface="Arial"/>
                <a:cs typeface="Arial"/>
              </a:rPr>
              <a:t>Systems</a:t>
            </a:r>
            <a:r>
              <a:rPr lang="el-GR" sz="2000" spc="-5" dirty="0" smtClean="0">
                <a:latin typeface="Arial"/>
                <a:cs typeface="Arial"/>
              </a:rPr>
              <a:t>: συστήματα ηλεκτρονικής επικοινωνίας  και ενημέρωσης των ταξιδιωτικών </a:t>
            </a:r>
            <a:r>
              <a:rPr lang="el-GR" sz="2000" dirty="0" smtClean="0">
                <a:latin typeface="Arial"/>
                <a:cs typeface="Arial"/>
              </a:rPr>
              <a:t>γραφείων,  </a:t>
            </a:r>
            <a:r>
              <a:rPr lang="el-GR" sz="2000" spc="-5" dirty="0" smtClean="0">
                <a:latin typeface="Arial"/>
                <a:cs typeface="Arial"/>
              </a:rPr>
              <a:t>αεροπορικών εταιρειών, </a:t>
            </a:r>
            <a:r>
              <a:rPr lang="el-GR" sz="2000" spc="-5" dirty="0" err="1" smtClean="0">
                <a:latin typeface="Arial"/>
                <a:cs typeface="Arial"/>
              </a:rPr>
              <a:t>tour</a:t>
            </a:r>
            <a:r>
              <a:rPr lang="el-GR" sz="2000" spc="-5" dirty="0" smtClean="0">
                <a:latin typeface="Arial"/>
                <a:cs typeface="Arial"/>
              </a:rPr>
              <a:t> </a:t>
            </a:r>
            <a:r>
              <a:rPr lang="el-GR" sz="2000" spc="-10" dirty="0" err="1" smtClean="0">
                <a:latin typeface="Arial"/>
                <a:cs typeface="Arial"/>
              </a:rPr>
              <a:t>operators</a:t>
            </a:r>
            <a:r>
              <a:rPr lang="el-GR" sz="2000" spc="-10" dirty="0" smtClean="0">
                <a:latin typeface="Arial"/>
                <a:cs typeface="Arial"/>
              </a:rPr>
              <a:t> </a:t>
            </a:r>
            <a:r>
              <a:rPr lang="el-GR" sz="2000" spc="-5" dirty="0" smtClean="0">
                <a:latin typeface="Arial"/>
                <a:cs typeface="Arial"/>
              </a:rPr>
              <a:t>και άλλων  προμηθευτών. </a:t>
            </a:r>
            <a:r>
              <a:rPr lang="el-GR" sz="2000" spc="-10" dirty="0" smtClean="0">
                <a:latin typeface="Arial"/>
                <a:cs typeface="Arial"/>
              </a:rPr>
              <a:t>Μέσω </a:t>
            </a:r>
            <a:r>
              <a:rPr lang="el-GR" sz="2000" spc="-5" dirty="0" smtClean="0">
                <a:latin typeface="Arial"/>
                <a:cs typeface="Arial"/>
              </a:rPr>
              <a:t>του CRS κλείνονται  αεροπορικά </a:t>
            </a:r>
            <a:r>
              <a:rPr lang="el-GR" sz="2000" dirty="0" smtClean="0">
                <a:latin typeface="Arial"/>
                <a:cs typeface="Arial"/>
              </a:rPr>
              <a:t>εισιτήρια, </a:t>
            </a:r>
            <a:r>
              <a:rPr lang="el-GR" sz="2000" spc="-5" dirty="0" smtClean="0">
                <a:latin typeface="Arial"/>
                <a:cs typeface="Arial"/>
              </a:rPr>
              <a:t>ενοικιάζονται </a:t>
            </a:r>
            <a:r>
              <a:rPr lang="el-GR" sz="2000" spc="-5" dirty="0" smtClean="0">
                <a:latin typeface="Arial"/>
                <a:cs typeface="Arial"/>
              </a:rPr>
              <a:t>αυτοκίνητα και  γενικά ότι θέλει ο πελάτης.</a:t>
            </a:r>
            <a:endParaRPr lang="el-GR" sz="2000" dirty="0" smtClean="0">
              <a:latin typeface="Arial"/>
              <a:cs typeface="Arial"/>
            </a:endParaRPr>
          </a:p>
          <a:p>
            <a:pPr marL="353236" marR="1141174" indent="-341143" algn="just">
              <a:lnSpc>
                <a:spcPct val="86900"/>
              </a:lnSpc>
              <a:spcBef>
                <a:spcPts val="571"/>
              </a:spcBef>
              <a:tabLst>
                <a:tab pos="353236" algn="l"/>
              </a:tabLst>
            </a:pPr>
            <a:r>
              <a:rPr lang="el-GR" sz="2000" spc="-5" dirty="0" smtClean="0">
                <a:latin typeface="Arial"/>
                <a:cs typeface="Arial"/>
              </a:rPr>
              <a:t>Λόγω του ότι κάθε αεροπορική </a:t>
            </a:r>
            <a:r>
              <a:rPr lang="el-GR" sz="2000" spc="-5" dirty="0" smtClean="0">
                <a:latin typeface="Arial"/>
                <a:cs typeface="Arial"/>
              </a:rPr>
              <a:t>εταιρεία συνεργάζεται </a:t>
            </a:r>
            <a:r>
              <a:rPr lang="el-GR" sz="2000" spc="-5" dirty="0" smtClean="0">
                <a:latin typeface="Arial"/>
                <a:cs typeface="Arial"/>
              </a:rPr>
              <a:t>με κάποιο πρόγραμμα, </a:t>
            </a:r>
            <a:r>
              <a:rPr lang="el-GR" sz="2000" spc="-10" dirty="0" smtClean="0">
                <a:latin typeface="Arial"/>
                <a:cs typeface="Arial"/>
              </a:rPr>
              <a:t>το  </a:t>
            </a:r>
            <a:r>
              <a:rPr lang="el-GR" sz="2000" spc="-5" dirty="0" smtClean="0">
                <a:latin typeface="Arial"/>
                <a:cs typeface="Arial"/>
              </a:rPr>
              <a:t>σημαντικότερο στη αγορά CRS είναι οι  αεροπορικές εταιρείες που το γραφείο </a:t>
            </a:r>
            <a:r>
              <a:rPr lang="el-GR" sz="2000" spc="-5" dirty="0" smtClean="0">
                <a:latin typeface="Arial"/>
                <a:cs typeface="Arial"/>
              </a:rPr>
              <a:t>συναλλάσσεται.</a:t>
            </a:r>
            <a:endParaRPr lang="el-GR" sz="2000" dirty="0" smtClean="0">
              <a:latin typeface="Arial"/>
              <a:cs typeface="Arial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pc="-10" dirty="0" smtClean="0"/>
              <a:t>Κυριότερα</a:t>
            </a:r>
            <a:r>
              <a:rPr lang="el-GR" spc="-20" dirty="0" smtClean="0"/>
              <a:t> </a:t>
            </a:r>
            <a:r>
              <a:rPr lang="en-US" spc="-5" dirty="0" smtClean="0"/>
              <a:t>CRS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53236" marR="903774" indent="-341143">
              <a:lnSpc>
                <a:spcPts val="2506"/>
              </a:lnSpc>
              <a:spcBef>
                <a:spcPts val="501"/>
              </a:spcBef>
              <a:tabLst>
                <a:tab pos="353236" algn="l"/>
              </a:tabLst>
            </a:pPr>
            <a:r>
              <a:rPr lang="en-US" dirty="0" smtClean="0">
                <a:latin typeface="Arial"/>
                <a:cs typeface="Arial"/>
              </a:rPr>
              <a:t>SABRE: American Airlines,</a:t>
            </a:r>
            <a:r>
              <a:rPr lang="en-US" spc="-10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Cyprus  </a:t>
            </a:r>
            <a:r>
              <a:rPr lang="en-US" dirty="0" smtClean="0">
                <a:latin typeface="Arial"/>
                <a:cs typeface="Arial"/>
              </a:rPr>
              <a:t>Airways, Aegean Airlines</a:t>
            </a:r>
            <a:r>
              <a:rPr lang="en-US" spc="-25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</a:t>
            </a:r>
          </a:p>
          <a:p>
            <a:pPr>
              <a:spcBef>
                <a:spcPts val="20"/>
              </a:spcBef>
            </a:pPr>
            <a:endParaRPr lang="el-GR" sz="4000" dirty="0" smtClean="0">
              <a:latin typeface="Arial"/>
              <a:cs typeface="Arial"/>
            </a:endParaRPr>
          </a:p>
          <a:p>
            <a:pPr marL="12729"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	</a:t>
            </a:r>
            <a:r>
              <a:rPr lang="en-US" dirty="0" smtClean="0">
                <a:latin typeface="Arial"/>
                <a:cs typeface="Arial"/>
              </a:rPr>
              <a:t>WORLDSPAN: </a:t>
            </a:r>
            <a:r>
              <a:rPr lang="en-US" spc="-5" dirty="0" smtClean="0">
                <a:latin typeface="Arial"/>
                <a:cs typeface="Arial"/>
              </a:rPr>
              <a:t>Delta,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Northwest,</a:t>
            </a:r>
            <a:endParaRPr lang="en-US" dirty="0" smtClean="0">
              <a:latin typeface="Arial"/>
              <a:cs typeface="Arial"/>
            </a:endParaRPr>
          </a:p>
          <a:p>
            <a:pPr>
              <a:spcBef>
                <a:spcPts val="40"/>
              </a:spcBef>
            </a:pPr>
            <a:endParaRPr lang="en-US" sz="4000" dirty="0" smtClean="0">
              <a:latin typeface="Arial"/>
              <a:cs typeface="Arial"/>
            </a:endParaRPr>
          </a:p>
          <a:p>
            <a:pPr marL="353236" marR="106289" indent="-341143">
              <a:lnSpc>
                <a:spcPts val="2506"/>
              </a:lnSpc>
              <a:tabLst>
                <a:tab pos="352599" algn="l"/>
              </a:tabLst>
            </a:pPr>
            <a:r>
              <a:rPr lang="en-US" spc="-5" dirty="0" smtClean="0">
                <a:latin typeface="Arial"/>
                <a:cs typeface="Arial"/>
              </a:rPr>
              <a:t>GALILEO: </a:t>
            </a:r>
            <a:r>
              <a:rPr lang="el-GR" dirty="0" smtClean="0">
                <a:latin typeface="Arial"/>
                <a:cs typeface="Arial"/>
              </a:rPr>
              <a:t>Οι περισσότερες</a:t>
            </a:r>
            <a:r>
              <a:rPr lang="el-GR" spc="-120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αμερικάνικες  και </a:t>
            </a:r>
            <a:r>
              <a:rPr lang="el-GR" spc="-5" dirty="0" smtClean="0">
                <a:latin typeface="Arial"/>
                <a:cs typeface="Arial"/>
              </a:rPr>
              <a:t>ευρωπαϊκές</a:t>
            </a:r>
            <a:r>
              <a:rPr lang="el-GR" spc="-20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εταιρείες</a:t>
            </a:r>
          </a:p>
          <a:p>
            <a:pPr>
              <a:spcBef>
                <a:spcPts val="20"/>
              </a:spcBef>
            </a:pPr>
            <a:endParaRPr lang="el-GR" sz="4000" dirty="0" smtClean="0">
              <a:latin typeface="Arial"/>
              <a:cs typeface="Arial"/>
            </a:endParaRPr>
          </a:p>
          <a:p>
            <a:pPr marL="353236" marR="5092" indent="-341143">
              <a:lnSpc>
                <a:spcPts val="2506"/>
              </a:lnSpc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Οι περισσότερες εταιρείες</a:t>
            </a:r>
            <a:r>
              <a:rPr lang="el-GR" spc="-114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χρησιμοποιούν  δύο</a:t>
            </a:r>
            <a:r>
              <a:rPr lang="el-GR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CRS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spc="-5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Άλλα προγράμματα </a:t>
            </a:r>
            <a:r>
              <a:rPr lang="el-G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που </a:t>
            </a:r>
            <a:r>
              <a:rPr lang="el-GR" spc="-5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χρησιμοποιεί  το </a:t>
            </a:r>
            <a:r>
              <a:rPr lang="el-GR" spc="-1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Τουριστικό</a:t>
            </a:r>
            <a:r>
              <a:rPr lang="el-GR" spc="3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l-GR" spc="-5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Γραφείο</a:t>
            </a:r>
            <a:endParaRPr lang="el-G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marL="353236" marR="5092" indent="-341143">
              <a:lnSpc>
                <a:spcPts val="2506"/>
              </a:lnSpc>
              <a:spcBef>
                <a:spcPts val="501"/>
              </a:spcBef>
              <a:tabLst>
                <a:tab pos="353236" algn="l"/>
              </a:tabLst>
            </a:pPr>
            <a:r>
              <a:rPr lang="el-GR" spc="-5" dirty="0" smtClean="0">
                <a:latin typeface="Arial"/>
                <a:cs typeface="Arial"/>
              </a:rPr>
              <a:t>Διαχείριση πακέτων </a:t>
            </a:r>
            <a:r>
              <a:rPr lang="el-GR" dirty="0" smtClean="0">
                <a:latin typeface="Arial"/>
                <a:cs typeface="Arial"/>
              </a:rPr>
              <a:t>(εισερχόμενου </a:t>
            </a:r>
            <a:r>
              <a:rPr lang="el-GR" spc="-5" dirty="0" smtClean="0">
                <a:latin typeface="Arial"/>
                <a:cs typeface="Arial"/>
              </a:rPr>
              <a:t>και  εξερχόμενου</a:t>
            </a:r>
            <a:r>
              <a:rPr lang="el-GR" spc="-10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τουρισμού)</a:t>
            </a:r>
          </a:p>
          <a:p>
            <a:pPr marL="12729">
              <a:spcBef>
                <a:spcPts val="195"/>
              </a:spcBef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Διαχείριση</a:t>
            </a:r>
            <a:r>
              <a:rPr lang="el-GR" spc="-5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ξενοδοχείων</a:t>
            </a:r>
          </a:p>
          <a:p>
            <a:pPr marL="12729">
              <a:spcBef>
                <a:spcPts val="226"/>
              </a:spcBef>
              <a:tabLst>
                <a:tab pos="353236" algn="l"/>
              </a:tabLst>
            </a:pPr>
            <a:r>
              <a:rPr lang="el-GR" spc="-5" dirty="0" smtClean="0">
                <a:latin typeface="Arial"/>
                <a:cs typeface="Arial"/>
              </a:rPr>
              <a:t>Λογιστική</a:t>
            </a:r>
            <a:endParaRPr lang="el-GR" dirty="0" smtClean="0">
              <a:latin typeface="Arial"/>
              <a:cs typeface="Arial"/>
            </a:endParaRPr>
          </a:p>
          <a:p>
            <a:pPr marL="12729">
              <a:spcBef>
                <a:spcPts val="221"/>
              </a:spcBef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Τιμολόγηση,</a:t>
            </a:r>
          </a:p>
          <a:p>
            <a:pPr marL="12729">
              <a:spcBef>
                <a:spcPts val="215"/>
              </a:spcBef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Στατιστικές,</a:t>
            </a:r>
          </a:p>
          <a:p>
            <a:pPr marL="12729">
              <a:spcBef>
                <a:spcPts val="226"/>
              </a:spcBef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	</a:t>
            </a:r>
            <a:r>
              <a:rPr lang="el-GR" spc="-5" dirty="0" smtClean="0">
                <a:latin typeface="Arial"/>
                <a:cs typeface="Arial"/>
              </a:rPr>
              <a:t>Καταχώρηση</a:t>
            </a:r>
            <a:r>
              <a:rPr lang="el-GR" spc="-15" dirty="0" smtClean="0">
                <a:latin typeface="Arial"/>
                <a:cs typeface="Arial"/>
              </a:rPr>
              <a:t> </a:t>
            </a:r>
            <a:r>
              <a:rPr lang="el-GR" spc="-5" dirty="0" smtClean="0">
                <a:latin typeface="Arial"/>
                <a:cs typeface="Arial"/>
              </a:rPr>
              <a:t>πελατών</a:t>
            </a:r>
            <a:endParaRPr lang="el-GR" dirty="0" smtClean="0">
              <a:latin typeface="Arial"/>
              <a:cs typeface="Arial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spc="-10" dirty="0" smtClean="0">
                <a:solidFill>
                  <a:schemeClr val="accent5">
                    <a:lumMod val="75000"/>
                  </a:schemeClr>
                </a:solidFill>
              </a:rPr>
              <a:t>Γραφεία  Επαγγελματικού Τουρισμού</a:t>
            </a:r>
            <a:endParaRPr lang="el-GR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pc="-10" dirty="0" smtClean="0"/>
              <a:t>Γραφεία  Επαγγελματικού Τουρισμού</a:t>
            </a:r>
            <a:endParaRPr lang="el-GR" dirty="0"/>
          </a:p>
        </p:txBody>
      </p:sp>
      <p:sp>
        <p:nvSpPr>
          <p:cNvPr id="4" name="object 4"/>
          <p:cNvSpPr txBox="1">
            <a:spLocks noGrp="1"/>
          </p:cNvSpPr>
          <p:nvPr>
            <p:ph sz="quarter" idx="1"/>
          </p:nvPr>
        </p:nvSpPr>
        <p:spPr>
          <a:xfrm>
            <a:off x="457200" y="1600200"/>
            <a:ext cx="8229600" cy="3553279"/>
          </a:xfrm>
          <a:prstGeom prst="rect">
            <a:avLst/>
          </a:prstGeom>
        </p:spPr>
        <p:txBody>
          <a:bodyPr vert="horz" wrap="square" lIns="0" tIns="55371" rIns="0" bIns="0" rtlCol="0">
            <a:spAutoFit/>
          </a:bodyPr>
          <a:lstStyle/>
          <a:p>
            <a:pPr marL="353236" marR="451887" indent="-341143">
              <a:lnSpc>
                <a:spcPts val="2586"/>
              </a:lnSpc>
              <a:spcBef>
                <a:spcPts val="435"/>
              </a:spcBef>
              <a:buNone/>
              <a:tabLst>
                <a:tab pos="353236" algn="l"/>
              </a:tabLst>
            </a:pPr>
            <a:r>
              <a:rPr sz="2400" dirty="0">
                <a:latin typeface="Arial"/>
                <a:cs typeface="Arial"/>
              </a:rPr>
              <a:t>•	</a:t>
            </a:r>
            <a:r>
              <a:rPr sz="2400" spc="-5" dirty="0">
                <a:latin typeface="Arial"/>
                <a:cs typeface="Arial"/>
              </a:rPr>
              <a:t>Επαγγελματικός </a:t>
            </a:r>
            <a:r>
              <a:rPr sz="2400" dirty="0">
                <a:latin typeface="Arial"/>
                <a:cs typeface="Arial"/>
              </a:rPr>
              <a:t>Τουρισμός: τουρισμός  </a:t>
            </a:r>
            <a:r>
              <a:rPr sz="2400" spc="-5" dirty="0">
                <a:latin typeface="Arial"/>
                <a:cs typeface="Arial"/>
              </a:rPr>
              <a:t>που περιέχει και επαγγελματική  δραστηριότητα,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15"/>
              </a:spcBef>
            </a:pPr>
            <a:endParaRPr sz="3300" dirty="0">
              <a:latin typeface="Arial"/>
              <a:cs typeface="Arial"/>
            </a:endParaRPr>
          </a:p>
          <a:p>
            <a:pPr marL="352599" marR="5092" indent="-340506">
              <a:lnSpc>
                <a:spcPts val="2586"/>
              </a:lnSpc>
              <a:buNone/>
              <a:tabLst>
                <a:tab pos="353236" algn="l"/>
              </a:tabLst>
            </a:pPr>
            <a:r>
              <a:rPr sz="2400" dirty="0">
                <a:latin typeface="Arial"/>
                <a:cs typeface="Arial"/>
              </a:rPr>
              <a:t>•		Συνέδριο (conference ή congress),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έκθεση  (trade fair ή exhibition) και </a:t>
            </a:r>
            <a:r>
              <a:rPr sz="2400" spc="-5" dirty="0">
                <a:latin typeface="Arial"/>
                <a:cs typeface="Arial"/>
              </a:rPr>
              <a:t>ταξίδια  </a:t>
            </a:r>
            <a:r>
              <a:rPr sz="2400" dirty="0">
                <a:latin typeface="Arial"/>
                <a:cs typeface="Arial"/>
              </a:rPr>
              <a:t>κινήτρων (incentive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travel),</a:t>
            </a:r>
          </a:p>
          <a:p>
            <a:pPr>
              <a:spcBef>
                <a:spcPts val="15"/>
              </a:spcBef>
            </a:pPr>
            <a:endParaRPr sz="3300" dirty="0">
              <a:latin typeface="Arial"/>
              <a:cs typeface="Arial"/>
            </a:endParaRPr>
          </a:p>
          <a:p>
            <a:pPr marL="353236" marR="236127" indent="-341143">
              <a:lnSpc>
                <a:spcPts val="2586"/>
              </a:lnSpc>
              <a:buNone/>
              <a:tabLst>
                <a:tab pos="353236" algn="l"/>
              </a:tabLst>
            </a:pPr>
            <a:r>
              <a:rPr sz="2400" dirty="0">
                <a:latin typeface="Arial"/>
                <a:cs typeface="Arial"/>
              </a:rPr>
              <a:t>•	Συνήθως </a:t>
            </a:r>
            <a:r>
              <a:rPr sz="2400" spc="-5" dirty="0">
                <a:latin typeface="Arial"/>
                <a:cs typeface="Arial"/>
              </a:rPr>
              <a:t>δεν είναι </a:t>
            </a:r>
            <a:r>
              <a:rPr sz="2400" dirty="0">
                <a:latin typeface="Arial"/>
                <a:cs typeface="Arial"/>
              </a:rPr>
              <a:t>τουρισμός αλλά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ταξίδι  (δεν </a:t>
            </a:r>
            <a:r>
              <a:rPr sz="2400" spc="-5" dirty="0">
                <a:latin typeface="Arial"/>
                <a:cs typeface="Arial"/>
              </a:rPr>
              <a:t>πηγαίνει </a:t>
            </a:r>
            <a:r>
              <a:rPr sz="2400" dirty="0">
                <a:latin typeface="Arial"/>
                <a:cs typeface="Arial"/>
              </a:rPr>
              <a:t>ο ταξιδιώτης με δική του  </a:t>
            </a:r>
            <a:r>
              <a:rPr sz="2400" spc="-5" dirty="0">
                <a:latin typeface="Arial"/>
                <a:cs typeface="Arial"/>
              </a:rPr>
              <a:t>θέληση, </a:t>
            </a:r>
            <a:r>
              <a:rPr sz="2400" dirty="0">
                <a:latin typeface="Arial"/>
                <a:cs typeface="Arial"/>
              </a:rPr>
              <a:t>ταξιδεύει </a:t>
            </a:r>
            <a:r>
              <a:rPr sz="2400" spc="-5" dirty="0">
                <a:latin typeface="Arial"/>
                <a:cs typeface="Arial"/>
              </a:rPr>
              <a:t>λόγω επαγγελματικής  υποχρέωσης)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>
            <a:spLocks noGrp="1"/>
          </p:cNvSpPr>
          <p:nvPr>
            <p:ph type="title"/>
          </p:nvPr>
        </p:nvSpPr>
        <p:spPr>
          <a:xfrm>
            <a:off x="467544" y="476672"/>
            <a:ext cx="8229600" cy="506093"/>
          </a:xfrm>
          <a:prstGeom prst="rect">
            <a:avLst/>
          </a:prstGeom>
        </p:spPr>
        <p:txBody>
          <a:bodyPr vert="horz" wrap="square" lIns="0" tIns="79558" rIns="0" bIns="0" rtlCol="0">
            <a:spAutoFit/>
          </a:bodyPr>
          <a:lstStyle/>
          <a:p>
            <a:pPr marL="1984484" marR="5092" indent="-1972390">
              <a:lnSpc>
                <a:spcPts val="3348"/>
              </a:lnSpc>
              <a:spcBef>
                <a:spcPts val="626"/>
              </a:spcBef>
            </a:pPr>
            <a:r>
              <a:rPr sz="3200" spc="-10" dirty="0"/>
              <a:t>Χαρακτηριστικά Επαγγελματικού  Τουρισμού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3568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353236" marR="205576" indent="-341143">
              <a:lnSpc>
                <a:spcPts val="2506"/>
              </a:lnSpc>
              <a:spcBef>
                <a:spcPts val="501"/>
              </a:spcBef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Ο </a:t>
            </a:r>
            <a:r>
              <a:rPr lang="el-GR" spc="-5" dirty="0" smtClean="0">
                <a:latin typeface="Arial"/>
                <a:cs typeface="Arial"/>
              </a:rPr>
              <a:t>τουρίστας/ταξιδιώτης </a:t>
            </a:r>
            <a:r>
              <a:rPr lang="el-GR" dirty="0" smtClean="0">
                <a:latin typeface="Arial"/>
                <a:cs typeface="Arial"/>
              </a:rPr>
              <a:t>δεν </a:t>
            </a:r>
            <a:r>
              <a:rPr lang="el-GR" spc="-5" dirty="0" smtClean="0">
                <a:latin typeface="Arial"/>
                <a:cs typeface="Arial"/>
              </a:rPr>
              <a:t>αγοράζει </a:t>
            </a:r>
            <a:r>
              <a:rPr lang="el-GR" dirty="0" smtClean="0">
                <a:latin typeface="Arial"/>
                <a:cs typeface="Arial"/>
              </a:rPr>
              <a:t>ο </a:t>
            </a:r>
            <a:endParaRPr lang="en-US" dirty="0" smtClean="0">
              <a:latin typeface="Arial"/>
              <a:cs typeface="Arial"/>
            </a:endParaRPr>
          </a:p>
          <a:p>
            <a:pPr marL="353236" marR="205576" indent="-341143">
              <a:lnSpc>
                <a:spcPts val="2506"/>
              </a:lnSpc>
              <a:spcBef>
                <a:spcPts val="501"/>
              </a:spcBef>
              <a:buNone/>
              <a:tabLst>
                <a:tab pos="353236" algn="l"/>
              </a:tabLst>
            </a:pPr>
            <a:endParaRPr lang="en-US" dirty="0" smtClean="0">
              <a:latin typeface="Arial"/>
              <a:cs typeface="Arial"/>
            </a:endParaRPr>
          </a:p>
          <a:p>
            <a:pPr marL="353236" marR="205576" indent="-341143">
              <a:lnSpc>
                <a:spcPts val="2506"/>
              </a:lnSpc>
              <a:spcBef>
                <a:spcPts val="501"/>
              </a:spcBef>
              <a:buNone/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ίδιος το τουριστικό</a:t>
            </a:r>
            <a:r>
              <a:rPr lang="el-GR" spc="-20" dirty="0" smtClean="0">
                <a:latin typeface="Arial"/>
                <a:cs typeface="Arial"/>
              </a:rPr>
              <a:t> </a:t>
            </a:r>
            <a:r>
              <a:rPr lang="el-GR" spc="-5" dirty="0" smtClean="0">
                <a:latin typeface="Arial"/>
                <a:cs typeface="Arial"/>
              </a:rPr>
              <a:t>πακέτο</a:t>
            </a:r>
            <a:endParaRPr lang="el-GR" dirty="0" smtClean="0">
              <a:latin typeface="Arial"/>
              <a:cs typeface="Arial"/>
            </a:endParaRPr>
          </a:p>
          <a:p>
            <a:pPr>
              <a:spcBef>
                <a:spcPts val="20"/>
              </a:spcBef>
              <a:buNone/>
            </a:pPr>
            <a:endParaRPr lang="el-GR" sz="4000" dirty="0" smtClean="0">
              <a:latin typeface="Arial"/>
              <a:cs typeface="Arial"/>
            </a:endParaRPr>
          </a:p>
          <a:p>
            <a:pPr marL="12729">
              <a:buNone/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•	</a:t>
            </a:r>
            <a:r>
              <a:rPr lang="el-GR" spc="-5" dirty="0" smtClean="0">
                <a:latin typeface="Arial"/>
                <a:cs typeface="Arial"/>
              </a:rPr>
              <a:t>Ταξιδεύει </a:t>
            </a:r>
            <a:r>
              <a:rPr lang="el-GR" dirty="0" smtClean="0">
                <a:latin typeface="Arial"/>
                <a:cs typeface="Arial"/>
              </a:rPr>
              <a:t>συνήθως</a:t>
            </a:r>
            <a:r>
              <a:rPr lang="el-GR" spc="-10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αεροπορικώς</a:t>
            </a:r>
          </a:p>
          <a:p>
            <a:pPr>
              <a:spcBef>
                <a:spcPts val="40"/>
              </a:spcBef>
            </a:pPr>
            <a:endParaRPr lang="el-GR" sz="4000" dirty="0" smtClean="0">
              <a:latin typeface="Arial"/>
              <a:cs typeface="Arial"/>
            </a:endParaRPr>
          </a:p>
          <a:p>
            <a:pPr marL="12729">
              <a:buNone/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•	Ανήκει στη μέση </a:t>
            </a:r>
            <a:r>
              <a:rPr lang="el-GR" spc="-5" dirty="0" smtClean="0">
                <a:latin typeface="Arial"/>
                <a:cs typeface="Arial"/>
              </a:rPr>
              <a:t>ηλικία </a:t>
            </a:r>
            <a:r>
              <a:rPr lang="el-GR" dirty="0" smtClean="0">
                <a:latin typeface="Arial"/>
                <a:cs typeface="Arial"/>
              </a:rPr>
              <a:t>(30-55)</a:t>
            </a:r>
          </a:p>
          <a:p>
            <a:pPr>
              <a:spcBef>
                <a:spcPts val="45"/>
              </a:spcBef>
            </a:pPr>
            <a:endParaRPr lang="el-GR" sz="4000" dirty="0" smtClean="0">
              <a:latin typeface="Arial"/>
              <a:cs typeface="Arial"/>
            </a:endParaRPr>
          </a:p>
          <a:p>
            <a:pPr marL="353236" marR="5092" indent="-341143">
              <a:lnSpc>
                <a:spcPts val="2506"/>
              </a:lnSpc>
              <a:buNone/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•	Ανήκει στο </a:t>
            </a:r>
            <a:r>
              <a:rPr lang="el-GR" spc="-5" dirty="0" smtClean="0">
                <a:latin typeface="Arial"/>
                <a:cs typeface="Arial"/>
              </a:rPr>
              <a:t>0,8% </a:t>
            </a:r>
            <a:r>
              <a:rPr lang="el-GR" dirty="0" smtClean="0">
                <a:latin typeface="Arial"/>
                <a:cs typeface="Arial"/>
              </a:rPr>
              <a:t>του συνολικού</a:t>
            </a:r>
            <a:r>
              <a:rPr lang="el-GR" spc="-85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αριθμού  των</a:t>
            </a:r>
            <a:r>
              <a:rPr lang="el-GR" spc="-10" dirty="0" smtClean="0">
                <a:latin typeface="Arial"/>
                <a:cs typeface="Arial"/>
              </a:rPr>
              <a:t> </a:t>
            </a:r>
            <a:r>
              <a:rPr lang="el-GR" spc="-5" dirty="0" smtClean="0">
                <a:latin typeface="Arial"/>
                <a:cs typeface="Arial"/>
              </a:rPr>
              <a:t>τουριστών</a:t>
            </a:r>
            <a:endParaRPr lang="el-GR" dirty="0" smtClean="0">
              <a:latin typeface="Arial"/>
              <a:cs typeface="Arial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0"/>
            <a:ext cx="8534400" cy="1124744"/>
          </a:xfrm>
        </p:spPr>
        <p:txBody>
          <a:bodyPr>
            <a:normAutofit/>
          </a:bodyPr>
          <a:lstStyle/>
          <a:p>
            <a:r>
              <a:rPr lang="el-GR" spc="-5" dirty="0" smtClean="0"/>
              <a:t>Εσωτερικός/Εξωτερικός  </a:t>
            </a:r>
            <a:r>
              <a:rPr lang="el-GR" spc="-10" dirty="0" smtClean="0"/>
              <a:t>Επαγγελματικός</a:t>
            </a:r>
            <a:r>
              <a:rPr lang="el-GR" spc="35" dirty="0" smtClean="0"/>
              <a:t> </a:t>
            </a:r>
            <a:r>
              <a:rPr lang="el-GR" spc="-10" dirty="0" smtClean="0"/>
              <a:t>Τουρισμός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8503920" cy="4572000"/>
          </a:xfrm>
        </p:spPr>
        <p:txBody>
          <a:bodyPr>
            <a:normAutofit/>
          </a:bodyPr>
          <a:lstStyle/>
          <a:p>
            <a:pPr marL="353236" marR="63010" indent="-341143">
              <a:lnSpc>
                <a:spcPct val="86700"/>
              </a:lnSpc>
              <a:spcBef>
                <a:spcPts val="481"/>
              </a:spcBef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σε κάθε 100 </a:t>
            </a:r>
            <a:r>
              <a:rPr lang="el-GR" spc="-5" dirty="0" smtClean="0">
                <a:latin typeface="Arial"/>
                <a:cs typeface="Arial"/>
              </a:rPr>
              <a:t>επαγγελματικά ταξίδια </a:t>
            </a:r>
            <a:r>
              <a:rPr lang="el-GR" dirty="0" smtClean="0">
                <a:latin typeface="Arial"/>
                <a:cs typeface="Arial"/>
              </a:rPr>
              <a:t>τα </a:t>
            </a:r>
            <a:r>
              <a:rPr lang="el-GR" spc="-5" dirty="0" smtClean="0">
                <a:latin typeface="Arial"/>
                <a:cs typeface="Arial"/>
              </a:rPr>
              <a:t>28  πραγματοποιούνται </a:t>
            </a:r>
            <a:r>
              <a:rPr lang="el-GR" dirty="0" smtClean="0">
                <a:latin typeface="Arial"/>
                <a:cs typeface="Arial"/>
              </a:rPr>
              <a:t>στο εξωτερικό, ενώ </a:t>
            </a:r>
            <a:r>
              <a:rPr lang="el-GR" spc="-5" dirty="0" smtClean="0">
                <a:latin typeface="Arial"/>
                <a:cs typeface="Arial"/>
              </a:rPr>
              <a:t>τα  υπόλοιπα 72 </a:t>
            </a:r>
            <a:r>
              <a:rPr lang="el-GR" dirty="0" smtClean="0">
                <a:latin typeface="Arial"/>
                <a:cs typeface="Arial"/>
              </a:rPr>
              <a:t>στο</a:t>
            </a:r>
            <a:r>
              <a:rPr lang="el-GR" spc="5" dirty="0" smtClean="0">
                <a:latin typeface="Arial"/>
                <a:cs typeface="Arial"/>
              </a:rPr>
              <a:t> </a:t>
            </a:r>
            <a:r>
              <a:rPr lang="el-GR" spc="-5" dirty="0" smtClean="0">
                <a:latin typeface="Arial"/>
                <a:cs typeface="Arial"/>
              </a:rPr>
              <a:t>εσωτερικό</a:t>
            </a:r>
            <a:endParaRPr lang="el-GR" dirty="0" smtClean="0">
              <a:latin typeface="Arial"/>
              <a:cs typeface="Arial"/>
            </a:endParaRPr>
          </a:p>
          <a:p>
            <a:pPr>
              <a:spcBef>
                <a:spcPts val="20"/>
              </a:spcBef>
            </a:pPr>
            <a:endParaRPr lang="el-GR" sz="4000" dirty="0" smtClean="0">
              <a:latin typeface="Arial"/>
              <a:cs typeface="Arial"/>
            </a:endParaRPr>
          </a:p>
          <a:p>
            <a:pPr marL="353236" marR="5092" indent="-341143">
              <a:lnSpc>
                <a:spcPct val="86800"/>
              </a:lnSpc>
              <a:buNone/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•	Η </a:t>
            </a:r>
            <a:r>
              <a:rPr lang="el-GR" spc="-5" dirty="0" smtClean="0">
                <a:latin typeface="Arial"/>
                <a:cs typeface="Arial"/>
              </a:rPr>
              <a:t>αναλογία αυτή αφορά </a:t>
            </a:r>
            <a:r>
              <a:rPr lang="el-GR" dirty="0" smtClean="0">
                <a:latin typeface="Arial"/>
                <a:cs typeface="Arial"/>
              </a:rPr>
              <a:t>τα </a:t>
            </a:r>
            <a:r>
              <a:rPr lang="el-GR" spc="-5" dirty="0" smtClean="0">
                <a:latin typeface="Arial"/>
                <a:cs typeface="Arial"/>
              </a:rPr>
              <a:t>επαγγελματικά  </a:t>
            </a:r>
            <a:r>
              <a:rPr lang="el-GR" dirty="0" smtClean="0">
                <a:latin typeface="Arial"/>
                <a:cs typeface="Arial"/>
              </a:rPr>
              <a:t>ταξίδια σε </a:t>
            </a:r>
            <a:r>
              <a:rPr lang="el-GR" spc="-5" dirty="0" smtClean="0">
                <a:latin typeface="Arial"/>
                <a:cs typeface="Arial"/>
              </a:rPr>
              <a:t>παγκόσμια </a:t>
            </a:r>
            <a:r>
              <a:rPr lang="el-GR" dirty="0" smtClean="0">
                <a:latin typeface="Arial"/>
                <a:cs typeface="Arial"/>
              </a:rPr>
              <a:t>κλίματα και </a:t>
            </a:r>
            <a:r>
              <a:rPr lang="el-GR" spc="-5" dirty="0" smtClean="0">
                <a:latin typeface="Arial"/>
                <a:cs typeface="Arial"/>
              </a:rPr>
              <a:t>παρά </a:t>
            </a:r>
            <a:r>
              <a:rPr lang="el-GR" dirty="0" smtClean="0">
                <a:latin typeface="Arial"/>
                <a:cs typeface="Arial"/>
              </a:rPr>
              <a:t>το  γεγονός </a:t>
            </a:r>
            <a:r>
              <a:rPr lang="el-GR" spc="-5" dirty="0" smtClean="0">
                <a:latin typeface="Arial"/>
                <a:cs typeface="Arial"/>
              </a:rPr>
              <a:t>ότι υπάρχει </a:t>
            </a:r>
            <a:r>
              <a:rPr lang="el-GR" dirty="0" smtClean="0">
                <a:latin typeface="Arial"/>
                <a:cs typeface="Arial"/>
              </a:rPr>
              <a:t>και θα συνεχιστεί  ακόμα και </a:t>
            </a:r>
            <a:r>
              <a:rPr lang="el-GR" spc="-5" dirty="0" smtClean="0">
                <a:latin typeface="Arial"/>
                <a:cs typeface="Arial"/>
              </a:rPr>
              <a:t>στη </a:t>
            </a:r>
            <a:r>
              <a:rPr lang="el-GR" dirty="0" smtClean="0">
                <a:latin typeface="Arial"/>
                <a:cs typeface="Arial"/>
              </a:rPr>
              <a:t>δεκαετία μας </a:t>
            </a:r>
            <a:r>
              <a:rPr lang="el-GR" spc="-5" dirty="0" smtClean="0">
                <a:latin typeface="Arial"/>
                <a:cs typeface="Arial"/>
              </a:rPr>
              <a:t>αυξητική </a:t>
            </a:r>
            <a:r>
              <a:rPr lang="el-GR" dirty="0" smtClean="0">
                <a:latin typeface="Arial"/>
                <a:cs typeface="Arial"/>
              </a:rPr>
              <a:t>τάση,  η </a:t>
            </a:r>
            <a:r>
              <a:rPr lang="el-GR" spc="-5" dirty="0" smtClean="0">
                <a:latin typeface="Arial"/>
                <a:cs typeface="Arial"/>
              </a:rPr>
              <a:t>αναλογία </a:t>
            </a:r>
            <a:r>
              <a:rPr lang="el-GR" dirty="0" smtClean="0">
                <a:latin typeface="Arial"/>
                <a:cs typeface="Arial"/>
              </a:rPr>
              <a:t>εμφανίζεται</a:t>
            </a:r>
            <a:r>
              <a:rPr lang="el-GR" spc="-15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σταθερή.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spc="-10" dirty="0" smtClean="0"/>
              <a:t>Καθοριστικοί </a:t>
            </a:r>
            <a:r>
              <a:rPr lang="el-GR" spc="-5" dirty="0" smtClean="0"/>
              <a:t>Παράγοντες  </a:t>
            </a:r>
            <a:r>
              <a:rPr lang="el-GR" spc="-10" dirty="0" smtClean="0"/>
              <a:t>Επαγγελματικού</a:t>
            </a:r>
            <a:r>
              <a:rPr lang="el-GR" spc="35" dirty="0" smtClean="0"/>
              <a:t> </a:t>
            </a:r>
            <a:r>
              <a:rPr lang="el-GR" spc="-10" dirty="0" smtClean="0"/>
              <a:t>Τουρισμού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53236" marR="5092" indent="-341143">
              <a:lnSpc>
                <a:spcPts val="2586"/>
              </a:lnSpc>
              <a:spcBef>
                <a:spcPts val="435"/>
              </a:spcBef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Ύπαρξη Συνεδριακών </a:t>
            </a:r>
            <a:r>
              <a:rPr lang="el-GR" spc="-5" dirty="0" smtClean="0">
                <a:latin typeface="Arial"/>
                <a:cs typeface="Arial"/>
              </a:rPr>
              <a:t>Κέντρων είτε  </a:t>
            </a:r>
            <a:r>
              <a:rPr lang="el-GR" dirty="0" smtClean="0">
                <a:latin typeface="Arial"/>
                <a:cs typeface="Arial"/>
              </a:rPr>
              <a:t>Αυτόνομων </a:t>
            </a:r>
            <a:r>
              <a:rPr lang="el-GR" spc="-5" dirty="0" smtClean="0">
                <a:latin typeface="Arial"/>
                <a:cs typeface="Arial"/>
              </a:rPr>
              <a:t>είτε ως </a:t>
            </a:r>
            <a:r>
              <a:rPr lang="el-GR" dirty="0" smtClean="0">
                <a:latin typeface="Arial"/>
                <a:cs typeface="Arial"/>
              </a:rPr>
              <a:t>μέρος</a:t>
            </a:r>
            <a:r>
              <a:rPr lang="el-GR" spc="-80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ξενοδοχείων</a:t>
            </a:r>
          </a:p>
          <a:p>
            <a:pPr>
              <a:spcBef>
                <a:spcPts val="50"/>
              </a:spcBef>
            </a:pPr>
            <a:endParaRPr lang="el-GR" sz="4400" dirty="0" smtClean="0">
              <a:latin typeface="Arial"/>
              <a:cs typeface="Arial"/>
            </a:endParaRPr>
          </a:p>
          <a:p>
            <a:pPr marL="353236" marR="809578" indent="-341143">
              <a:lnSpc>
                <a:spcPts val="2596"/>
              </a:lnSpc>
              <a:buNone/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•	Σταθερό Πολιτικό </a:t>
            </a:r>
            <a:r>
              <a:rPr lang="el-GR" spc="-5" dirty="0" smtClean="0">
                <a:latin typeface="Arial"/>
                <a:cs typeface="Arial"/>
              </a:rPr>
              <a:t>και</a:t>
            </a:r>
            <a:r>
              <a:rPr lang="el-GR" spc="-95" dirty="0" smtClean="0">
                <a:latin typeface="Arial"/>
                <a:cs typeface="Arial"/>
              </a:rPr>
              <a:t> </a:t>
            </a:r>
            <a:r>
              <a:rPr lang="el-GR" spc="-5" dirty="0" smtClean="0">
                <a:latin typeface="Arial"/>
                <a:cs typeface="Arial"/>
              </a:rPr>
              <a:t>Οικονομικό  </a:t>
            </a:r>
            <a:r>
              <a:rPr lang="el-GR" dirty="0" smtClean="0">
                <a:latin typeface="Arial"/>
                <a:cs typeface="Arial"/>
              </a:rPr>
              <a:t>Περιβάλλον</a:t>
            </a:r>
          </a:p>
          <a:p>
            <a:pPr>
              <a:spcBef>
                <a:spcPts val="10"/>
              </a:spcBef>
            </a:pPr>
            <a:endParaRPr lang="el-GR" sz="4000" dirty="0" smtClean="0">
              <a:latin typeface="Arial"/>
              <a:cs typeface="Arial"/>
            </a:endParaRPr>
          </a:p>
          <a:p>
            <a:pPr marL="12729">
              <a:buNone/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•	Η </a:t>
            </a:r>
            <a:r>
              <a:rPr lang="el-GR" spc="-5" dirty="0" smtClean="0">
                <a:latin typeface="Arial"/>
                <a:cs typeface="Arial"/>
              </a:rPr>
              <a:t>«εικόνα» </a:t>
            </a:r>
            <a:r>
              <a:rPr lang="el-GR" dirty="0" smtClean="0">
                <a:latin typeface="Arial"/>
                <a:cs typeface="Arial"/>
              </a:rPr>
              <a:t>του</a:t>
            </a:r>
            <a:r>
              <a:rPr lang="el-GR" spc="-25" dirty="0" smtClean="0">
                <a:latin typeface="Arial"/>
                <a:cs typeface="Arial"/>
              </a:rPr>
              <a:t> </a:t>
            </a:r>
            <a:r>
              <a:rPr lang="el-GR" spc="-5" dirty="0" smtClean="0">
                <a:latin typeface="Arial"/>
                <a:cs typeface="Arial"/>
              </a:rPr>
              <a:t>προορισμού</a:t>
            </a:r>
            <a:endParaRPr lang="el-GR" dirty="0" smtClean="0">
              <a:latin typeface="Arial"/>
              <a:cs typeface="Arial"/>
            </a:endParaRPr>
          </a:p>
          <a:p>
            <a:pPr>
              <a:spcBef>
                <a:spcPts val="45"/>
              </a:spcBef>
            </a:pPr>
            <a:endParaRPr lang="el-GR" sz="4000" dirty="0" smtClean="0">
              <a:latin typeface="Arial"/>
              <a:cs typeface="Arial"/>
            </a:endParaRPr>
          </a:p>
          <a:p>
            <a:pPr marL="12729">
              <a:buNone/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•	Η </a:t>
            </a:r>
            <a:r>
              <a:rPr lang="el-GR" spc="-5" dirty="0" smtClean="0">
                <a:latin typeface="Arial"/>
                <a:cs typeface="Arial"/>
              </a:rPr>
              <a:t>ευκολία</a:t>
            </a:r>
            <a:r>
              <a:rPr lang="el-GR" spc="-25" dirty="0" smtClean="0">
                <a:latin typeface="Arial"/>
                <a:cs typeface="Arial"/>
              </a:rPr>
              <a:t> </a:t>
            </a:r>
            <a:r>
              <a:rPr lang="el-GR" spc="-5" dirty="0" smtClean="0">
                <a:latin typeface="Arial"/>
                <a:cs typeface="Arial"/>
              </a:rPr>
              <a:t>πρόσβασης</a:t>
            </a:r>
            <a:endParaRPr lang="el-GR" dirty="0" smtClean="0">
              <a:latin typeface="Arial"/>
              <a:cs typeface="Arial"/>
            </a:endParaRPr>
          </a:p>
          <a:p>
            <a:pPr>
              <a:spcBef>
                <a:spcPts val="45"/>
              </a:spcBef>
            </a:pPr>
            <a:endParaRPr lang="el-GR" sz="4000" dirty="0" smtClean="0">
              <a:latin typeface="Arial"/>
              <a:cs typeface="Arial"/>
            </a:endParaRPr>
          </a:p>
          <a:p>
            <a:pPr marL="12729">
              <a:buNone/>
              <a:tabLst>
                <a:tab pos="353236" algn="l"/>
              </a:tabLst>
            </a:pPr>
            <a:r>
              <a:rPr lang="el-GR" dirty="0" smtClean="0">
                <a:latin typeface="Arial"/>
                <a:cs typeface="Arial"/>
              </a:rPr>
              <a:t>•	</a:t>
            </a:r>
            <a:r>
              <a:rPr lang="el-GR" spc="-5" dirty="0" smtClean="0">
                <a:latin typeface="Arial"/>
                <a:cs typeface="Arial"/>
              </a:rPr>
              <a:t>Οι </a:t>
            </a:r>
            <a:r>
              <a:rPr lang="el-GR" dirty="0" smtClean="0">
                <a:latin typeface="Arial"/>
                <a:cs typeface="Arial"/>
              </a:rPr>
              <a:t>γενικές </a:t>
            </a:r>
            <a:r>
              <a:rPr lang="el-GR" spc="-5" dirty="0" smtClean="0">
                <a:latin typeface="Arial"/>
                <a:cs typeface="Arial"/>
              </a:rPr>
              <a:t>υποδομές </a:t>
            </a:r>
            <a:r>
              <a:rPr lang="el-GR" dirty="0" smtClean="0">
                <a:latin typeface="Arial"/>
                <a:cs typeface="Arial"/>
              </a:rPr>
              <a:t>του</a:t>
            </a:r>
            <a:r>
              <a:rPr lang="el-GR" spc="-20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τόπου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1764704" y="-99392"/>
            <a:ext cx="12889432" cy="1143000"/>
          </a:xfrm>
        </p:spPr>
        <p:txBody>
          <a:bodyPr>
            <a:normAutofit/>
          </a:bodyPr>
          <a:lstStyle/>
          <a:p>
            <a:r>
              <a:rPr lang="el-GR" sz="2000" b="1" spc="-5" dirty="0" smtClean="0">
                <a:solidFill>
                  <a:schemeClr val="tx1"/>
                </a:solidFill>
              </a:rPr>
              <a:t>Ελλάδα: Τόπος Άφιξης  Επαγγελματικών  Τουριστώ</a:t>
            </a:r>
            <a:r>
              <a:rPr lang="el-GR" sz="2000" b="1" spc="15" dirty="0" smtClean="0">
                <a:solidFill>
                  <a:schemeClr val="tx1"/>
                </a:solidFill>
              </a:rPr>
              <a:t>ν</a:t>
            </a:r>
            <a:r>
              <a:rPr lang="el-GR" sz="2000" b="1" dirty="0" smtClean="0">
                <a:solidFill>
                  <a:schemeClr val="tx1"/>
                </a:solidFill>
              </a:rPr>
              <a:t>/</a:t>
            </a:r>
            <a:r>
              <a:rPr lang="el-GR" sz="2000" b="1" spc="-5" dirty="0" smtClean="0">
                <a:solidFill>
                  <a:schemeClr val="tx1"/>
                </a:solidFill>
              </a:rPr>
              <a:t>Ταξιδιωτών</a:t>
            </a:r>
            <a:endParaRPr lang="el-GR" sz="2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53236" marR="5092" indent="-341143">
              <a:lnSpc>
                <a:spcPts val="2506"/>
              </a:lnSpc>
              <a:spcBef>
                <a:spcPts val="501"/>
              </a:spcBef>
              <a:tabLst>
                <a:tab pos="353236" algn="l"/>
              </a:tabLst>
            </a:pPr>
            <a:r>
              <a:rPr lang="el-GR" sz="2800" dirty="0" smtClean="0">
                <a:latin typeface="Arial"/>
                <a:cs typeface="Arial"/>
              </a:rPr>
              <a:t>Άριστες κλιματολογικές συνθήκες,  </a:t>
            </a:r>
            <a:r>
              <a:rPr lang="el-GR" sz="2800" spc="-5" dirty="0" smtClean="0">
                <a:latin typeface="Arial"/>
                <a:cs typeface="Arial"/>
              </a:rPr>
              <a:t>πληθώρα ξενοδοχείων </a:t>
            </a:r>
            <a:r>
              <a:rPr lang="el-GR" sz="2800" dirty="0" smtClean="0">
                <a:latin typeface="Arial"/>
                <a:cs typeface="Arial"/>
              </a:rPr>
              <a:t>4 </a:t>
            </a:r>
            <a:r>
              <a:rPr lang="el-GR" sz="2800" spc="-5" dirty="0" smtClean="0">
                <a:latin typeface="Arial"/>
                <a:cs typeface="Arial"/>
              </a:rPr>
              <a:t>και </a:t>
            </a:r>
            <a:r>
              <a:rPr lang="el-GR" sz="2800" dirty="0" smtClean="0">
                <a:latin typeface="Arial"/>
                <a:cs typeface="Arial"/>
              </a:rPr>
              <a:t>5</a:t>
            </a:r>
            <a:r>
              <a:rPr lang="el-GR" sz="2800" spc="-25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αστέρων,</a:t>
            </a:r>
          </a:p>
          <a:p>
            <a:pPr>
              <a:spcBef>
                <a:spcPts val="20"/>
              </a:spcBef>
              <a:buNone/>
            </a:pPr>
            <a:endParaRPr lang="el-GR" sz="2800" dirty="0" smtClean="0">
              <a:latin typeface="Arial"/>
              <a:cs typeface="Arial"/>
            </a:endParaRPr>
          </a:p>
          <a:p>
            <a:pPr marL="353236" marR="792393" indent="-341143">
              <a:lnSpc>
                <a:spcPts val="2506"/>
              </a:lnSpc>
              <a:buNone/>
              <a:tabLst>
                <a:tab pos="353236" algn="l"/>
              </a:tabLst>
            </a:pPr>
            <a:r>
              <a:rPr lang="el-GR" sz="2800" dirty="0" smtClean="0">
                <a:latin typeface="Arial"/>
                <a:cs typeface="Arial"/>
              </a:rPr>
              <a:t>•	</a:t>
            </a:r>
            <a:r>
              <a:rPr lang="el-GR" sz="2800" spc="-5" dirty="0" smtClean="0">
                <a:latin typeface="Arial"/>
                <a:cs typeface="Arial"/>
              </a:rPr>
              <a:t>Ολυμπιακοί Αγώνες και </a:t>
            </a:r>
            <a:r>
              <a:rPr lang="el-GR" sz="2800" dirty="0" smtClean="0">
                <a:latin typeface="Arial"/>
                <a:cs typeface="Arial"/>
              </a:rPr>
              <a:t>οι διεθνείς  εκθέσεις,</a:t>
            </a:r>
          </a:p>
          <a:p>
            <a:pPr>
              <a:spcBef>
                <a:spcPts val="20"/>
              </a:spcBef>
            </a:pPr>
            <a:endParaRPr lang="el-GR" sz="2800" dirty="0" smtClean="0">
              <a:latin typeface="Arial"/>
              <a:cs typeface="Arial"/>
            </a:endParaRPr>
          </a:p>
          <a:p>
            <a:pPr marL="12729">
              <a:buNone/>
              <a:tabLst>
                <a:tab pos="353236" algn="l"/>
              </a:tabLst>
            </a:pPr>
            <a:r>
              <a:rPr lang="el-GR" sz="2800" dirty="0" smtClean="0">
                <a:latin typeface="Arial"/>
                <a:cs typeface="Arial"/>
              </a:rPr>
              <a:t>•	Μεγάλα Συνεδριακά</a:t>
            </a:r>
            <a:r>
              <a:rPr lang="el-GR" sz="2800" spc="-20" dirty="0" smtClean="0">
                <a:latin typeface="Arial"/>
                <a:cs typeface="Arial"/>
              </a:rPr>
              <a:t> </a:t>
            </a:r>
            <a:r>
              <a:rPr lang="el-GR" sz="2800" spc="-5" dirty="0" smtClean="0">
                <a:latin typeface="Arial"/>
                <a:cs typeface="Arial"/>
              </a:rPr>
              <a:t>Κέντρα,</a:t>
            </a:r>
            <a:endParaRPr lang="el-GR" sz="2800" dirty="0" smtClean="0">
              <a:latin typeface="Arial"/>
              <a:cs typeface="Arial"/>
            </a:endParaRPr>
          </a:p>
          <a:p>
            <a:pPr>
              <a:spcBef>
                <a:spcPts val="40"/>
              </a:spcBef>
            </a:pPr>
            <a:endParaRPr lang="el-GR" sz="2800" dirty="0" smtClean="0">
              <a:latin typeface="Arial"/>
              <a:cs typeface="Arial"/>
            </a:endParaRPr>
          </a:p>
          <a:p>
            <a:pPr marL="353236" marR="442340" indent="-341143">
              <a:lnSpc>
                <a:spcPts val="2506"/>
              </a:lnSpc>
              <a:buNone/>
              <a:tabLst>
                <a:tab pos="353236" algn="l"/>
              </a:tabLst>
            </a:pPr>
            <a:r>
              <a:rPr lang="el-GR" sz="2800" dirty="0" smtClean="0">
                <a:latin typeface="Arial"/>
                <a:cs typeface="Arial"/>
              </a:rPr>
              <a:t>•	Πολλά </a:t>
            </a:r>
            <a:r>
              <a:rPr lang="el-GR" sz="2800" spc="-5" dirty="0" smtClean="0">
                <a:latin typeface="Arial"/>
                <a:cs typeface="Arial"/>
              </a:rPr>
              <a:t>και </a:t>
            </a:r>
            <a:r>
              <a:rPr lang="el-GR" sz="2800" dirty="0" smtClean="0">
                <a:latin typeface="Arial"/>
                <a:cs typeface="Arial"/>
              </a:rPr>
              <a:t>καταξιωμένα </a:t>
            </a:r>
            <a:r>
              <a:rPr lang="el-GR" sz="2800" spc="-5" dirty="0" smtClean="0">
                <a:latin typeface="Arial"/>
                <a:cs typeface="Arial"/>
              </a:rPr>
              <a:t>γραφεία  </a:t>
            </a:r>
            <a:r>
              <a:rPr lang="el-GR" sz="2800" dirty="0" smtClean="0">
                <a:latin typeface="Arial"/>
                <a:cs typeface="Arial"/>
              </a:rPr>
              <a:t>οργάνωσης συνεδρίων και</a:t>
            </a:r>
            <a:r>
              <a:rPr lang="el-GR" sz="2800" spc="-85" dirty="0" smtClean="0">
                <a:latin typeface="Arial"/>
                <a:cs typeface="Arial"/>
              </a:rPr>
              <a:t> </a:t>
            </a:r>
            <a:r>
              <a:rPr lang="el-GR" sz="2800" spc="-5" dirty="0" smtClean="0">
                <a:latin typeface="Arial"/>
                <a:cs typeface="Arial"/>
              </a:rPr>
              <a:t>εκθέσεων</a:t>
            </a:r>
            <a:endParaRPr lang="el-GR" sz="2800" dirty="0" smtClean="0">
              <a:latin typeface="Arial"/>
              <a:cs typeface="Arial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pc="-1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Υποχρεώσεις </a:t>
            </a:r>
            <a:r>
              <a:rPr lang="el-GR" spc="-5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του</a:t>
            </a:r>
            <a:r>
              <a:rPr lang="el-GR" spc="15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l-GR" spc="-1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Γραφείου</a:t>
            </a:r>
            <a:endParaRPr lang="el-G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14185576" cy="4525963"/>
          </a:xfrm>
        </p:spPr>
        <p:txBody>
          <a:bodyPr/>
          <a:lstStyle/>
          <a:p>
            <a:pPr marL="353236" marR="5092" indent="-341143">
              <a:lnSpc>
                <a:spcPts val="2506"/>
              </a:lnSpc>
              <a:spcBef>
                <a:spcPts val="501"/>
              </a:spcBef>
              <a:tabLst>
                <a:tab pos="353236" algn="l"/>
              </a:tabLst>
            </a:pPr>
            <a:r>
              <a:rPr lang="el-GR" sz="2800" spc="-5" dirty="0" smtClean="0">
                <a:latin typeface="Arial"/>
                <a:cs typeface="Arial"/>
              </a:rPr>
              <a:t>Επιτυχημένη διεξαγωγή </a:t>
            </a:r>
            <a:r>
              <a:rPr lang="el-GR" sz="2800" dirty="0" smtClean="0">
                <a:latin typeface="Arial"/>
                <a:cs typeface="Arial"/>
              </a:rPr>
              <a:t>του Συνεδρίου, έκθεσης,</a:t>
            </a:r>
          </a:p>
          <a:p>
            <a:pPr marL="353236" marR="5092" indent="-341143">
              <a:lnSpc>
                <a:spcPts val="2506"/>
              </a:lnSpc>
              <a:spcBef>
                <a:spcPts val="501"/>
              </a:spcBef>
              <a:buNone/>
              <a:tabLst>
                <a:tab pos="353236" algn="l"/>
              </a:tabLst>
            </a:pPr>
            <a:r>
              <a:rPr lang="el-GR" sz="2800" dirty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  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ημερίδας</a:t>
            </a:r>
            <a:r>
              <a:rPr lang="el-GR" sz="2800" spc="-25" dirty="0" smtClean="0">
                <a:latin typeface="Arial"/>
                <a:cs typeface="Arial"/>
              </a:rPr>
              <a:t> </a:t>
            </a:r>
          </a:p>
          <a:p>
            <a:pPr marL="353236" marR="5092" indent="-341143">
              <a:lnSpc>
                <a:spcPts val="2506"/>
              </a:lnSpc>
              <a:spcBef>
                <a:spcPts val="501"/>
              </a:spcBef>
              <a:buNone/>
              <a:tabLst>
                <a:tab pos="353236" algn="l"/>
              </a:tabLst>
            </a:pPr>
            <a:endParaRPr lang="el-GR" sz="2800" dirty="0" smtClean="0">
              <a:latin typeface="Arial"/>
              <a:cs typeface="Arial"/>
            </a:endParaRPr>
          </a:p>
          <a:p>
            <a:pPr marL="353236" marR="5092" indent="-341143">
              <a:lnSpc>
                <a:spcPts val="2506"/>
              </a:lnSpc>
              <a:spcBef>
                <a:spcPts val="501"/>
              </a:spcBef>
              <a:buNone/>
              <a:tabLst>
                <a:tab pos="353236" algn="l"/>
              </a:tabLst>
            </a:pPr>
            <a:endParaRPr lang="el-GR" sz="2800" dirty="0" smtClean="0">
              <a:latin typeface="Arial"/>
              <a:cs typeface="Arial"/>
            </a:endParaRPr>
          </a:p>
          <a:p>
            <a:pPr marL="12729">
              <a:buNone/>
              <a:tabLst>
                <a:tab pos="353236" algn="l"/>
              </a:tabLst>
            </a:pPr>
            <a:r>
              <a:rPr lang="el-GR" sz="2800" dirty="0" smtClean="0">
                <a:latin typeface="Arial"/>
                <a:cs typeface="Arial"/>
              </a:rPr>
              <a:t>•	</a:t>
            </a:r>
            <a:r>
              <a:rPr lang="el-GR" sz="2800" spc="-5" dirty="0" smtClean="0">
                <a:latin typeface="Arial"/>
                <a:cs typeface="Arial"/>
              </a:rPr>
              <a:t>Φιλοξενία </a:t>
            </a:r>
            <a:r>
              <a:rPr lang="el-GR" sz="2800" dirty="0" smtClean="0">
                <a:latin typeface="Arial"/>
                <a:cs typeface="Arial"/>
              </a:rPr>
              <a:t>των</a:t>
            </a:r>
            <a:r>
              <a:rPr lang="el-GR" sz="2800" spc="-2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συνέδρων</a:t>
            </a:r>
          </a:p>
          <a:p>
            <a:pPr marL="12729">
              <a:buNone/>
              <a:tabLst>
                <a:tab pos="353236" algn="l"/>
              </a:tabLst>
            </a:pPr>
            <a:endParaRPr lang="el-GR" sz="2800" dirty="0" smtClean="0">
              <a:latin typeface="Arial"/>
              <a:cs typeface="Arial"/>
            </a:endParaRPr>
          </a:p>
          <a:p>
            <a:pPr marL="12729">
              <a:buNone/>
              <a:tabLst>
                <a:tab pos="353236" algn="l"/>
              </a:tabLst>
            </a:pPr>
            <a:endParaRPr lang="en-US" sz="2800" dirty="0" smtClean="0">
              <a:latin typeface="Arial"/>
              <a:cs typeface="Arial"/>
            </a:endParaRPr>
          </a:p>
          <a:p>
            <a:pPr marL="352599" marR="685468" indent="-340506">
              <a:lnSpc>
                <a:spcPts val="2506"/>
              </a:lnSpc>
              <a:buNone/>
              <a:tabLst>
                <a:tab pos="353236" algn="l"/>
              </a:tabLst>
            </a:pPr>
            <a:r>
              <a:rPr lang="el-GR" sz="2800" dirty="0" smtClean="0">
                <a:latin typeface="Arial"/>
                <a:cs typeface="Arial"/>
              </a:rPr>
              <a:t>•		</a:t>
            </a:r>
            <a:r>
              <a:rPr lang="el-GR" sz="2800" spc="-5" dirty="0" smtClean="0">
                <a:latin typeface="Arial"/>
                <a:cs typeface="Arial"/>
              </a:rPr>
              <a:t>Αναψυχή/Εξυπηρέτηση </a:t>
            </a:r>
            <a:r>
              <a:rPr lang="el-GR" sz="2800" dirty="0" smtClean="0">
                <a:latin typeface="Arial"/>
                <a:cs typeface="Arial"/>
              </a:rPr>
              <a:t>(ενοικίαση  αυτοκινήτου</a:t>
            </a:r>
            <a:r>
              <a:rPr lang="el-GR" sz="2800" spc="-5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κτλ)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1143000"/>
          </a:xfrm>
        </p:spPr>
        <p:txBody>
          <a:bodyPr/>
          <a:lstStyle/>
          <a:p>
            <a:r>
              <a:rPr lang="el-GR" spc="-5" dirty="0"/>
              <a:t>2. Άλλα είδη</a:t>
            </a:r>
            <a:r>
              <a:rPr lang="el-GR" spc="-15" dirty="0"/>
              <a:t> </a:t>
            </a:r>
            <a:r>
              <a:rPr lang="el-GR" spc="-5" dirty="0"/>
              <a:t>γραφείων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143</TotalTime>
  <Words>358</Words>
  <Application>Microsoft Office PowerPoint</Application>
  <PresentationFormat>Προβολή στην οθόνη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Δημοτικός</vt:lpstr>
      <vt:lpstr>ΔΙΑΚΡΙΣΗ ΤΟΥΡΙΣΤΙΚΩΝ ΓΡΑΦΕΙΩΝ </vt:lpstr>
      <vt:lpstr>Γραφεία  Επαγγελματικού Τουρισμού</vt:lpstr>
      <vt:lpstr>Γραφεία  Επαγγελματικού Τουρισμού</vt:lpstr>
      <vt:lpstr>Χαρακτηριστικά Επαγγελματικού  Τουρισμού</vt:lpstr>
      <vt:lpstr>Εσωτερικός/Εξωτερικός  Επαγγελματικός Τουρισμός</vt:lpstr>
      <vt:lpstr>Καθοριστικοί Παράγοντες  Επαγγελματικού Τουρισμού</vt:lpstr>
      <vt:lpstr>Ελλάδα: Τόπος Άφιξης  Επαγγελματικών  Τουριστών/Ταξιδιωτών</vt:lpstr>
      <vt:lpstr>Υποχρεώσεις του Γραφείου</vt:lpstr>
      <vt:lpstr>2. Άλλα είδη γραφείων</vt:lpstr>
      <vt:lpstr>Γραφεία ΙΑΤΑ και non IATA</vt:lpstr>
      <vt:lpstr>Διαδικτυακά Τουριστικά Γραφεία  </vt:lpstr>
      <vt:lpstr>Διαδικτυακά Τουριστικά Γραφεία</vt:lpstr>
      <vt:lpstr>Προϋποθέσεις Λειτουργίας  Τουριστικού Γραφείου</vt:lpstr>
      <vt:lpstr>Εξοπλισμός και CRS</vt:lpstr>
      <vt:lpstr>Κυριότερα CRS</vt:lpstr>
      <vt:lpstr>Άλλα προγράμματα που χρησιμοποιεί  το Τουριστικό Γραφείο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Γραφεία  Επαγγελματικού Τουρισμού</dc:title>
  <dc:creator>Riggas</dc:creator>
  <cp:lastModifiedBy>Riggas</cp:lastModifiedBy>
  <cp:revision>15</cp:revision>
  <dcterms:created xsi:type="dcterms:W3CDTF">2020-12-01T11:10:05Z</dcterms:created>
  <dcterms:modified xsi:type="dcterms:W3CDTF">2020-12-01T14:40:15Z</dcterms:modified>
</cp:coreProperties>
</file>