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3" r:id="rId6"/>
    <p:sldId id="262" r:id="rId7"/>
    <p:sldId id="260" r:id="rId8"/>
    <p:sldId id="259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8904E2-4FC0-4A71-B568-D8299B1885D1}" type="datetimeFigureOut">
              <a:rPr lang="el-GR" smtClean="0"/>
              <a:t>12/12/2020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EF5019-91D7-458C-9D3B-062478FAD467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ΔΙΑΚΡΙΣΗ ΕΠΙΣΙΤΙΣΤΙΚΩΝ ΕΠΙΧΕΙΡΗΣΕΩΝ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ΒΑ</a:t>
            </a:r>
            <a:r>
              <a:rPr lang="en-US" sz="3600" b="1" dirty="0" smtClean="0">
                <a:solidFill>
                  <a:srgbClr val="FF0000"/>
                </a:solidFill>
              </a:rPr>
              <a:t>RS 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/>
              <a:t>Main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Pool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Beach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Roof Garden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 </a:t>
            </a:r>
            <a:r>
              <a:rPr lang="en-US" sz="2800" dirty="0"/>
              <a:t>Snack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 </a:t>
            </a:r>
            <a:r>
              <a:rPr lang="en-US" sz="2800" dirty="0"/>
              <a:t>Fitness Bar 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 </a:t>
            </a:r>
            <a:r>
              <a:rPr lang="el-GR" sz="2800" dirty="0"/>
              <a:t>Διάφορα άλλα θεματικά </a:t>
            </a:r>
            <a:r>
              <a:rPr lang="en-US" sz="2800" dirty="0" smtClean="0"/>
              <a:t>bars</a:t>
            </a:r>
            <a:endParaRPr lang="el-GR" sz="2800" dirty="0"/>
          </a:p>
          <a:p>
            <a:pPr>
              <a:buFont typeface="Wingdings" pitchFamily="2" charset="2"/>
              <a:buChar char="Ø"/>
            </a:pPr>
            <a:endParaRPr lang="el-G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Οργάνωση εκδηλώσεων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Συνέδρια</a:t>
            </a:r>
            <a:r>
              <a:rPr lang="el-GR" dirty="0" smtClean="0"/>
              <a:t> </a:t>
            </a:r>
            <a:r>
              <a:rPr lang="el-GR" dirty="0"/>
              <a:t>Η διενέργεια συνεδρίων εντός των εγκαταστάσεων του ξενοδοχείου πλαισιώνεται συνήθως από </a:t>
            </a:r>
            <a:r>
              <a:rPr lang="el-GR" dirty="0" err="1"/>
              <a:t>coffee</a:t>
            </a:r>
            <a:r>
              <a:rPr lang="el-GR" dirty="0"/>
              <a:t> </a:t>
            </a:r>
            <a:r>
              <a:rPr lang="el-GR" dirty="0" err="1"/>
              <a:t>breaks</a:t>
            </a:r>
            <a:r>
              <a:rPr lang="el-GR" dirty="0"/>
              <a:t>, γεύματα συνέδρων, </a:t>
            </a:r>
            <a:r>
              <a:rPr lang="el-GR" dirty="0" err="1"/>
              <a:t>welcome</a:t>
            </a:r>
            <a:r>
              <a:rPr lang="el-GR" dirty="0"/>
              <a:t> </a:t>
            </a:r>
            <a:r>
              <a:rPr lang="el-GR" dirty="0" err="1"/>
              <a:t>drinks</a:t>
            </a:r>
            <a:r>
              <a:rPr lang="el-GR" dirty="0"/>
              <a:t>, παράπλευρες εκδηλώσεις κλπ</a:t>
            </a:r>
            <a:r>
              <a:rPr lang="el-GR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l-GR" dirty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Εκδηλώσεις </a:t>
            </a:r>
            <a:r>
              <a:rPr lang="el-GR" b="1" dirty="0">
                <a:solidFill>
                  <a:srgbClr val="FF0000"/>
                </a:solidFill>
              </a:rPr>
              <a:t>κοινωνικού περιεχομένου - </a:t>
            </a:r>
            <a:r>
              <a:rPr lang="el-GR" b="1" dirty="0" smtClean="0">
                <a:solidFill>
                  <a:srgbClr val="FF0000"/>
                </a:solidFill>
              </a:rPr>
              <a:t>Δεξιώσεις</a:t>
            </a:r>
            <a:r>
              <a:rPr lang="el-GR" dirty="0" smtClean="0"/>
              <a:t> </a:t>
            </a:r>
            <a:r>
              <a:rPr lang="el-GR" dirty="0"/>
              <a:t>Τέτοιες εκδηλώσεις μπορεί να είναι οι γάμοι, τα βαφτίσια, οι επέτειοι, οι διάφορες γιορτές κλπ. Στις περισσότερες των περιπτώσεων οι συγκεκριμένες εκδηλώσεις πλαισιώνονται από παράθεση γευμάτων,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/>
              <a:t>bars</a:t>
            </a:r>
            <a:r>
              <a:rPr lang="el-GR" dirty="0"/>
              <a:t>, </a:t>
            </a:r>
            <a:r>
              <a:rPr lang="el-GR" dirty="0" err="1"/>
              <a:t>welcome</a:t>
            </a:r>
            <a:r>
              <a:rPr lang="el-GR" dirty="0"/>
              <a:t> </a:t>
            </a:r>
            <a:r>
              <a:rPr lang="el-GR" dirty="0" err="1"/>
              <a:t>drinks</a:t>
            </a:r>
            <a:r>
              <a:rPr lang="el-GR" dirty="0"/>
              <a:t> και διάφορες άλλες επισιτιστικές δραστηριότητες.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Οργάνωση εκδηλώσεων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Γεύματα </a:t>
            </a:r>
            <a:r>
              <a:rPr lang="el-GR" b="1" dirty="0">
                <a:solidFill>
                  <a:srgbClr val="FF0000"/>
                </a:solidFill>
              </a:rPr>
              <a:t>εργασίας</a:t>
            </a:r>
            <a:r>
              <a:rPr lang="el-GR" dirty="0"/>
              <a:t>. Πολλές επιχειρήσεις διοργανώνουν γεύματα εργασίας για τα στελέχη τους ή για συνεργάτες τους, εντός ξενοδοχείων.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Εκθέσεις</a:t>
            </a:r>
            <a:r>
              <a:rPr lang="el-GR" b="1" dirty="0">
                <a:solidFill>
                  <a:srgbClr val="FF0000"/>
                </a:solidFill>
              </a:rPr>
              <a:t>.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Κάποιες μορφές εκθέσεων μπορούν να φιλοξενηθούν εντός των ξενοδοχείων. Οι εκθέσεις αυτές μπορεί να πλαισιώνονται από </a:t>
            </a:r>
            <a:r>
              <a:rPr lang="el-GR" dirty="0" err="1"/>
              <a:t>welcome</a:t>
            </a:r>
            <a:r>
              <a:rPr lang="el-GR" dirty="0"/>
              <a:t> </a:t>
            </a:r>
            <a:r>
              <a:rPr lang="el-GR" dirty="0" err="1"/>
              <a:t>drinks</a:t>
            </a:r>
            <a:r>
              <a:rPr lang="el-GR" dirty="0"/>
              <a:t> των επισκεπτών και των διοργανωτών,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/>
              <a:t>bars</a:t>
            </a:r>
            <a:r>
              <a:rPr lang="el-GR" dirty="0"/>
              <a:t>, γεύματα διοργανωτών και εκθετών κλπ.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Άλλες </a:t>
            </a:r>
            <a:r>
              <a:rPr lang="el-GR" b="1" dirty="0">
                <a:solidFill>
                  <a:srgbClr val="FF0000"/>
                </a:solidFill>
              </a:rPr>
              <a:t>εκδηλώσεις</a:t>
            </a:r>
            <a:r>
              <a:rPr lang="el-GR" dirty="0"/>
              <a:t>, όπως συγκεντρώσεις συλλόγων, θεματικές βραδιές, </a:t>
            </a:r>
            <a:r>
              <a:rPr lang="el-GR" b="1" dirty="0" err="1"/>
              <a:t>press</a:t>
            </a:r>
            <a:r>
              <a:rPr lang="el-GR" b="1" dirty="0"/>
              <a:t> </a:t>
            </a:r>
            <a:r>
              <a:rPr lang="el-GR" b="1" dirty="0" err="1"/>
              <a:t>conferences</a:t>
            </a:r>
            <a:r>
              <a:rPr lang="el-GR" b="1" dirty="0"/>
              <a:t> </a:t>
            </a:r>
            <a:r>
              <a:rPr lang="el-GR" dirty="0"/>
              <a:t>κλπ. Όλες αυτές οι εκδηλώσεις μπορεί να συνοδεύονται από δραστηριότητες επισιτισμού όπως γεύματα, </a:t>
            </a:r>
            <a:r>
              <a:rPr lang="el-GR" dirty="0" err="1"/>
              <a:t>snacks</a:t>
            </a:r>
            <a:r>
              <a:rPr lang="el-GR" dirty="0"/>
              <a:t>, </a:t>
            </a:r>
            <a:r>
              <a:rPr lang="el-GR" dirty="0" err="1"/>
              <a:t>coffee</a:t>
            </a:r>
            <a:r>
              <a:rPr lang="el-GR" dirty="0"/>
              <a:t> </a:t>
            </a:r>
            <a:r>
              <a:rPr lang="el-GR" dirty="0" err="1"/>
              <a:t>breaks</a:t>
            </a:r>
            <a:r>
              <a:rPr lang="el-GR" dirty="0"/>
              <a:t> κλπ.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Υπηρεσίες επισιτισμού δωματίων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l-GR" b="1" dirty="0" err="1" smtClean="0">
                <a:solidFill>
                  <a:srgbClr val="FF0000"/>
                </a:solidFill>
              </a:rPr>
              <a:t>oom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Service</a:t>
            </a:r>
            <a:r>
              <a:rPr lang="en-US" b="1" dirty="0"/>
              <a:t> </a:t>
            </a:r>
            <a:r>
              <a:rPr lang="el-GR" dirty="0" smtClean="0"/>
              <a:t>Τα </a:t>
            </a:r>
            <a:r>
              <a:rPr lang="el-GR" dirty="0"/>
              <a:t>περισσότερα ξενοδοχεία διαθέτουν επισιτιστικές διευκολύνσεις στον πελάτη απευθείας στο δωμάτιο. Ο πελάτης έχει τη δυνατότητα να παραγγείλει από κατάλογο είτε κάποιο γεύμα, είτε κάποιο ποτό της αρεσκείας του. </a:t>
            </a:r>
            <a:endParaRPr lang="en-US" dirty="0" smtClean="0"/>
          </a:p>
          <a:p>
            <a:pPr algn="just">
              <a:buNone/>
            </a:pPr>
            <a:endParaRPr lang="el-GR" dirty="0"/>
          </a:p>
          <a:p>
            <a:pPr algn="just">
              <a:buFont typeface="Wingdings" pitchFamily="2" charset="2"/>
              <a:buChar char="Ø"/>
            </a:pPr>
            <a:r>
              <a:rPr lang="el-GR" b="1" dirty="0" err="1" smtClean="0">
                <a:solidFill>
                  <a:srgbClr val="FF0000"/>
                </a:solidFill>
              </a:rPr>
              <a:t>Mini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Bar</a:t>
            </a:r>
            <a:r>
              <a:rPr lang="el-GR" dirty="0" smtClean="0"/>
              <a:t> </a:t>
            </a:r>
            <a:r>
              <a:rPr lang="el-GR" dirty="0"/>
              <a:t>Πολλά ξενοδοχεία διαθέτουν μικρά ψυγεία εντός του δωματίου, τα οποία είναι εφοδιασμένα με διάφορα ποτά, αναψυκτικά, χυμούς, </a:t>
            </a:r>
            <a:r>
              <a:rPr lang="el-GR" dirty="0" err="1"/>
              <a:t>snacks</a:t>
            </a:r>
            <a:r>
              <a:rPr lang="el-GR" dirty="0"/>
              <a:t> κλπ. Ο πελάτης μπορεί να καταναλώσει οτιδήποτε από αυτά επιθυμεί και να χρεωθεί ανάλογα.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ΔΙΑΚΡΙΣΗ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Ανεξάρτητες </a:t>
            </a:r>
            <a:r>
              <a:rPr lang="el-GR" dirty="0"/>
              <a:t>επισιτιστικές </a:t>
            </a:r>
            <a:r>
              <a:rPr lang="el-GR" dirty="0" smtClean="0"/>
              <a:t>επιχειρήσεις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Αλυσίδες καταστημάτων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Επιχειρήσεις τύπου </a:t>
            </a:r>
            <a:r>
              <a:rPr lang="el-GR" dirty="0" err="1" smtClean="0"/>
              <a:t>Catering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/>
              <a:t>Κρουαζιερόπλοια και </a:t>
            </a:r>
            <a:r>
              <a:rPr lang="el-GR" dirty="0" smtClean="0"/>
              <a:t>πλοία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Αεροπορικές </a:t>
            </a:r>
            <a:r>
              <a:rPr lang="el-GR" dirty="0" smtClean="0"/>
              <a:t>εταιρείες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Ξενοδοχειακές επιχειρήσεις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Ανεξάρτητες επισιτιστικές επιχειρήσεις</a:t>
            </a:r>
            <a:r>
              <a:rPr lang="el-GR" b="1" dirty="0" smtClean="0">
                <a:solidFill>
                  <a:srgbClr val="FF0000"/>
                </a:solidFill>
              </a:rPr>
              <a:t/>
            </a:r>
            <a:br>
              <a:rPr lang="el-GR" b="1" dirty="0" smtClean="0">
                <a:solidFill>
                  <a:srgbClr val="FF0000"/>
                </a:solidFill>
              </a:rPr>
            </a:b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  Σε </a:t>
            </a:r>
            <a:r>
              <a:rPr lang="el-GR" dirty="0"/>
              <a:t>αυτή την κατηγορία μπορούν να ενταχθούν όλες εκείνες οι επιχειρήσεις, που δραστηριοποιούνται με ένα μόνο κατάστημα και προσφέρουν επισιτιστικές υπηρεσίες</a:t>
            </a:r>
            <a:r>
              <a:rPr lang="el-GR" dirty="0" smtClean="0"/>
              <a:t>.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    Τέτοιες </a:t>
            </a:r>
            <a:r>
              <a:rPr lang="el-GR" dirty="0"/>
              <a:t>μπορεί να είναι τα εστιατόρια πόλεων, τα χιονοδρομικά κέντρα, τα διάφορα </a:t>
            </a:r>
            <a:r>
              <a:rPr lang="el-GR" dirty="0" err="1"/>
              <a:t>bars</a:t>
            </a:r>
            <a:r>
              <a:rPr lang="el-GR" dirty="0"/>
              <a:t> κλπ.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Αλυσίδες καταστημάτων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Η ανάπτυξη των επισιτιστικών επιχειρήσεων οδήγησε σε δημιουργία μεγάλων αλυσίδων επισιτισμού με πλήθος δραστηριοτήτων. </a:t>
            </a:r>
            <a:endParaRPr lang="en-US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Πολλές </a:t>
            </a:r>
            <a:r>
              <a:rPr lang="el-GR" dirty="0"/>
              <a:t>από αυτές δραστηριοποιούνται αποκλειστικά σε επισιτιστικά ζητήματα ενώ άλλες προσφέρουν επισιτιστικές υπηρεσίες ως συμπληρωματικό προϊόν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 </a:t>
            </a:r>
            <a:r>
              <a:rPr lang="el-GR" sz="3600" b="1" dirty="0">
                <a:solidFill>
                  <a:srgbClr val="FF0000"/>
                </a:solidFill>
              </a:rPr>
              <a:t>Επιχειρήσεις τύπου </a:t>
            </a:r>
            <a:r>
              <a:rPr lang="el-GR" sz="3600" b="1" dirty="0" err="1">
                <a:solidFill>
                  <a:srgbClr val="FF0000"/>
                </a:solidFill>
              </a:rPr>
              <a:t>Catering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dirty="0"/>
              <a:t>Υ</a:t>
            </a:r>
            <a:r>
              <a:rPr lang="el-GR" dirty="0" smtClean="0"/>
              <a:t>πηρεσίες </a:t>
            </a:r>
            <a:r>
              <a:rPr lang="el-GR" b="1" dirty="0" err="1"/>
              <a:t>outside</a:t>
            </a:r>
            <a:r>
              <a:rPr lang="el-GR" b="1" dirty="0"/>
              <a:t> catering</a:t>
            </a:r>
            <a:r>
              <a:rPr lang="el-GR" dirty="0"/>
              <a:t>, οργάνωση εκδηλώσεων και συνεδρίων, </a:t>
            </a:r>
            <a:r>
              <a:rPr lang="el-GR" dirty="0" err="1"/>
              <a:t>flight</a:t>
            </a:r>
            <a:r>
              <a:rPr lang="el-GR" dirty="0"/>
              <a:t> catering, τροφοδοσίες επιχειρήσεων και ιδρυμάτων κλπ.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>
                <a:sym typeface="Symbol"/>
              </a:rPr>
              <a:t> </a:t>
            </a:r>
            <a:r>
              <a:rPr lang="el-GR" b="1" dirty="0" smtClean="0"/>
              <a:t>Ιδρύματα</a:t>
            </a:r>
            <a:r>
              <a:rPr lang="en-US" b="1" dirty="0" smtClean="0"/>
              <a:t>:</a:t>
            </a:r>
            <a:r>
              <a:rPr lang="el-GR" dirty="0" smtClean="0"/>
              <a:t>Πολλά </a:t>
            </a:r>
            <a:r>
              <a:rPr lang="el-GR" dirty="0"/>
              <a:t>ιδρύματα όπως νοσοκομεία, φοιτητικές εστίες, φυλακές και στρατιωτικές μονάδες προσφέρουν υπηρεσίες επισιτισμού στις εγκαταστάσεις τους.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Κρουαζιερόπλοια </a:t>
            </a:r>
            <a:r>
              <a:rPr lang="el-GR" sz="3600" b="1" dirty="0">
                <a:solidFill>
                  <a:srgbClr val="FF0000"/>
                </a:solidFill>
              </a:rPr>
              <a:t>και πλοία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 Οι </a:t>
            </a:r>
            <a:r>
              <a:rPr lang="el-GR" dirty="0"/>
              <a:t>συγκεκριμένες επιχειρήσεις μοιάζουν σε πολύ μεγάλο βαθμό με τα κλασικά ξενοδοχεία, λόγω του πλήθους των </a:t>
            </a:r>
            <a:r>
              <a:rPr lang="el-GR" dirty="0" smtClean="0"/>
              <a:t>επισιτιστικών δραστηριοτήτων </a:t>
            </a:r>
            <a:r>
              <a:rPr lang="el-GR" dirty="0"/>
              <a:t>τους</a:t>
            </a:r>
            <a:r>
              <a:rPr lang="el-GR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/>
              <a:t>Διαθέτουν πλήθος </a:t>
            </a:r>
            <a:r>
              <a:rPr lang="en-US" dirty="0" smtClean="0"/>
              <a:t> </a:t>
            </a:r>
            <a:r>
              <a:rPr lang="el-GR" dirty="0" smtClean="0"/>
              <a:t>Εστιατορίων </a:t>
            </a:r>
            <a:r>
              <a:rPr lang="el-GR" dirty="0"/>
              <a:t>και </a:t>
            </a:r>
            <a:r>
              <a:rPr lang="en-US" dirty="0" smtClean="0"/>
              <a:t>B</a:t>
            </a:r>
            <a:r>
              <a:rPr lang="el-GR" dirty="0" err="1" smtClean="0"/>
              <a:t>ars</a:t>
            </a:r>
            <a:r>
              <a:rPr lang="el-GR" dirty="0" smtClean="0"/>
              <a:t> </a:t>
            </a:r>
            <a:r>
              <a:rPr lang="el-GR" dirty="0"/>
              <a:t>υψηλών προδιαγραφών και απαιτήσεων. Πολλά από τα παραπάνω στοιχεία ισχύουν και για τα απλά πλοία που εκτελούν ακτοπλοϊκές γραμμές.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Αεροπορικές εταιρείες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Οι </a:t>
            </a:r>
            <a:r>
              <a:rPr lang="el-GR" dirty="0"/>
              <a:t>αεροπορικές εταιρείες προσφέρουν διάφορες επισιτιστικές δραστηριότητες, ανάλογα με το είδος της πελατείας που </a:t>
            </a:r>
            <a:r>
              <a:rPr lang="el-GR" dirty="0" smtClean="0"/>
              <a:t>εξυπηρετούν.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Ξενοδοχειακές επιχειρήσεις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Οι σύγχρονες ξενοδοχειακές επιχειρήσεις έχουν πάψει στις μέρες μας να αποτελούν απλές εστίες προσφοράς υπηρεσιών διαμονής. Πρόκειται για ιδιαίτερα σύνθετες επιχειρήσεις με πλήθος προσφερόμενων προϊόντων και υπηρεσιών.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/>
              <a:t>πολλές περιπτώσεις μάλιστα οι συμπληρωματικές αυτές υπηρεσίες μπορεί να καλύπτουν μεγαλύτερο όγκο εργασιών, από τις απλές υπηρεσίες διαμονής.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πιο σημαντικές από αυτές είναι οι παρακάτω: </a:t>
            </a:r>
            <a:r>
              <a:rPr lang="el-GR" dirty="0" smtClean="0"/>
              <a:t>Εστιατόρια</a:t>
            </a:r>
            <a:r>
              <a:rPr lang="el-GR" dirty="0"/>
              <a:t>. Είναι σύνηθες στις μέρες μας μια ξενοδοχειακή επιχείρηση να περιλαμβάνει πλήθος εστιατορίων στις εγκαταστάσεις της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Μ</a:t>
            </a:r>
            <a:r>
              <a:rPr lang="el-GR" sz="3600" b="1" dirty="0" smtClean="0">
                <a:solidFill>
                  <a:srgbClr val="FF0000"/>
                </a:solidFill>
              </a:rPr>
              <a:t>ορφές </a:t>
            </a:r>
            <a:r>
              <a:rPr lang="el-GR" sz="3600" b="1" dirty="0">
                <a:solidFill>
                  <a:srgbClr val="FF0000"/>
                </a:solidFill>
              </a:rPr>
              <a:t>Ε</a:t>
            </a:r>
            <a:r>
              <a:rPr lang="el-GR" sz="3600" b="1" dirty="0" smtClean="0">
                <a:solidFill>
                  <a:srgbClr val="FF0000"/>
                </a:solidFill>
              </a:rPr>
              <a:t>στιατορίων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6792"/>
            <a:ext cx="8964488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Κεντρικό </a:t>
            </a:r>
            <a:r>
              <a:rPr lang="el-GR" b="1" dirty="0">
                <a:solidFill>
                  <a:srgbClr val="FF0000"/>
                </a:solidFill>
              </a:rPr>
              <a:t>εστιατόριο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(τύπου </a:t>
            </a:r>
            <a:r>
              <a:rPr lang="el-GR" dirty="0" err="1"/>
              <a:t>Table</a:t>
            </a:r>
            <a:r>
              <a:rPr lang="el-GR" dirty="0"/>
              <a:t> d’ </a:t>
            </a:r>
            <a:r>
              <a:rPr lang="el-GR" dirty="0" err="1"/>
              <a:t>Hote</a:t>
            </a:r>
            <a:r>
              <a:rPr lang="el-GR" dirty="0"/>
              <a:t>) για την εξυπηρέτηση των πελατών που διαμένουν στο ξενοδοχείο και έχουν ειδική συμφωνία (BB, HB, FB, </a:t>
            </a:r>
            <a:r>
              <a:rPr lang="el-GR" dirty="0" err="1"/>
              <a:t>All</a:t>
            </a:r>
            <a:r>
              <a:rPr lang="el-GR" dirty="0"/>
              <a:t> </a:t>
            </a:r>
            <a:r>
              <a:rPr lang="el-GR" dirty="0" err="1"/>
              <a:t>Inclusive</a:t>
            </a:r>
            <a:r>
              <a:rPr lang="el-GR" dirty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rgbClr val="FF0000"/>
                </a:solidFill>
              </a:rPr>
              <a:t>Εστιατόρια </a:t>
            </a:r>
            <a:r>
              <a:rPr lang="el-GR" b="1" dirty="0">
                <a:solidFill>
                  <a:srgbClr val="FF0000"/>
                </a:solidFill>
              </a:rPr>
              <a:t>a </a:t>
            </a:r>
            <a:r>
              <a:rPr lang="el-GR" b="1" dirty="0" err="1">
                <a:solidFill>
                  <a:srgbClr val="FF0000"/>
                </a:solidFill>
              </a:rPr>
              <a:t>la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carte</a:t>
            </a:r>
            <a:r>
              <a:rPr lang="el-GR" dirty="0" smtClean="0"/>
              <a:t> </a:t>
            </a:r>
            <a:r>
              <a:rPr lang="el-GR" dirty="0"/>
              <a:t>Οι περισσότερες ξενοδοχειακές επιχειρήσεις διαθέτουν ανεξάρτητα εστιατόρια ελεύθερης επιλογής από κατάλογο, τα οποία λειτουργούν σε διευρυμένο ωράριο και εξυπηρετούν τόσο τους διαμένοντες πελάτες όσο και εξωτερικούς επισκέπτες.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629</Words>
  <Application>Microsoft Office PowerPoint</Application>
  <PresentationFormat>Προβολή στην οθόνη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Αποκορύφωμα</vt:lpstr>
      <vt:lpstr>ΔΙΑΚΡΙΣΗ ΕΠΙΣΙΤΙΣΤΙΚΩΝ ΕΠΙΧΕΙΡΗΣΕΩΝ </vt:lpstr>
      <vt:lpstr>ΔΙΑΚΡΙΣΗ </vt:lpstr>
      <vt:lpstr>Ανεξάρτητες επισιτιστικές επιχειρήσεις </vt:lpstr>
      <vt:lpstr>Αλυσίδες καταστημάτων</vt:lpstr>
      <vt:lpstr> Επιχειρήσεις τύπου Catering</vt:lpstr>
      <vt:lpstr>Κρουαζιερόπλοια και πλοία</vt:lpstr>
      <vt:lpstr>Αεροπορικές εταιρείες</vt:lpstr>
      <vt:lpstr>Ξενοδοχειακές επιχειρήσεις</vt:lpstr>
      <vt:lpstr>Μορφές Εστιατορίων </vt:lpstr>
      <vt:lpstr>ΒΑRS </vt:lpstr>
      <vt:lpstr>Οργάνωση εκδηλώσεων</vt:lpstr>
      <vt:lpstr>Οργάνωση εκδηλώσεων</vt:lpstr>
      <vt:lpstr>Υπηρεσίες επισιτισμού δωματίων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ΔΙΑΚΡΙΣΗ ΕΠΙΣΙΤΙΣΤΗΚΩΝ ΕΠΙΧΕΙΡΗΣΕΩΝ</dc:title>
  <dc:creator>Riggas</dc:creator>
  <cp:lastModifiedBy>Riggas</cp:lastModifiedBy>
  <cp:revision>14</cp:revision>
  <dcterms:created xsi:type="dcterms:W3CDTF">2020-12-12T16:28:10Z</dcterms:created>
  <dcterms:modified xsi:type="dcterms:W3CDTF">2020-12-12T17:42:36Z</dcterms:modified>
</cp:coreProperties>
</file>