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74A2B7-8568-4C63-BA03-BA83A25595D8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044C5F-96F9-49C7-906C-392FBB3EEBFC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spc="-20" dirty="0" smtClean="0">
                <a:solidFill>
                  <a:srgbClr val="FFFFFF"/>
                </a:solidFill>
                <a:cs typeface="Arial"/>
              </a:rPr>
              <a:t>ΒΑΣΙΚΕΣ ΕΝΝΟΙΕΣ </a:t>
            </a:r>
            <a:br>
              <a:rPr lang="el-GR" sz="4000" spc="-20" dirty="0" smtClean="0">
                <a:solidFill>
                  <a:srgbClr val="FFFFFF"/>
                </a:solidFill>
                <a:cs typeface="Arial"/>
              </a:rPr>
            </a:br>
            <a:r>
              <a:rPr lang="el-GR" sz="4000" spc="-20" dirty="0" smtClean="0">
                <a:solidFill>
                  <a:srgbClr val="FFFFFF"/>
                </a:solidFill>
                <a:cs typeface="Arial"/>
              </a:rPr>
              <a:t>ΤΟΥΡΙΣΜΟΥ </a:t>
            </a:r>
            <a:r>
              <a:rPr lang="el-GR" sz="4000" dirty="0">
                <a:cs typeface="Arial"/>
              </a:rPr>
              <a:t/>
            </a:r>
            <a:br>
              <a:rPr lang="el-GR" sz="4000" dirty="0">
                <a:cs typeface="Arial"/>
              </a:rPr>
            </a:b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833348" y="299004"/>
            <a:ext cx="13907031" cy="755328"/>
          </a:xfrm>
          <a:prstGeom prst="rect">
            <a:avLst/>
          </a:prstGeom>
        </p:spPr>
        <p:txBody>
          <a:bodyPr vert="horz" wrap="square" lIns="0" tIns="198453" rIns="0" bIns="0" rtlCol="0">
            <a:spAutoFit/>
          </a:bodyPr>
          <a:lstStyle/>
          <a:p>
            <a:pPr marL="4344479" marR="5092" indent="-1393212">
              <a:spcBef>
                <a:spcPts val="95"/>
              </a:spcBef>
            </a:pPr>
            <a:r>
              <a:rPr sz="3600" spc="-10" dirty="0"/>
              <a:t>Ιδιαιτερότητες Τουριστικών  Υπηρεσιών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10</a:t>
            </a:fld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3143995" y="1520467"/>
            <a:ext cx="5362230" cy="2745488"/>
            <a:chOff x="3135261" y="1517651"/>
            <a:chExt cx="5347335" cy="2740404"/>
          </a:xfrm>
        </p:grpSpPr>
        <p:sp>
          <p:nvSpPr>
            <p:cNvPr id="4" name="object 4"/>
            <p:cNvSpPr/>
            <p:nvPr/>
          </p:nvSpPr>
          <p:spPr>
            <a:xfrm>
              <a:off x="3135261" y="3365245"/>
              <a:ext cx="5347335" cy="892810"/>
            </a:xfrm>
            <a:custGeom>
              <a:avLst/>
              <a:gdLst/>
              <a:ahLst/>
              <a:cxnLst/>
              <a:rect l="l" t="t" r="r" b="b"/>
              <a:pathLst>
                <a:path w="5347334" h="892810">
                  <a:moveTo>
                    <a:pt x="5346954" y="892301"/>
                  </a:moveTo>
                  <a:lnTo>
                    <a:pt x="4010405" y="892301"/>
                  </a:lnTo>
                  <a:lnTo>
                    <a:pt x="4010405" y="0"/>
                  </a:lnTo>
                  <a:lnTo>
                    <a:pt x="2673857" y="0"/>
                  </a:lnTo>
                </a:path>
                <a:path w="5347334" h="892810">
                  <a:moveTo>
                    <a:pt x="4278630" y="892301"/>
                  </a:moveTo>
                  <a:lnTo>
                    <a:pt x="3476244" y="892301"/>
                  </a:lnTo>
                  <a:lnTo>
                    <a:pt x="3476244" y="0"/>
                  </a:lnTo>
                  <a:lnTo>
                    <a:pt x="2673857" y="0"/>
                  </a:lnTo>
                </a:path>
                <a:path w="5347334" h="892810">
                  <a:moveTo>
                    <a:pt x="3208781" y="892301"/>
                  </a:moveTo>
                  <a:lnTo>
                    <a:pt x="2941320" y="892301"/>
                  </a:lnTo>
                  <a:lnTo>
                    <a:pt x="2941320" y="0"/>
                  </a:lnTo>
                  <a:lnTo>
                    <a:pt x="2673857" y="0"/>
                  </a:lnTo>
                </a:path>
                <a:path w="5347334" h="892810">
                  <a:moveTo>
                    <a:pt x="2140458" y="892301"/>
                  </a:moveTo>
                  <a:lnTo>
                    <a:pt x="2407145" y="892301"/>
                  </a:lnTo>
                  <a:lnTo>
                    <a:pt x="2407145" y="0"/>
                  </a:lnTo>
                  <a:lnTo>
                    <a:pt x="2673857" y="0"/>
                  </a:lnTo>
                </a:path>
                <a:path w="5347334" h="892810">
                  <a:moveTo>
                    <a:pt x="1069848" y="892302"/>
                  </a:moveTo>
                  <a:lnTo>
                    <a:pt x="1871472" y="892302"/>
                  </a:lnTo>
                  <a:lnTo>
                    <a:pt x="1871472" y="0"/>
                  </a:lnTo>
                  <a:lnTo>
                    <a:pt x="2673857" y="0"/>
                  </a:lnTo>
                </a:path>
                <a:path w="5347334" h="892810">
                  <a:moveTo>
                    <a:pt x="0" y="892302"/>
                  </a:moveTo>
                  <a:lnTo>
                    <a:pt x="1336548" y="892302"/>
                  </a:lnTo>
                  <a:lnTo>
                    <a:pt x="1336548" y="0"/>
                  </a:lnTo>
                  <a:lnTo>
                    <a:pt x="2673857" y="0"/>
                  </a:lnTo>
                </a:path>
              </a:pathLst>
            </a:custGeom>
            <a:ln w="284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49633" y="1579117"/>
              <a:ext cx="918210" cy="1786255"/>
            </a:xfrm>
            <a:custGeom>
              <a:avLst/>
              <a:gdLst/>
              <a:ahLst/>
              <a:cxnLst/>
              <a:rect l="l" t="t" r="r" b="b"/>
              <a:pathLst>
                <a:path w="918210" h="1786254">
                  <a:moveTo>
                    <a:pt x="918209" y="1632965"/>
                  </a:moveTo>
                  <a:lnTo>
                    <a:pt x="918209" y="153162"/>
                  </a:lnTo>
                  <a:lnTo>
                    <a:pt x="910399" y="104753"/>
                  </a:lnTo>
                  <a:lnTo>
                    <a:pt x="888652" y="62709"/>
                  </a:lnTo>
                  <a:lnTo>
                    <a:pt x="855494" y="29553"/>
                  </a:lnTo>
                  <a:lnTo>
                    <a:pt x="813451" y="7808"/>
                  </a:lnTo>
                  <a:lnTo>
                    <a:pt x="765048" y="0"/>
                  </a:lnTo>
                  <a:lnTo>
                    <a:pt x="153149" y="0"/>
                  </a:lnTo>
                  <a:lnTo>
                    <a:pt x="104747" y="7808"/>
                  </a:lnTo>
                  <a:lnTo>
                    <a:pt x="62706" y="29553"/>
                  </a:lnTo>
                  <a:lnTo>
                    <a:pt x="29552" y="62709"/>
                  </a:lnTo>
                  <a:lnTo>
                    <a:pt x="7808" y="104753"/>
                  </a:lnTo>
                  <a:lnTo>
                    <a:pt x="0" y="153162"/>
                  </a:lnTo>
                  <a:lnTo>
                    <a:pt x="0" y="1632965"/>
                  </a:lnTo>
                  <a:lnTo>
                    <a:pt x="7808" y="1681374"/>
                  </a:lnTo>
                  <a:lnTo>
                    <a:pt x="29552" y="1723418"/>
                  </a:lnTo>
                  <a:lnTo>
                    <a:pt x="62706" y="1756574"/>
                  </a:lnTo>
                  <a:lnTo>
                    <a:pt x="104747" y="1778319"/>
                  </a:lnTo>
                  <a:lnTo>
                    <a:pt x="153149" y="1786127"/>
                  </a:lnTo>
                  <a:lnTo>
                    <a:pt x="765048" y="1786127"/>
                  </a:lnTo>
                  <a:lnTo>
                    <a:pt x="813451" y="1778319"/>
                  </a:lnTo>
                  <a:lnTo>
                    <a:pt x="855494" y="1756574"/>
                  </a:lnTo>
                  <a:lnTo>
                    <a:pt x="888652" y="1723418"/>
                  </a:lnTo>
                  <a:lnTo>
                    <a:pt x="910399" y="1681374"/>
                  </a:lnTo>
                  <a:lnTo>
                    <a:pt x="918209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68900" y="1517651"/>
              <a:ext cx="1295400" cy="1828799"/>
            </a:xfrm>
            <a:custGeom>
              <a:avLst/>
              <a:gdLst/>
              <a:ahLst/>
              <a:cxnLst/>
              <a:rect l="l" t="t" r="r" b="b"/>
              <a:pathLst>
                <a:path w="918210" h="1786254">
                  <a:moveTo>
                    <a:pt x="153149" y="0"/>
                  </a:moveTo>
                  <a:lnTo>
                    <a:pt x="104747" y="7808"/>
                  </a:lnTo>
                  <a:lnTo>
                    <a:pt x="62706" y="29553"/>
                  </a:lnTo>
                  <a:lnTo>
                    <a:pt x="29552" y="62709"/>
                  </a:lnTo>
                  <a:lnTo>
                    <a:pt x="7808" y="104753"/>
                  </a:lnTo>
                  <a:lnTo>
                    <a:pt x="0" y="153162"/>
                  </a:lnTo>
                  <a:lnTo>
                    <a:pt x="0" y="1632965"/>
                  </a:lnTo>
                  <a:lnTo>
                    <a:pt x="7808" y="1681374"/>
                  </a:lnTo>
                  <a:lnTo>
                    <a:pt x="29552" y="1723418"/>
                  </a:lnTo>
                  <a:lnTo>
                    <a:pt x="62706" y="1756574"/>
                  </a:lnTo>
                  <a:lnTo>
                    <a:pt x="104747" y="1778319"/>
                  </a:lnTo>
                  <a:lnTo>
                    <a:pt x="153149" y="1786127"/>
                  </a:lnTo>
                  <a:lnTo>
                    <a:pt x="765048" y="1786127"/>
                  </a:lnTo>
                  <a:lnTo>
                    <a:pt x="813451" y="1778319"/>
                  </a:lnTo>
                  <a:lnTo>
                    <a:pt x="855494" y="1756574"/>
                  </a:lnTo>
                  <a:lnTo>
                    <a:pt x="888652" y="1723418"/>
                  </a:lnTo>
                  <a:lnTo>
                    <a:pt x="910399" y="1681374"/>
                  </a:lnTo>
                  <a:lnTo>
                    <a:pt x="918209" y="1632965"/>
                  </a:lnTo>
                  <a:lnTo>
                    <a:pt x="918209" y="153162"/>
                  </a:lnTo>
                  <a:lnTo>
                    <a:pt x="910399" y="104753"/>
                  </a:lnTo>
                  <a:lnTo>
                    <a:pt x="888652" y="62709"/>
                  </a:lnTo>
                  <a:lnTo>
                    <a:pt x="855494" y="29553"/>
                  </a:lnTo>
                  <a:lnTo>
                    <a:pt x="813451" y="7808"/>
                  </a:lnTo>
                  <a:lnTo>
                    <a:pt x="765048" y="0"/>
                  </a:lnTo>
                  <a:lnTo>
                    <a:pt x="153149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36123" y="2207538"/>
            <a:ext cx="956426" cy="575105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78285" marR="5092" indent="-66192" algn="just">
              <a:spcBef>
                <a:spcPts val="100"/>
              </a:spcBef>
            </a:pPr>
            <a:r>
              <a:rPr lang="en-US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dirty="0" err="1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1100" spc="-10" dirty="0" err="1">
                <a:solidFill>
                  <a:srgbClr val="FFFFFF"/>
                </a:solidFill>
                <a:latin typeface="Arial"/>
                <a:cs typeface="Arial"/>
              </a:rPr>
              <a:t>δ</a:t>
            </a:r>
            <a:r>
              <a:rPr sz="1100" dirty="0" err="1">
                <a:solidFill>
                  <a:srgbClr val="FFFFFF"/>
                </a:solidFill>
                <a:latin typeface="Arial"/>
                <a:cs typeface="Arial"/>
              </a:rPr>
              <a:t>ιαιτερότ</a:t>
            </a:r>
            <a:r>
              <a:rPr sz="1100" spc="-10" dirty="0" err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r>
              <a:rPr sz="1100" spc="-5" dirty="0" err="1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1100" dirty="0" err="1">
                <a:solidFill>
                  <a:srgbClr val="FFFFFF"/>
                </a:solidFill>
                <a:latin typeface="Arial"/>
                <a:cs typeface="Arial"/>
              </a:rPr>
              <a:t>ες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Τουριστικών  Υπηρεσιών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679217" y="4260675"/>
            <a:ext cx="929682" cy="1799112"/>
            <a:chOff x="2671775" y="4252785"/>
            <a:chExt cx="927100" cy="1795780"/>
          </a:xfrm>
        </p:grpSpPr>
        <p:sp>
          <p:nvSpPr>
            <p:cNvPr id="9" name="object 9"/>
            <p:cNvSpPr/>
            <p:nvPr/>
          </p:nvSpPr>
          <p:spPr>
            <a:xfrm>
              <a:off x="2676537" y="4257547"/>
              <a:ext cx="917575" cy="1786255"/>
            </a:xfrm>
            <a:custGeom>
              <a:avLst/>
              <a:gdLst/>
              <a:ahLst/>
              <a:cxnLst/>
              <a:rect l="l" t="t" r="r" b="b"/>
              <a:pathLst>
                <a:path w="917575" h="1786254">
                  <a:moveTo>
                    <a:pt x="917448" y="1632965"/>
                  </a:moveTo>
                  <a:lnTo>
                    <a:pt x="917448" y="152400"/>
                  </a:lnTo>
                  <a:lnTo>
                    <a:pt x="909645" y="104363"/>
                  </a:lnTo>
                  <a:lnTo>
                    <a:pt x="887943" y="62544"/>
                  </a:lnTo>
                  <a:lnTo>
                    <a:pt x="854903" y="29504"/>
                  </a:lnTo>
                  <a:lnTo>
                    <a:pt x="813084" y="7802"/>
                  </a:lnTo>
                  <a:lnTo>
                    <a:pt x="765048" y="0"/>
                  </a:lnTo>
                  <a:lnTo>
                    <a:pt x="153162" y="0"/>
                  </a:lnTo>
                  <a:lnTo>
                    <a:pt x="104753" y="7802"/>
                  </a:lnTo>
                  <a:lnTo>
                    <a:pt x="62709" y="29504"/>
                  </a:lnTo>
                  <a:lnTo>
                    <a:pt x="29553" y="62544"/>
                  </a:lnTo>
                  <a:lnTo>
                    <a:pt x="7808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8" y="1681374"/>
                  </a:lnTo>
                  <a:lnTo>
                    <a:pt x="29553" y="1723418"/>
                  </a:lnTo>
                  <a:lnTo>
                    <a:pt x="62709" y="1756574"/>
                  </a:lnTo>
                  <a:lnTo>
                    <a:pt x="104753" y="1778319"/>
                  </a:lnTo>
                  <a:lnTo>
                    <a:pt x="153162" y="1786127"/>
                  </a:lnTo>
                  <a:lnTo>
                    <a:pt x="765048" y="1786127"/>
                  </a:lnTo>
                  <a:lnTo>
                    <a:pt x="813084" y="1778319"/>
                  </a:lnTo>
                  <a:lnTo>
                    <a:pt x="854903" y="1756574"/>
                  </a:lnTo>
                  <a:lnTo>
                    <a:pt x="887943" y="1723418"/>
                  </a:lnTo>
                  <a:lnTo>
                    <a:pt x="909645" y="1681374"/>
                  </a:lnTo>
                  <a:lnTo>
                    <a:pt x="917448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76537" y="4257547"/>
              <a:ext cx="917575" cy="1786255"/>
            </a:xfrm>
            <a:custGeom>
              <a:avLst/>
              <a:gdLst/>
              <a:ahLst/>
              <a:cxnLst/>
              <a:rect l="l" t="t" r="r" b="b"/>
              <a:pathLst>
                <a:path w="917575" h="1786254">
                  <a:moveTo>
                    <a:pt x="153162" y="0"/>
                  </a:moveTo>
                  <a:lnTo>
                    <a:pt x="104753" y="7802"/>
                  </a:lnTo>
                  <a:lnTo>
                    <a:pt x="62709" y="29504"/>
                  </a:lnTo>
                  <a:lnTo>
                    <a:pt x="29553" y="62544"/>
                  </a:lnTo>
                  <a:lnTo>
                    <a:pt x="7808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8" y="1681374"/>
                  </a:lnTo>
                  <a:lnTo>
                    <a:pt x="29553" y="1723418"/>
                  </a:lnTo>
                  <a:lnTo>
                    <a:pt x="62709" y="1756574"/>
                  </a:lnTo>
                  <a:lnTo>
                    <a:pt x="104753" y="1778319"/>
                  </a:lnTo>
                  <a:lnTo>
                    <a:pt x="153162" y="1786127"/>
                  </a:lnTo>
                  <a:lnTo>
                    <a:pt x="765048" y="1786127"/>
                  </a:lnTo>
                  <a:lnTo>
                    <a:pt x="813084" y="1778319"/>
                  </a:lnTo>
                  <a:lnTo>
                    <a:pt x="854903" y="1756574"/>
                  </a:lnTo>
                  <a:lnTo>
                    <a:pt x="887943" y="1723418"/>
                  </a:lnTo>
                  <a:lnTo>
                    <a:pt x="909645" y="1681374"/>
                  </a:lnTo>
                  <a:lnTo>
                    <a:pt x="917448" y="1632965"/>
                  </a:lnTo>
                  <a:lnTo>
                    <a:pt x="917448" y="152400"/>
                  </a:lnTo>
                  <a:lnTo>
                    <a:pt x="909645" y="104363"/>
                  </a:lnTo>
                  <a:lnTo>
                    <a:pt x="887943" y="62544"/>
                  </a:lnTo>
                  <a:lnTo>
                    <a:pt x="854903" y="29504"/>
                  </a:lnTo>
                  <a:lnTo>
                    <a:pt x="813084" y="7802"/>
                  </a:lnTo>
                  <a:lnTo>
                    <a:pt x="765048" y="0"/>
                  </a:lnTo>
                  <a:lnTo>
                    <a:pt x="153162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862282" y="5019191"/>
            <a:ext cx="562904" cy="259075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Αϋλες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52046" y="4260675"/>
            <a:ext cx="929682" cy="1799112"/>
            <a:chOff x="3741623" y="4252785"/>
            <a:chExt cx="927100" cy="1795780"/>
          </a:xfrm>
        </p:grpSpPr>
        <p:sp>
          <p:nvSpPr>
            <p:cNvPr id="13" name="object 13"/>
            <p:cNvSpPr/>
            <p:nvPr/>
          </p:nvSpPr>
          <p:spPr>
            <a:xfrm>
              <a:off x="3746385" y="4257547"/>
              <a:ext cx="917575" cy="1786255"/>
            </a:xfrm>
            <a:custGeom>
              <a:avLst/>
              <a:gdLst/>
              <a:ahLst/>
              <a:cxnLst/>
              <a:rect l="l" t="t" r="r" b="b"/>
              <a:pathLst>
                <a:path w="917575" h="1786254">
                  <a:moveTo>
                    <a:pt x="917448" y="1632965"/>
                  </a:moveTo>
                  <a:lnTo>
                    <a:pt x="917448" y="152400"/>
                  </a:lnTo>
                  <a:lnTo>
                    <a:pt x="909718" y="104363"/>
                  </a:lnTo>
                  <a:lnTo>
                    <a:pt x="888162" y="62544"/>
                  </a:lnTo>
                  <a:lnTo>
                    <a:pt x="855232" y="29504"/>
                  </a:lnTo>
                  <a:lnTo>
                    <a:pt x="813377" y="7802"/>
                  </a:lnTo>
                  <a:lnTo>
                    <a:pt x="765048" y="0"/>
                  </a:lnTo>
                  <a:lnTo>
                    <a:pt x="153162" y="0"/>
                  </a:lnTo>
                  <a:lnTo>
                    <a:pt x="104753" y="7802"/>
                  </a:lnTo>
                  <a:lnTo>
                    <a:pt x="62709" y="29504"/>
                  </a:lnTo>
                  <a:lnTo>
                    <a:pt x="29553" y="62544"/>
                  </a:lnTo>
                  <a:lnTo>
                    <a:pt x="7808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8" y="1681374"/>
                  </a:lnTo>
                  <a:lnTo>
                    <a:pt x="29553" y="1723418"/>
                  </a:lnTo>
                  <a:lnTo>
                    <a:pt x="62709" y="1756574"/>
                  </a:lnTo>
                  <a:lnTo>
                    <a:pt x="104753" y="1778319"/>
                  </a:lnTo>
                  <a:lnTo>
                    <a:pt x="153162" y="1786127"/>
                  </a:lnTo>
                  <a:lnTo>
                    <a:pt x="765048" y="1786127"/>
                  </a:lnTo>
                  <a:lnTo>
                    <a:pt x="813377" y="1778319"/>
                  </a:lnTo>
                  <a:lnTo>
                    <a:pt x="855232" y="1756574"/>
                  </a:lnTo>
                  <a:lnTo>
                    <a:pt x="888162" y="1723418"/>
                  </a:lnTo>
                  <a:lnTo>
                    <a:pt x="909718" y="1681374"/>
                  </a:lnTo>
                  <a:lnTo>
                    <a:pt x="917448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46385" y="4257547"/>
              <a:ext cx="917575" cy="1786255"/>
            </a:xfrm>
            <a:custGeom>
              <a:avLst/>
              <a:gdLst/>
              <a:ahLst/>
              <a:cxnLst/>
              <a:rect l="l" t="t" r="r" b="b"/>
              <a:pathLst>
                <a:path w="917575" h="1786254">
                  <a:moveTo>
                    <a:pt x="153162" y="0"/>
                  </a:moveTo>
                  <a:lnTo>
                    <a:pt x="104753" y="7802"/>
                  </a:lnTo>
                  <a:lnTo>
                    <a:pt x="62709" y="29504"/>
                  </a:lnTo>
                  <a:lnTo>
                    <a:pt x="29553" y="62544"/>
                  </a:lnTo>
                  <a:lnTo>
                    <a:pt x="7808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8" y="1681374"/>
                  </a:lnTo>
                  <a:lnTo>
                    <a:pt x="29553" y="1723418"/>
                  </a:lnTo>
                  <a:lnTo>
                    <a:pt x="62709" y="1756574"/>
                  </a:lnTo>
                  <a:lnTo>
                    <a:pt x="104753" y="1778319"/>
                  </a:lnTo>
                  <a:lnTo>
                    <a:pt x="153162" y="1786127"/>
                  </a:lnTo>
                  <a:lnTo>
                    <a:pt x="765048" y="1786127"/>
                  </a:lnTo>
                  <a:lnTo>
                    <a:pt x="813377" y="1778319"/>
                  </a:lnTo>
                  <a:lnTo>
                    <a:pt x="855232" y="1756574"/>
                  </a:lnTo>
                  <a:lnTo>
                    <a:pt x="888162" y="1723418"/>
                  </a:lnTo>
                  <a:lnTo>
                    <a:pt x="909718" y="1681374"/>
                  </a:lnTo>
                  <a:lnTo>
                    <a:pt x="917448" y="1632965"/>
                  </a:lnTo>
                  <a:lnTo>
                    <a:pt x="917448" y="152400"/>
                  </a:lnTo>
                  <a:lnTo>
                    <a:pt x="909718" y="104363"/>
                  </a:lnTo>
                  <a:lnTo>
                    <a:pt x="888162" y="62544"/>
                  </a:lnTo>
                  <a:lnTo>
                    <a:pt x="855232" y="29504"/>
                  </a:lnTo>
                  <a:lnTo>
                    <a:pt x="813377" y="7802"/>
                  </a:lnTo>
                  <a:lnTo>
                    <a:pt x="765048" y="0"/>
                  </a:lnTo>
                  <a:lnTo>
                    <a:pt x="153162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737967" y="5033695"/>
            <a:ext cx="956426" cy="227655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Ετερογενείς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824874" y="4260675"/>
            <a:ext cx="930319" cy="1799112"/>
            <a:chOff x="4811471" y="4252785"/>
            <a:chExt cx="927735" cy="1795780"/>
          </a:xfrm>
        </p:grpSpPr>
        <p:sp>
          <p:nvSpPr>
            <p:cNvPr id="17" name="object 17"/>
            <p:cNvSpPr/>
            <p:nvPr/>
          </p:nvSpPr>
          <p:spPr>
            <a:xfrm>
              <a:off x="4816233" y="4257547"/>
              <a:ext cx="918210" cy="1786255"/>
            </a:xfrm>
            <a:custGeom>
              <a:avLst/>
              <a:gdLst/>
              <a:ahLst/>
              <a:cxnLst/>
              <a:rect l="l" t="t" r="r" b="b"/>
              <a:pathLst>
                <a:path w="918210" h="1786254">
                  <a:moveTo>
                    <a:pt x="918209" y="1632965"/>
                  </a:moveTo>
                  <a:lnTo>
                    <a:pt x="918209" y="152400"/>
                  </a:lnTo>
                  <a:lnTo>
                    <a:pt x="910399" y="104363"/>
                  </a:lnTo>
                  <a:lnTo>
                    <a:pt x="888652" y="62544"/>
                  </a:lnTo>
                  <a:lnTo>
                    <a:pt x="855494" y="29504"/>
                  </a:lnTo>
                  <a:lnTo>
                    <a:pt x="813451" y="7802"/>
                  </a:lnTo>
                  <a:lnTo>
                    <a:pt x="765048" y="0"/>
                  </a:lnTo>
                  <a:lnTo>
                    <a:pt x="153162" y="0"/>
                  </a:lnTo>
                  <a:lnTo>
                    <a:pt x="104753" y="7802"/>
                  </a:lnTo>
                  <a:lnTo>
                    <a:pt x="62709" y="29504"/>
                  </a:lnTo>
                  <a:lnTo>
                    <a:pt x="29553" y="62544"/>
                  </a:lnTo>
                  <a:lnTo>
                    <a:pt x="7808" y="104363"/>
                  </a:lnTo>
                  <a:lnTo>
                    <a:pt x="0" y="152400"/>
                  </a:lnTo>
                  <a:lnTo>
                    <a:pt x="0" y="1632966"/>
                  </a:lnTo>
                  <a:lnTo>
                    <a:pt x="7808" y="1681374"/>
                  </a:lnTo>
                  <a:lnTo>
                    <a:pt x="29553" y="1723418"/>
                  </a:lnTo>
                  <a:lnTo>
                    <a:pt x="62709" y="1756574"/>
                  </a:lnTo>
                  <a:lnTo>
                    <a:pt x="104753" y="1778319"/>
                  </a:lnTo>
                  <a:lnTo>
                    <a:pt x="153162" y="1786128"/>
                  </a:lnTo>
                  <a:lnTo>
                    <a:pt x="765048" y="1786127"/>
                  </a:lnTo>
                  <a:lnTo>
                    <a:pt x="813451" y="1778319"/>
                  </a:lnTo>
                  <a:lnTo>
                    <a:pt x="855494" y="1756574"/>
                  </a:lnTo>
                  <a:lnTo>
                    <a:pt x="888652" y="1723418"/>
                  </a:lnTo>
                  <a:lnTo>
                    <a:pt x="910399" y="1681374"/>
                  </a:lnTo>
                  <a:lnTo>
                    <a:pt x="918209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16233" y="4257547"/>
              <a:ext cx="918210" cy="1786255"/>
            </a:xfrm>
            <a:custGeom>
              <a:avLst/>
              <a:gdLst/>
              <a:ahLst/>
              <a:cxnLst/>
              <a:rect l="l" t="t" r="r" b="b"/>
              <a:pathLst>
                <a:path w="918210" h="1786254">
                  <a:moveTo>
                    <a:pt x="153162" y="0"/>
                  </a:moveTo>
                  <a:lnTo>
                    <a:pt x="104753" y="7802"/>
                  </a:lnTo>
                  <a:lnTo>
                    <a:pt x="62709" y="29504"/>
                  </a:lnTo>
                  <a:lnTo>
                    <a:pt x="29553" y="62544"/>
                  </a:lnTo>
                  <a:lnTo>
                    <a:pt x="7808" y="104363"/>
                  </a:lnTo>
                  <a:lnTo>
                    <a:pt x="0" y="152400"/>
                  </a:lnTo>
                  <a:lnTo>
                    <a:pt x="0" y="1632966"/>
                  </a:lnTo>
                  <a:lnTo>
                    <a:pt x="7808" y="1681374"/>
                  </a:lnTo>
                  <a:lnTo>
                    <a:pt x="29553" y="1723418"/>
                  </a:lnTo>
                  <a:lnTo>
                    <a:pt x="62709" y="1756574"/>
                  </a:lnTo>
                  <a:lnTo>
                    <a:pt x="104753" y="1778319"/>
                  </a:lnTo>
                  <a:lnTo>
                    <a:pt x="153162" y="1786128"/>
                  </a:lnTo>
                  <a:lnTo>
                    <a:pt x="765048" y="1786127"/>
                  </a:lnTo>
                  <a:lnTo>
                    <a:pt x="813451" y="1778319"/>
                  </a:lnTo>
                  <a:lnTo>
                    <a:pt x="855494" y="1756574"/>
                  </a:lnTo>
                  <a:lnTo>
                    <a:pt x="888652" y="1723418"/>
                  </a:lnTo>
                  <a:lnTo>
                    <a:pt x="910399" y="1681374"/>
                  </a:lnTo>
                  <a:lnTo>
                    <a:pt x="918209" y="1632965"/>
                  </a:lnTo>
                  <a:lnTo>
                    <a:pt x="918209" y="152400"/>
                  </a:lnTo>
                  <a:lnTo>
                    <a:pt x="910399" y="104363"/>
                  </a:lnTo>
                  <a:lnTo>
                    <a:pt x="888652" y="62544"/>
                  </a:lnTo>
                  <a:lnTo>
                    <a:pt x="855494" y="29504"/>
                  </a:lnTo>
                  <a:lnTo>
                    <a:pt x="813451" y="7802"/>
                  </a:lnTo>
                  <a:lnTo>
                    <a:pt x="765048" y="0"/>
                  </a:lnTo>
                  <a:lnTo>
                    <a:pt x="153162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847472" y="5052781"/>
            <a:ext cx="882562" cy="197519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Εποχικότητα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898466" y="4260675"/>
            <a:ext cx="928409" cy="1799112"/>
            <a:chOff x="5882081" y="4252785"/>
            <a:chExt cx="925830" cy="1795780"/>
          </a:xfrm>
        </p:grpSpPr>
        <p:sp>
          <p:nvSpPr>
            <p:cNvPr id="21" name="object 21"/>
            <p:cNvSpPr/>
            <p:nvPr/>
          </p:nvSpPr>
          <p:spPr>
            <a:xfrm>
              <a:off x="5886843" y="4257547"/>
              <a:ext cx="916305" cy="1786255"/>
            </a:xfrm>
            <a:custGeom>
              <a:avLst/>
              <a:gdLst/>
              <a:ahLst/>
              <a:cxnLst/>
              <a:rect l="l" t="t" r="r" b="b"/>
              <a:pathLst>
                <a:path w="916304" h="1786254">
                  <a:moveTo>
                    <a:pt x="915924" y="1632965"/>
                  </a:moveTo>
                  <a:lnTo>
                    <a:pt x="915924" y="152400"/>
                  </a:lnTo>
                  <a:lnTo>
                    <a:pt x="908113" y="104363"/>
                  </a:lnTo>
                  <a:lnTo>
                    <a:pt x="886366" y="62544"/>
                  </a:lnTo>
                  <a:lnTo>
                    <a:pt x="853208" y="29504"/>
                  </a:lnTo>
                  <a:lnTo>
                    <a:pt x="811165" y="7802"/>
                  </a:lnTo>
                  <a:lnTo>
                    <a:pt x="762762" y="0"/>
                  </a:lnTo>
                  <a:lnTo>
                    <a:pt x="152400" y="0"/>
                  </a:lnTo>
                  <a:lnTo>
                    <a:pt x="104066" y="7802"/>
                  </a:lnTo>
                  <a:lnTo>
                    <a:pt x="62210" y="29504"/>
                  </a:lnTo>
                  <a:lnTo>
                    <a:pt x="29281" y="62544"/>
                  </a:lnTo>
                  <a:lnTo>
                    <a:pt x="7728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728" y="1681374"/>
                  </a:lnTo>
                  <a:lnTo>
                    <a:pt x="29281" y="1723418"/>
                  </a:lnTo>
                  <a:lnTo>
                    <a:pt x="62210" y="1756574"/>
                  </a:lnTo>
                  <a:lnTo>
                    <a:pt x="104066" y="1778319"/>
                  </a:lnTo>
                  <a:lnTo>
                    <a:pt x="152400" y="1786127"/>
                  </a:lnTo>
                  <a:lnTo>
                    <a:pt x="762762" y="1786127"/>
                  </a:lnTo>
                  <a:lnTo>
                    <a:pt x="811165" y="1778319"/>
                  </a:lnTo>
                  <a:lnTo>
                    <a:pt x="853208" y="1756574"/>
                  </a:lnTo>
                  <a:lnTo>
                    <a:pt x="886366" y="1723418"/>
                  </a:lnTo>
                  <a:lnTo>
                    <a:pt x="908113" y="1681374"/>
                  </a:lnTo>
                  <a:lnTo>
                    <a:pt x="915924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886843" y="4257547"/>
              <a:ext cx="916305" cy="1786255"/>
            </a:xfrm>
            <a:custGeom>
              <a:avLst/>
              <a:gdLst/>
              <a:ahLst/>
              <a:cxnLst/>
              <a:rect l="l" t="t" r="r" b="b"/>
              <a:pathLst>
                <a:path w="916304" h="1786254">
                  <a:moveTo>
                    <a:pt x="152400" y="0"/>
                  </a:moveTo>
                  <a:lnTo>
                    <a:pt x="104066" y="7802"/>
                  </a:lnTo>
                  <a:lnTo>
                    <a:pt x="62210" y="29504"/>
                  </a:lnTo>
                  <a:lnTo>
                    <a:pt x="29281" y="62544"/>
                  </a:lnTo>
                  <a:lnTo>
                    <a:pt x="7728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728" y="1681374"/>
                  </a:lnTo>
                  <a:lnTo>
                    <a:pt x="29281" y="1723418"/>
                  </a:lnTo>
                  <a:lnTo>
                    <a:pt x="62210" y="1756574"/>
                  </a:lnTo>
                  <a:lnTo>
                    <a:pt x="104066" y="1778319"/>
                  </a:lnTo>
                  <a:lnTo>
                    <a:pt x="152400" y="1786127"/>
                  </a:lnTo>
                  <a:lnTo>
                    <a:pt x="762762" y="1786127"/>
                  </a:lnTo>
                  <a:lnTo>
                    <a:pt x="811165" y="1778319"/>
                  </a:lnTo>
                  <a:lnTo>
                    <a:pt x="853208" y="1756574"/>
                  </a:lnTo>
                  <a:lnTo>
                    <a:pt x="886366" y="1723418"/>
                  </a:lnTo>
                  <a:lnTo>
                    <a:pt x="908113" y="1681374"/>
                  </a:lnTo>
                  <a:lnTo>
                    <a:pt x="915924" y="1632965"/>
                  </a:lnTo>
                  <a:lnTo>
                    <a:pt x="915924" y="152400"/>
                  </a:lnTo>
                  <a:lnTo>
                    <a:pt x="908113" y="104363"/>
                  </a:lnTo>
                  <a:lnTo>
                    <a:pt x="886366" y="62544"/>
                  </a:lnTo>
                  <a:lnTo>
                    <a:pt x="853208" y="29504"/>
                  </a:lnTo>
                  <a:lnTo>
                    <a:pt x="811165" y="7802"/>
                  </a:lnTo>
                  <a:lnTo>
                    <a:pt x="762762" y="0"/>
                  </a:lnTo>
                  <a:lnTo>
                    <a:pt x="152400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915716" y="5052781"/>
            <a:ext cx="892749" cy="197519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Αδιαχώριστο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969766" y="4260675"/>
            <a:ext cx="929682" cy="1799112"/>
            <a:chOff x="6950405" y="4252785"/>
            <a:chExt cx="927100" cy="1795780"/>
          </a:xfrm>
        </p:grpSpPr>
        <p:sp>
          <p:nvSpPr>
            <p:cNvPr id="25" name="object 25"/>
            <p:cNvSpPr/>
            <p:nvPr/>
          </p:nvSpPr>
          <p:spPr>
            <a:xfrm>
              <a:off x="6955167" y="4257547"/>
              <a:ext cx="917575" cy="1786255"/>
            </a:xfrm>
            <a:custGeom>
              <a:avLst/>
              <a:gdLst/>
              <a:ahLst/>
              <a:cxnLst/>
              <a:rect l="l" t="t" r="r" b="b"/>
              <a:pathLst>
                <a:path w="917575" h="1786254">
                  <a:moveTo>
                    <a:pt x="917448" y="1632965"/>
                  </a:moveTo>
                  <a:lnTo>
                    <a:pt x="917448" y="152400"/>
                  </a:lnTo>
                  <a:lnTo>
                    <a:pt x="909637" y="104363"/>
                  </a:lnTo>
                  <a:lnTo>
                    <a:pt x="887890" y="62544"/>
                  </a:lnTo>
                  <a:lnTo>
                    <a:pt x="854732" y="29504"/>
                  </a:lnTo>
                  <a:lnTo>
                    <a:pt x="812689" y="7802"/>
                  </a:lnTo>
                  <a:lnTo>
                    <a:pt x="764286" y="0"/>
                  </a:lnTo>
                  <a:lnTo>
                    <a:pt x="152400" y="0"/>
                  </a:lnTo>
                  <a:lnTo>
                    <a:pt x="104363" y="7802"/>
                  </a:lnTo>
                  <a:lnTo>
                    <a:pt x="62544" y="29504"/>
                  </a:lnTo>
                  <a:lnTo>
                    <a:pt x="29504" y="62544"/>
                  </a:lnTo>
                  <a:lnTo>
                    <a:pt x="7802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2" y="1681374"/>
                  </a:lnTo>
                  <a:lnTo>
                    <a:pt x="29504" y="1723418"/>
                  </a:lnTo>
                  <a:lnTo>
                    <a:pt x="62544" y="1756574"/>
                  </a:lnTo>
                  <a:lnTo>
                    <a:pt x="104363" y="1778319"/>
                  </a:lnTo>
                  <a:lnTo>
                    <a:pt x="152400" y="1786127"/>
                  </a:lnTo>
                  <a:lnTo>
                    <a:pt x="764286" y="1786127"/>
                  </a:lnTo>
                  <a:lnTo>
                    <a:pt x="812689" y="1778319"/>
                  </a:lnTo>
                  <a:lnTo>
                    <a:pt x="854732" y="1756574"/>
                  </a:lnTo>
                  <a:lnTo>
                    <a:pt x="887890" y="1723418"/>
                  </a:lnTo>
                  <a:lnTo>
                    <a:pt x="909637" y="1681374"/>
                  </a:lnTo>
                  <a:lnTo>
                    <a:pt x="917448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55167" y="4257547"/>
              <a:ext cx="917575" cy="1786255"/>
            </a:xfrm>
            <a:custGeom>
              <a:avLst/>
              <a:gdLst/>
              <a:ahLst/>
              <a:cxnLst/>
              <a:rect l="l" t="t" r="r" b="b"/>
              <a:pathLst>
                <a:path w="917575" h="1786254">
                  <a:moveTo>
                    <a:pt x="152400" y="0"/>
                  </a:moveTo>
                  <a:lnTo>
                    <a:pt x="104363" y="7802"/>
                  </a:lnTo>
                  <a:lnTo>
                    <a:pt x="62544" y="29504"/>
                  </a:lnTo>
                  <a:lnTo>
                    <a:pt x="29504" y="62544"/>
                  </a:lnTo>
                  <a:lnTo>
                    <a:pt x="7802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2" y="1681374"/>
                  </a:lnTo>
                  <a:lnTo>
                    <a:pt x="29504" y="1723418"/>
                  </a:lnTo>
                  <a:lnTo>
                    <a:pt x="62544" y="1756574"/>
                  </a:lnTo>
                  <a:lnTo>
                    <a:pt x="104363" y="1778319"/>
                  </a:lnTo>
                  <a:lnTo>
                    <a:pt x="152400" y="1786127"/>
                  </a:lnTo>
                  <a:lnTo>
                    <a:pt x="764286" y="1786127"/>
                  </a:lnTo>
                  <a:lnTo>
                    <a:pt x="812689" y="1778319"/>
                  </a:lnTo>
                  <a:lnTo>
                    <a:pt x="854732" y="1756574"/>
                  </a:lnTo>
                  <a:lnTo>
                    <a:pt x="887890" y="1723418"/>
                  </a:lnTo>
                  <a:lnTo>
                    <a:pt x="909637" y="1681374"/>
                  </a:lnTo>
                  <a:lnTo>
                    <a:pt x="917448" y="1632965"/>
                  </a:lnTo>
                  <a:lnTo>
                    <a:pt x="917448" y="152400"/>
                  </a:lnTo>
                  <a:lnTo>
                    <a:pt x="909637" y="104363"/>
                  </a:lnTo>
                  <a:lnTo>
                    <a:pt x="887890" y="62544"/>
                  </a:lnTo>
                  <a:lnTo>
                    <a:pt x="854732" y="29504"/>
                  </a:lnTo>
                  <a:lnTo>
                    <a:pt x="812689" y="7802"/>
                  </a:lnTo>
                  <a:lnTo>
                    <a:pt x="764286" y="0"/>
                  </a:lnTo>
                  <a:lnTo>
                    <a:pt x="152400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074890" y="4960407"/>
            <a:ext cx="717638" cy="391250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7551" marR="5092" indent="-25458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Αλληλεξ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ρτώμενες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042677" y="4260757"/>
            <a:ext cx="928409" cy="1799112"/>
            <a:chOff x="8020336" y="4252867"/>
            <a:chExt cx="925830" cy="1795780"/>
          </a:xfrm>
        </p:grpSpPr>
        <p:sp>
          <p:nvSpPr>
            <p:cNvPr id="29" name="object 29"/>
            <p:cNvSpPr/>
            <p:nvPr/>
          </p:nvSpPr>
          <p:spPr>
            <a:xfrm>
              <a:off x="8025015" y="4257547"/>
              <a:ext cx="916305" cy="1786255"/>
            </a:xfrm>
            <a:custGeom>
              <a:avLst/>
              <a:gdLst/>
              <a:ahLst/>
              <a:cxnLst/>
              <a:rect l="l" t="t" r="r" b="b"/>
              <a:pathLst>
                <a:path w="916304" h="1786254">
                  <a:moveTo>
                    <a:pt x="915911" y="1632965"/>
                  </a:moveTo>
                  <a:lnTo>
                    <a:pt x="915911" y="152400"/>
                  </a:lnTo>
                  <a:lnTo>
                    <a:pt x="908108" y="104363"/>
                  </a:lnTo>
                  <a:lnTo>
                    <a:pt x="886406" y="62544"/>
                  </a:lnTo>
                  <a:lnTo>
                    <a:pt x="853366" y="29504"/>
                  </a:lnTo>
                  <a:lnTo>
                    <a:pt x="811547" y="7802"/>
                  </a:lnTo>
                  <a:lnTo>
                    <a:pt x="763511" y="0"/>
                  </a:lnTo>
                  <a:lnTo>
                    <a:pt x="152400" y="0"/>
                  </a:lnTo>
                  <a:lnTo>
                    <a:pt x="104363" y="7802"/>
                  </a:lnTo>
                  <a:lnTo>
                    <a:pt x="62544" y="29504"/>
                  </a:lnTo>
                  <a:lnTo>
                    <a:pt x="29504" y="62544"/>
                  </a:lnTo>
                  <a:lnTo>
                    <a:pt x="7802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2" y="1681374"/>
                  </a:lnTo>
                  <a:lnTo>
                    <a:pt x="29504" y="1723418"/>
                  </a:lnTo>
                  <a:lnTo>
                    <a:pt x="62544" y="1756574"/>
                  </a:lnTo>
                  <a:lnTo>
                    <a:pt x="104363" y="1778319"/>
                  </a:lnTo>
                  <a:lnTo>
                    <a:pt x="152400" y="1786127"/>
                  </a:lnTo>
                  <a:lnTo>
                    <a:pt x="763511" y="1786127"/>
                  </a:lnTo>
                  <a:lnTo>
                    <a:pt x="811547" y="1778319"/>
                  </a:lnTo>
                  <a:lnTo>
                    <a:pt x="853366" y="1756574"/>
                  </a:lnTo>
                  <a:lnTo>
                    <a:pt x="886406" y="1723418"/>
                  </a:lnTo>
                  <a:lnTo>
                    <a:pt x="908108" y="1681374"/>
                  </a:lnTo>
                  <a:lnTo>
                    <a:pt x="915911" y="1632965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025015" y="4257547"/>
              <a:ext cx="916305" cy="1786255"/>
            </a:xfrm>
            <a:custGeom>
              <a:avLst/>
              <a:gdLst/>
              <a:ahLst/>
              <a:cxnLst/>
              <a:rect l="l" t="t" r="r" b="b"/>
              <a:pathLst>
                <a:path w="916304" h="1786254">
                  <a:moveTo>
                    <a:pt x="152400" y="0"/>
                  </a:moveTo>
                  <a:lnTo>
                    <a:pt x="104363" y="7802"/>
                  </a:lnTo>
                  <a:lnTo>
                    <a:pt x="62544" y="29504"/>
                  </a:lnTo>
                  <a:lnTo>
                    <a:pt x="29504" y="62544"/>
                  </a:lnTo>
                  <a:lnTo>
                    <a:pt x="7802" y="104363"/>
                  </a:lnTo>
                  <a:lnTo>
                    <a:pt x="0" y="152400"/>
                  </a:lnTo>
                  <a:lnTo>
                    <a:pt x="0" y="1632965"/>
                  </a:lnTo>
                  <a:lnTo>
                    <a:pt x="7802" y="1681374"/>
                  </a:lnTo>
                  <a:lnTo>
                    <a:pt x="29504" y="1723418"/>
                  </a:lnTo>
                  <a:lnTo>
                    <a:pt x="62544" y="1756574"/>
                  </a:lnTo>
                  <a:lnTo>
                    <a:pt x="104363" y="1778319"/>
                  </a:lnTo>
                  <a:lnTo>
                    <a:pt x="152400" y="1786127"/>
                  </a:lnTo>
                  <a:lnTo>
                    <a:pt x="763511" y="1786127"/>
                  </a:lnTo>
                  <a:lnTo>
                    <a:pt x="811547" y="1778319"/>
                  </a:lnTo>
                  <a:lnTo>
                    <a:pt x="853366" y="1756574"/>
                  </a:lnTo>
                  <a:lnTo>
                    <a:pt x="886406" y="1723418"/>
                  </a:lnTo>
                  <a:lnTo>
                    <a:pt x="908108" y="1681374"/>
                  </a:lnTo>
                  <a:lnTo>
                    <a:pt x="915911" y="1632965"/>
                  </a:lnTo>
                  <a:lnTo>
                    <a:pt x="915911" y="152400"/>
                  </a:lnTo>
                  <a:lnTo>
                    <a:pt x="908108" y="104363"/>
                  </a:lnTo>
                  <a:lnTo>
                    <a:pt x="886406" y="62544"/>
                  </a:lnTo>
                  <a:lnTo>
                    <a:pt x="853366" y="29504"/>
                  </a:lnTo>
                  <a:lnTo>
                    <a:pt x="811547" y="7802"/>
                  </a:lnTo>
                  <a:lnTo>
                    <a:pt x="763511" y="0"/>
                  </a:lnTo>
                  <a:lnTo>
                    <a:pt x="152400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090408" y="4869562"/>
            <a:ext cx="831620" cy="574469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 marR="5092" indent="-42006" algn="ctr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Υψηλό  Κόστος  Πα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γωγής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625" y="200162"/>
            <a:ext cx="4861481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10" dirty="0"/>
              <a:t>Βασικές</a:t>
            </a:r>
            <a:r>
              <a:rPr spc="-45" dirty="0"/>
              <a:t> </a:t>
            </a:r>
            <a:r>
              <a:rPr spc="-5" dirty="0"/>
              <a:t>Έννοιες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51387" y="1138759"/>
            <a:ext cx="5776767" cy="3044112"/>
          </a:xfrm>
          <a:prstGeom prst="rect">
            <a:avLst/>
          </a:prstGeom>
        </p:spPr>
        <p:txBody>
          <a:bodyPr vert="horz" wrap="square" lIns="0" tIns="88468" rIns="0" bIns="0" rtlCol="0">
            <a:spAutoFit/>
          </a:bodyPr>
          <a:lstStyle/>
          <a:p>
            <a:pPr marL="12729">
              <a:spcBef>
                <a:spcPts val="697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Τι είναι </a:t>
            </a: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ο</a:t>
            </a:r>
            <a:r>
              <a:rPr sz="24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Τουρισμός;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591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Τι είναι</a:t>
            </a:r>
            <a:r>
              <a:rPr sz="24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Τουρίστας;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59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Τι </a:t>
            </a: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ονομάζεται 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Τουριστική</a:t>
            </a:r>
            <a:r>
              <a:rPr sz="2400" u="heavy" spc="-3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Υπηρεσία;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59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Τι είναι </a:t>
            </a: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το </a:t>
            </a: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Τουριστικό</a:t>
            </a:r>
            <a:r>
              <a:rPr sz="24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</a:rPr>
              <a:t>Πακέτο;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59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Τι είναι το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Τουριστικό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Γραφείο;</a:t>
            </a:r>
            <a:endParaRPr sz="2400" dirty="0">
              <a:latin typeface="Arial"/>
              <a:cs typeface="Arial"/>
            </a:endParaRPr>
          </a:p>
          <a:p>
            <a:pPr marL="353236" marR="5092" indent="-341143">
              <a:spcBef>
                <a:spcPts val="59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Ποιες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είναι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οι κυριότερες λειτουργίες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  Τουριστικού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Γραφείου;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2151" y="200162"/>
            <a:ext cx="5907692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Τι καλείται</a:t>
            </a:r>
            <a:r>
              <a:rPr spc="-50" dirty="0"/>
              <a:t> </a:t>
            </a:r>
            <a:r>
              <a:rPr spc="-5" dirty="0"/>
              <a:t>Τουρισμός;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51388" y="1367784"/>
            <a:ext cx="6118711" cy="4373724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53236" marR="108835" indent="-341143">
              <a:spcBef>
                <a:spcPts val="100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Διαφορετικές προσεγγίσεις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ανάλογα με τη  σκοπιά του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κάθε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μελετητή</a:t>
            </a:r>
            <a:endParaRPr sz="2400" dirty="0">
              <a:latin typeface="Arial"/>
              <a:cs typeface="Arial"/>
            </a:endParaRPr>
          </a:p>
          <a:p>
            <a:pPr marL="754206" marR="5092" indent="-283861">
              <a:spcBef>
                <a:spcPts val="51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Τουρίστας: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Αναζήτηση εμπειριών διασκέδασης,  αναψυχής, εκπαίδευσης κτλ.</a:t>
            </a:r>
            <a:endParaRPr sz="2000" dirty="0">
              <a:latin typeface="Arial"/>
              <a:cs typeface="Arial"/>
            </a:endParaRPr>
          </a:p>
          <a:p>
            <a:pPr marL="754206" marR="231034" indent="-283861">
              <a:spcBef>
                <a:spcPts val="49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Τουριστική Επιχείρηση: Ευκαιρία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πραγματοποίησης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κέδρους,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εφοδιασμός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της  αγαθά και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υπηρεσίες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που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ζητούν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οι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τουρίστες</a:t>
            </a:r>
            <a:endParaRPr sz="2000" dirty="0">
              <a:latin typeface="Arial"/>
              <a:cs typeface="Arial"/>
            </a:endParaRPr>
          </a:p>
          <a:p>
            <a:pPr marL="754206" marR="38824" indent="-283861">
              <a:spcBef>
                <a:spcPts val="50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Τόπος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Φιλοξενίας: πολιτιστικός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παράγοντας,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δημιουργία νέων θέσεων εργασίας και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εσόδων,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παράγοντας ευημερίας και κοινωνικής</a:t>
            </a:r>
            <a:r>
              <a:rPr sz="20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αλλαγής</a:t>
            </a:r>
            <a:endParaRPr sz="2000" dirty="0">
              <a:latin typeface="Arial"/>
              <a:cs typeface="Arial"/>
            </a:endParaRPr>
          </a:p>
          <a:p>
            <a:pPr marL="754206" marR="289590" indent="-283861"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Διοίκηση του Τουριστικού Προορισμού:  παράγοντας ανάπτυξης της οικονομίας με τις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όποιες αρνητικές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συνέπειες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επιφέρει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2150" y="200162"/>
            <a:ext cx="6060517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Τι καλείται</a:t>
            </a:r>
            <a:r>
              <a:rPr spc="-50" dirty="0"/>
              <a:t> </a:t>
            </a:r>
            <a:r>
              <a:rPr spc="-5" dirty="0"/>
              <a:t>Τουρισμός;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98563" y="1367783"/>
            <a:ext cx="6081779" cy="4408078"/>
          </a:xfrm>
          <a:prstGeom prst="rect">
            <a:avLst/>
          </a:prstGeom>
        </p:spPr>
        <p:txBody>
          <a:bodyPr vert="horz" wrap="square" lIns="0" tIns="88468" rIns="0" bIns="0" rtlCol="0">
            <a:spAutoFit/>
          </a:bodyPr>
          <a:lstStyle/>
          <a:p>
            <a:pPr marL="12729">
              <a:spcBef>
                <a:spcPts val="697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Αλληλοσυγκρουόμενοι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Ορισμοί</a:t>
            </a:r>
            <a:endParaRPr sz="2400" dirty="0">
              <a:latin typeface="Arial"/>
              <a:cs typeface="Arial"/>
            </a:endParaRPr>
          </a:p>
          <a:p>
            <a:pPr marL="353236" marR="5092" indent="-341143">
              <a:spcBef>
                <a:spcPts val="591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Αδυναμία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απάντησης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των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ερωτήσεων: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Για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να θεωρηθεί κάποιος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τουρίστας</a:t>
            </a:r>
            <a:endParaRPr sz="2400" dirty="0">
              <a:latin typeface="Arial"/>
              <a:cs typeface="Arial"/>
            </a:endParaRPr>
          </a:p>
          <a:p>
            <a:pPr marL="754206" marR="542264" indent="-283861">
              <a:spcBef>
                <a:spcPts val="51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Ποια είναι η ελάχιστη απόσταση την οποία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πρέπει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να διανύσει;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50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Ποια είναι η ελάχιστη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απόσταση;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Ποιος είναι ο ελάχιστος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χρόνος;</a:t>
            </a:r>
            <a:endParaRPr sz="2000" dirty="0">
              <a:latin typeface="Arial"/>
              <a:cs typeface="Arial"/>
            </a:endParaRPr>
          </a:p>
          <a:p>
            <a:pPr marL="754206" marR="145749" indent="-283861">
              <a:spcBef>
                <a:spcPts val="49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Ποιοι σκοποί θεωρούνται τουριστικοί και ποιοι  όχι;</a:t>
            </a:r>
            <a:endParaRPr sz="2000" dirty="0">
              <a:latin typeface="Arial"/>
              <a:cs typeface="Arial"/>
            </a:endParaRPr>
          </a:p>
          <a:p>
            <a:pPr marL="754206" marR="331596" indent="-283861">
              <a:spcBef>
                <a:spcPts val="50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Πόσες επισκέψεις ενός προορισμού και άνω  καθιστούν ένα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επισκέπτη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τουρίστα;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50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Κτλ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29186"/>
            <a:ext cx="7411988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Τι καλείται</a:t>
            </a:r>
            <a:r>
              <a:rPr spc="-50" dirty="0"/>
              <a:t> </a:t>
            </a:r>
            <a:r>
              <a:rPr spc="-5" dirty="0"/>
              <a:t>Τουρισμός;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57037" y="1596807"/>
            <a:ext cx="6177294" cy="4681635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353236" marR="5092" indent="-341143">
              <a:spcBef>
                <a:spcPts val="95"/>
              </a:spcBef>
              <a:tabLst>
                <a:tab pos="35259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Γενικός Ορισμός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Τουρισμού: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η πρόσκαιρη  μετακίνηση ατόμων από τον τόπο της μόνιμης  διαμονής τους σε άλλον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με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αποκλειστικό σκοπό την  ικανοποίηση των τουριστικών αναγκών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τους,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καθώς και η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οργανωμένη προσπάθεια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για την  προσέλκυση,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υποδοχή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και καλύτερη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εξυπηρέτησή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τους</a:t>
            </a:r>
            <a:endParaRPr sz="2000" dirty="0">
              <a:latin typeface="Arial"/>
              <a:cs typeface="Arial"/>
            </a:endParaRPr>
          </a:p>
          <a:p>
            <a:pPr marL="353236" marR="14638" indent="-341143">
              <a:spcBef>
                <a:spcPts val="601"/>
              </a:spcBef>
              <a:tabLst>
                <a:tab pos="35323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•	Ειδικός Ορισμός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Τουρισμού: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είναι το σύνολο των  σχέσεων και των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γεγονότων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που δημιουργούνται  κατά τη διάρκεια της μετακίνησης και της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παραμονής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των ατόμων εκτός του τόπου συνήθους  κατοικίας τους υπό τον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περιορισμό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ότι τόσο η  μετακίνηση όσο και η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παραμονή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δεν έχουν ως  κίνητρο την άσκηση οποιασδήποτε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κερδοσκοπικής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δραστηριότητας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3449" y="474737"/>
            <a:ext cx="6724278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Τι καλείται</a:t>
            </a:r>
            <a:r>
              <a:rPr spc="-50" dirty="0"/>
              <a:t> </a:t>
            </a:r>
            <a:r>
              <a:rPr spc="-5" dirty="0"/>
              <a:t>Τουρισμός;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821159" y="1596808"/>
            <a:ext cx="5999636" cy="1084376"/>
          </a:xfrm>
          <a:prstGeom prst="rect">
            <a:avLst/>
          </a:prstGeom>
        </p:spPr>
        <p:txBody>
          <a:bodyPr vert="horz" wrap="square" lIns="0" tIns="45189" rIns="0" bIns="0" rtlCol="0">
            <a:spAutoFit/>
          </a:bodyPr>
          <a:lstStyle/>
          <a:p>
            <a:pPr marL="352599" marR="5092" indent="-340506">
              <a:lnSpc>
                <a:spcPts val="2686"/>
              </a:lnSpc>
              <a:spcBef>
                <a:spcPts val="35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Τουριστικές Ανάγκες: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συνήθως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επιθυμία  ξεκούρασης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αναψυχής αλλά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άλλες  όπως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άθληση,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εκπαίδευση,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κτλ.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909761" y="577261"/>
            <a:ext cx="13677794" cy="755328"/>
          </a:xfrm>
          <a:prstGeom prst="rect">
            <a:avLst/>
          </a:prstGeom>
        </p:spPr>
        <p:txBody>
          <a:bodyPr vert="horz" wrap="square" lIns="0" tIns="198453" rIns="0" bIns="0" rtlCol="0">
            <a:spAutoFit/>
          </a:bodyPr>
          <a:lstStyle/>
          <a:p>
            <a:pPr marL="3863952" marR="5092" indent="-579816">
              <a:spcBef>
                <a:spcPts val="95"/>
              </a:spcBef>
            </a:pPr>
            <a:r>
              <a:rPr sz="3600" spc="-5" dirty="0"/>
              <a:t>Ποιοι είναι οι Τύποι</a:t>
            </a:r>
            <a:r>
              <a:rPr sz="3600" spc="-95" dirty="0"/>
              <a:t> </a:t>
            </a:r>
            <a:r>
              <a:rPr sz="3600" spc="-5" dirty="0"/>
              <a:t>του  </a:t>
            </a:r>
            <a:r>
              <a:rPr sz="3600" spc="-10" dirty="0"/>
              <a:t>Τουρισμού</a:t>
            </a:r>
            <a:r>
              <a:rPr sz="3600" spc="15" dirty="0"/>
              <a:t> </a:t>
            </a:r>
            <a:r>
              <a:rPr sz="3600" spc="-10" dirty="0"/>
              <a:t>(1/2);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57037" y="1673148"/>
            <a:ext cx="5357136" cy="4233979"/>
          </a:xfrm>
          <a:prstGeom prst="rect">
            <a:avLst/>
          </a:prstGeom>
        </p:spPr>
        <p:txBody>
          <a:bodyPr vert="horz" wrap="square" lIns="0" tIns="55371" rIns="0" bIns="0" rtlCol="0">
            <a:spAutoFit/>
          </a:bodyPr>
          <a:lstStyle/>
          <a:p>
            <a:pPr marL="353236" marR="5092" indent="-341143">
              <a:lnSpc>
                <a:spcPts val="2586"/>
              </a:lnSpc>
              <a:spcBef>
                <a:spcPts val="435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Διαχωρισμός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με βάση τα κίνητρα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  τουρίστα: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23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Τουρισμός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Αναψυχής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Επαγγελματικός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Τουρισμός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υγείας</a:t>
            </a:r>
            <a:endParaRPr sz="2000" dirty="0">
              <a:latin typeface="Arial"/>
              <a:cs typeface="Arial"/>
            </a:endParaRPr>
          </a:p>
          <a:p>
            <a:pPr marL="12729">
              <a:spcBef>
                <a:spcPts val="301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Σύμφωνα με το Μεταφορικό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Μέσο: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27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Αεροπορικός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Τουρισμός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Σιδηροδρομικός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Ακτοπλοϊκός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 Τουρισμός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Αυτοκινητιστικός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Περιπατητικός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6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Κτλ.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311198" y="451687"/>
            <a:ext cx="12455198" cy="755328"/>
          </a:xfrm>
          <a:prstGeom prst="rect">
            <a:avLst/>
          </a:prstGeom>
        </p:spPr>
        <p:txBody>
          <a:bodyPr vert="horz" wrap="square" lIns="0" tIns="198453" rIns="0" bIns="0" rtlCol="0">
            <a:spAutoFit/>
          </a:bodyPr>
          <a:lstStyle/>
          <a:p>
            <a:pPr marL="3863952" marR="5092" indent="-579816">
              <a:spcBef>
                <a:spcPts val="95"/>
              </a:spcBef>
            </a:pPr>
            <a:r>
              <a:rPr sz="3600" spc="-5" dirty="0"/>
              <a:t>Ποιοι είναι οι Τύποι</a:t>
            </a:r>
            <a:r>
              <a:rPr sz="3600" spc="-95" dirty="0"/>
              <a:t> </a:t>
            </a:r>
            <a:r>
              <a:rPr sz="3600" spc="-5" dirty="0"/>
              <a:t>του  </a:t>
            </a:r>
            <a:r>
              <a:rPr sz="3600" spc="-10" dirty="0"/>
              <a:t>Τουρισμού</a:t>
            </a:r>
            <a:r>
              <a:rPr sz="3600" spc="15" dirty="0"/>
              <a:t> </a:t>
            </a:r>
            <a:r>
              <a:rPr sz="3600" spc="-10" dirty="0"/>
              <a:t>(2/2);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2050396" y="1520466"/>
            <a:ext cx="4491767" cy="4399808"/>
          </a:xfrm>
          <a:prstGeom prst="rect">
            <a:avLst/>
          </a:prstGeom>
        </p:spPr>
        <p:txBody>
          <a:bodyPr vert="horz" wrap="square" lIns="0" tIns="45825" rIns="0" bIns="0" rtlCol="0">
            <a:spAutoFit/>
          </a:bodyPr>
          <a:lstStyle/>
          <a:p>
            <a:pPr marL="12729">
              <a:spcBef>
                <a:spcPts val="361"/>
              </a:spcBef>
              <a:tabLst>
                <a:tab pos="35259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•	Σύμφωνα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με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τον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προορισμό: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36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Παραθαλάσσιος τουρισμός,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Παραλίμνιος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τουρισμός,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Ορεινός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τουρισμός,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υπαίθρου,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Αστικός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Εσωτερικός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Διεθνής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dirty="0">
              <a:latin typeface="Arial"/>
              <a:cs typeface="Arial"/>
            </a:endParaRPr>
          </a:p>
          <a:p>
            <a:pPr marL="12729">
              <a:spcBef>
                <a:spcPts val="271"/>
              </a:spcBef>
              <a:tabLst>
                <a:tab pos="35259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•	Σύμφωνα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με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 μέγεθος της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ομάδας: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36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Μαζικός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τουρισμός,</a:t>
            </a:r>
            <a:endParaRPr dirty="0">
              <a:latin typeface="Arial"/>
              <a:cs typeface="Arial"/>
            </a:endParaRPr>
          </a:p>
          <a:p>
            <a:pPr marL="470981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Ατομικός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τουρισμός,</a:t>
            </a:r>
            <a:endParaRPr dirty="0">
              <a:latin typeface="Arial"/>
              <a:cs typeface="Arial"/>
            </a:endParaRPr>
          </a:p>
          <a:p>
            <a:pPr marL="12729">
              <a:spcBef>
                <a:spcPts val="261"/>
              </a:spcBef>
              <a:tabLst>
                <a:tab pos="35259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Ανάλογα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με την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δραστηριότητα: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236"/>
              </a:spcBef>
              <a:tabLst>
                <a:tab pos="817215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μαζικός-οργανωμένος</a:t>
            </a:r>
            <a:r>
              <a:rPr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dirty="0">
              <a:latin typeface="Arial"/>
              <a:cs typeface="Arial"/>
            </a:endParaRPr>
          </a:p>
          <a:p>
            <a:pPr marL="470344">
              <a:spcBef>
                <a:spcPts val="241"/>
              </a:spcBef>
              <a:tabLst>
                <a:tab pos="754206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Εναλλακτικός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τουρισμός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986173" y="222663"/>
            <a:ext cx="13677794" cy="755328"/>
          </a:xfrm>
          <a:prstGeom prst="rect">
            <a:avLst/>
          </a:prstGeom>
        </p:spPr>
        <p:txBody>
          <a:bodyPr vert="horz" wrap="square" lIns="0" tIns="198453" rIns="0" bIns="0" rtlCol="0">
            <a:spAutoFit/>
          </a:bodyPr>
          <a:lstStyle/>
          <a:p>
            <a:pPr marL="4344479" marR="5092" indent="-1074982">
              <a:spcBef>
                <a:spcPts val="95"/>
              </a:spcBef>
            </a:pPr>
            <a:r>
              <a:rPr sz="3600" spc="-10" dirty="0"/>
              <a:t>Διακρίσεις Τουριστικών  Υπηρεσιών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9</a:t>
            </a:fld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3425817" y="1596807"/>
            <a:ext cx="4913945" cy="2702485"/>
            <a:chOff x="3357956" y="1574355"/>
            <a:chExt cx="4900295" cy="2697480"/>
          </a:xfrm>
        </p:grpSpPr>
        <p:sp>
          <p:nvSpPr>
            <p:cNvPr id="4" name="object 4"/>
            <p:cNvSpPr/>
            <p:nvPr/>
          </p:nvSpPr>
          <p:spPr>
            <a:xfrm>
              <a:off x="3372243" y="3365245"/>
              <a:ext cx="4871720" cy="892810"/>
            </a:xfrm>
            <a:custGeom>
              <a:avLst/>
              <a:gdLst/>
              <a:ahLst/>
              <a:cxnLst/>
              <a:rect l="l" t="t" r="r" b="b"/>
              <a:pathLst>
                <a:path w="4871720" h="892810">
                  <a:moveTo>
                    <a:pt x="4871453" y="892301"/>
                  </a:moveTo>
                  <a:lnTo>
                    <a:pt x="3653028" y="892301"/>
                  </a:lnTo>
                  <a:lnTo>
                    <a:pt x="3653028" y="0"/>
                  </a:lnTo>
                  <a:lnTo>
                    <a:pt x="2434577" y="0"/>
                  </a:lnTo>
                </a:path>
                <a:path w="4871720" h="892810">
                  <a:moveTo>
                    <a:pt x="3247631" y="892301"/>
                  </a:moveTo>
                  <a:lnTo>
                    <a:pt x="2841497" y="892301"/>
                  </a:lnTo>
                  <a:lnTo>
                    <a:pt x="2841497" y="0"/>
                  </a:lnTo>
                  <a:lnTo>
                    <a:pt x="2434577" y="0"/>
                  </a:lnTo>
                </a:path>
                <a:path w="4871720" h="892810">
                  <a:moveTo>
                    <a:pt x="1625346" y="892302"/>
                  </a:moveTo>
                  <a:lnTo>
                    <a:pt x="2030729" y="892301"/>
                  </a:lnTo>
                  <a:lnTo>
                    <a:pt x="2030729" y="0"/>
                  </a:lnTo>
                  <a:lnTo>
                    <a:pt x="2436875" y="0"/>
                  </a:lnTo>
                </a:path>
                <a:path w="4871720" h="892810">
                  <a:moveTo>
                    <a:pt x="0" y="892302"/>
                  </a:moveTo>
                  <a:lnTo>
                    <a:pt x="1217676" y="892302"/>
                  </a:lnTo>
                  <a:lnTo>
                    <a:pt x="1217676" y="0"/>
                  </a:lnTo>
                  <a:lnTo>
                    <a:pt x="2434577" y="0"/>
                  </a:lnTo>
                </a:path>
              </a:pathLst>
            </a:custGeom>
            <a:ln w="284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11889" y="157911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1392161" y="1553717"/>
                  </a:moveTo>
                  <a:lnTo>
                    <a:pt x="1392161" y="232409"/>
                  </a:lnTo>
                  <a:lnTo>
                    <a:pt x="1387458" y="185669"/>
                  </a:lnTo>
                  <a:lnTo>
                    <a:pt x="1373970" y="142089"/>
                  </a:lnTo>
                  <a:lnTo>
                    <a:pt x="1352624" y="102616"/>
                  </a:lnTo>
                  <a:lnTo>
                    <a:pt x="1324349" y="68199"/>
                  </a:lnTo>
                  <a:lnTo>
                    <a:pt x="1290073" y="39781"/>
                  </a:lnTo>
                  <a:lnTo>
                    <a:pt x="1250725" y="18311"/>
                  </a:lnTo>
                  <a:lnTo>
                    <a:pt x="1207233" y="4735"/>
                  </a:lnTo>
                  <a:lnTo>
                    <a:pt x="1160525" y="0"/>
                  </a:lnTo>
                  <a:lnTo>
                    <a:pt x="231647" y="0"/>
                  </a:lnTo>
                  <a:lnTo>
                    <a:pt x="184939" y="4735"/>
                  </a:lnTo>
                  <a:lnTo>
                    <a:pt x="141446" y="18311"/>
                  </a:lnTo>
                  <a:lnTo>
                    <a:pt x="102096" y="39781"/>
                  </a:lnTo>
                  <a:lnTo>
                    <a:pt x="67817" y="68199"/>
                  </a:lnTo>
                  <a:lnTo>
                    <a:pt x="39540" y="102616"/>
                  </a:lnTo>
                  <a:lnTo>
                    <a:pt x="18192" y="142089"/>
                  </a:lnTo>
                  <a:lnTo>
                    <a:pt x="4702" y="185669"/>
                  </a:lnTo>
                  <a:lnTo>
                    <a:pt x="0" y="232409"/>
                  </a:lnTo>
                  <a:lnTo>
                    <a:pt x="0" y="1553717"/>
                  </a:lnTo>
                  <a:lnTo>
                    <a:pt x="4702" y="1600677"/>
                  </a:lnTo>
                  <a:lnTo>
                    <a:pt x="18192" y="1644360"/>
                  </a:lnTo>
                  <a:lnTo>
                    <a:pt x="39540" y="1683845"/>
                  </a:lnTo>
                  <a:lnTo>
                    <a:pt x="67817" y="1718214"/>
                  </a:lnTo>
                  <a:lnTo>
                    <a:pt x="102096" y="1746547"/>
                  </a:lnTo>
                  <a:lnTo>
                    <a:pt x="141446" y="1767923"/>
                  </a:lnTo>
                  <a:lnTo>
                    <a:pt x="184939" y="1781423"/>
                  </a:lnTo>
                  <a:lnTo>
                    <a:pt x="231647" y="1786127"/>
                  </a:lnTo>
                  <a:lnTo>
                    <a:pt x="1160525" y="1786127"/>
                  </a:lnTo>
                  <a:lnTo>
                    <a:pt x="1207233" y="1781423"/>
                  </a:lnTo>
                  <a:lnTo>
                    <a:pt x="1250725" y="1767923"/>
                  </a:lnTo>
                  <a:lnTo>
                    <a:pt x="1290073" y="1746547"/>
                  </a:lnTo>
                  <a:lnTo>
                    <a:pt x="1324349" y="1718214"/>
                  </a:lnTo>
                  <a:lnTo>
                    <a:pt x="1352624" y="1683845"/>
                  </a:lnTo>
                  <a:lnTo>
                    <a:pt x="1373970" y="1644360"/>
                  </a:lnTo>
                  <a:lnTo>
                    <a:pt x="1387458" y="1600677"/>
                  </a:lnTo>
                  <a:lnTo>
                    <a:pt x="1392161" y="1553717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11889" y="157911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231647" y="0"/>
                  </a:moveTo>
                  <a:lnTo>
                    <a:pt x="184939" y="4735"/>
                  </a:lnTo>
                  <a:lnTo>
                    <a:pt x="141446" y="18311"/>
                  </a:lnTo>
                  <a:lnTo>
                    <a:pt x="102096" y="39781"/>
                  </a:lnTo>
                  <a:lnTo>
                    <a:pt x="67817" y="68199"/>
                  </a:lnTo>
                  <a:lnTo>
                    <a:pt x="39540" y="102616"/>
                  </a:lnTo>
                  <a:lnTo>
                    <a:pt x="18192" y="142089"/>
                  </a:lnTo>
                  <a:lnTo>
                    <a:pt x="4702" y="185669"/>
                  </a:lnTo>
                  <a:lnTo>
                    <a:pt x="0" y="232409"/>
                  </a:lnTo>
                  <a:lnTo>
                    <a:pt x="0" y="1553717"/>
                  </a:lnTo>
                  <a:lnTo>
                    <a:pt x="4702" y="1600677"/>
                  </a:lnTo>
                  <a:lnTo>
                    <a:pt x="18192" y="1644360"/>
                  </a:lnTo>
                  <a:lnTo>
                    <a:pt x="39540" y="1683845"/>
                  </a:lnTo>
                  <a:lnTo>
                    <a:pt x="67817" y="1718214"/>
                  </a:lnTo>
                  <a:lnTo>
                    <a:pt x="102096" y="1746547"/>
                  </a:lnTo>
                  <a:lnTo>
                    <a:pt x="141446" y="1767923"/>
                  </a:lnTo>
                  <a:lnTo>
                    <a:pt x="184939" y="1781423"/>
                  </a:lnTo>
                  <a:lnTo>
                    <a:pt x="231647" y="1786127"/>
                  </a:lnTo>
                  <a:lnTo>
                    <a:pt x="1160525" y="1786127"/>
                  </a:lnTo>
                  <a:lnTo>
                    <a:pt x="1207233" y="1781423"/>
                  </a:lnTo>
                  <a:lnTo>
                    <a:pt x="1250725" y="1767923"/>
                  </a:lnTo>
                  <a:lnTo>
                    <a:pt x="1290073" y="1746547"/>
                  </a:lnTo>
                  <a:lnTo>
                    <a:pt x="1324349" y="1718214"/>
                  </a:lnTo>
                  <a:lnTo>
                    <a:pt x="1352624" y="1683845"/>
                  </a:lnTo>
                  <a:lnTo>
                    <a:pt x="1373970" y="1644360"/>
                  </a:lnTo>
                  <a:lnTo>
                    <a:pt x="1387458" y="1600677"/>
                  </a:lnTo>
                  <a:lnTo>
                    <a:pt x="1392161" y="1553717"/>
                  </a:lnTo>
                  <a:lnTo>
                    <a:pt x="1392161" y="232409"/>
                  </a:lnTo>
                  <a:lnTo>
                    <a:pt x="1387458" y="185669"/>
                  </a:lnTo>
                  <a:lnTo>
                    <a:pt x="1373970" y="142089"/>
                  </a:lnTo>
                  <a:lnTo>
                    <a:pt x="1352624" y="102616"/>
                  </a:lnTo>
                  <a:lnTo>
                    <a:pt x="1324349" y="68199"/>
                  </a:lnTo>
                  <a:lnTo>
                    <a:pt x="1290073" y="39781"/>
                  </a:lnTo>
                  <a:lnTo>
                    <a:pt x="1250725" y="18311"/>
                  </a:lnTo>
                  <a:lnTo>
                    <a:pt x="1207233" y="4735"/>
                  </a:lnTo>
                  <a:lnTo>
                    <a:pt x="1160525" y="0"/>
                  </a:lnTo>
                  <a:lnTo>
                    <a:pt x="231647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153131" y="2153346"/>
            <a:ext cx="1342309" cy="636178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72556" marR="5092" indent="-60464"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Τουριστικές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Υπηρεσίες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679217" y="4260675"/>
            <a:ext cx="1405986" cy="1799112"/>
            <a:chOff x="2671775" y="4252785"/>
            <a:chExt cx="1402080" cy="1795780"/>
          </a:xfrm>
        </p:grpSpPr>
        <p:sp>
          <p:nvSpPr>
            <p:cNvPr id="9" name="object 9"/>
            <p:cNvSpPr/>
            <p:nvPr/>
          </p:nvSpPr>
          <p:spPr>
            <a:xfrm>
              <a:off x="2676537" y="425754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1392174" y="1553717"/>
                  </a:moveTo>
                  <a:lnTo>
                    <a:pt x="1392174" y="231648"/>
                  </a:lnTo>
                  <a:lnTo>
                    <a:pt x="1387471" y="184939"/>
                  </a:lnTo>
                  <a:lnTo>
                    <a:pt x="1373981" y="141446"/>
                  </a:lnTo>
                  <a:lnTo>
                    <a:pt x="1352633" y="102096"/>
                  </a:lnTo>
                  <a:lnTo>
                    <a:pt x="1324356" y="67817"/>
                  </a:lnTo>
                  <a:lnTo>
                    <a:pt x="1290077" y="39540"/>
                  </a:lnTo>
                  <a:lnTo>
                    <a:pt x="1250727" y="18192"/>
                  </a:lnTo>
                  <a:lnTo>
                    <a:pt x="1207234" y="4702"/>
                  </a:lnTo>
                  <a:lnTo>
                    <a:pt x="1160526" y="0"/>
                  </a:lnTo>
                  <a:lnTo>
                    <a:pt x="232410" y="0"/>
                  </a:lnTo>
                  <a:lnTo>
                    <a:pt x="185450" y="4702"/>
                  </a:lnTo>
                  <a:lnTo>
                    <a:pt x="141767" y="18192"/>
                  </a:lnTo>
                  <a:lnTo>
                    <a:pt x="102282" y="39540"/>
                  </a:lnTo>
                  <a:lnTo>
                    <a:pt x="67913" y="67817"/>
                  </a:lnTo>
                  <a:lnTo>
                    <a:pt x="39580" y="102096"/>
                  </a:lnTo>
                  <a:lnTo>
                    <a:pt x="18204" y="141446"/>
                  </a:lnTo>
                  <a:lnTo>
                    <a:pt x="4704" y="184939"/>
                  </a:lnTo>
                  <a:lnTo>
                    <a:pt x="0" y="231648"/>
                  </a:lnTo>
                  <a:lnTo>
                    <a:pt x="0" y="1553717"/>
                  </a:lnTo>
                  <a:lnTo>
                    <a:pt x="4704" y="1600458"/>
                  </a:lnTo>
                  <a:lnTo>
                    <a:pt x="18204" y="1644038"/>
                  </a:lnTo>
                  <a:lnTo>
                    <a:pt x="39580" y="1683511"/>
                  </a:lnTo>
                  <a:lnTo>
                    <a:pt x="67913" y="1717929"/>
                  </a:lnTo>
                  <a:lnTo>
                    <a:pt x="102282" y="1746346"/>
                  </a:lnTo>
                  <a:lnTo>
                    <a:pt x="141767" y="1767816"/>
                  </a:lnTo>
                  <a:lnTo>
                    <a:pt x="185450" y="1781392"/>
                  </a:lnTo>
                  <a:lnTo>
                    <a:pt x="232410" y="1786127"/>
                  </a:lnTo>
                  <a:lnTo>
                    <a:pt x="1160526" y="1786127"/>
                  </a:lnTo>
                  <a:lnTo>
                    <a:pt x="1207234" y="1781392"/>
                  </a:lnTo>
                  <a:lnTo>
                    <a:pt x="1250727" y="1767816"/>
                  </a:lnTo>
                  <a:lnTo>
                    <a:pt x="1290077" y="1746346"/>
                  </a:lnTo>
                  <a:lnTo>
                    <a:pt x="1324356" y="1717928"/>
                  </a:lnTo>
                  <a:lnTo>
                    <a:pt x="1352633" y="1683511"/>
                  </a:lnTo>
                  <a:lnTo>
                    <a:pt x="1373981" y="1644038"/>
                  </a:lnTo>
                  <a:lnTo>
                    <a:pt x="1387471" y="1600458"/>
                  </a:lnTo>
                  <a:lnTo>
                    <a:pt x="1392174" y="1553717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76537" y="425754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232410" y="0"/>
                  </a:moveTo>
                  <a:lnTo>
                    <a:pt x="185450" y="4702"/>
                  </a:lnTo>
                  <a:lnTo>
                    <a:pt x="141767" y="18192"/>
                  </a:lnTo>
                  <a:lnTo>
                    <a:pt x="102282" y="39540"/>
                  </a:lnTo>
                  <a:lnTo>
                    <a:pt x="67913" y="67817"/>
                  </a:lnTo>
                  <a:lnTo>
                    <a:pt x="39580" y="102096"/>
                  </a:lnTo>
                  <a:lnTo>
                    <a:pt x="18204" y="141446"/>
                  </a:lnTo>
                  <a:lnTo>
                    <a:pt x="4704" y="184939"/>
                  </a:lnTo>
                  <a:lnTo>
                    <a:pt x="0" y="231648"/>
                  </a:lnTo>
                  <a:lnTo>
                    <a:pt x="0" y="1553717"/>
                  </a:lnTo>
                  <a:lnTo>
                    <a:pt x="4704" y="1600458"/>
                  </a:lnTo>
                  <a:lnTo>
                    <a:pt x="18204" y="1644038"/>
                  </a:lnTo>
                  <a:lnTo>
                    <a:pt x="39580" y="1683511"/>
                  </a:lnTo>
                  <a:lnTo>
                    <a:pt x="67913" y="1717929"/>
                  </a:lnTo>
                  <a:lnTo>
                    <a:pt x="102282" y="1746346"/>
                  </a:lnTo>
                  <a:lnTo>
                    <a:pt x="141767" y="1767816"/>
                  </a:lnTo>
                  <a:lnTo>
                    <a:pt x="185450" y="1781392"/>
                  </a:lnTo>
                  <a:lnTo>
                    <a:pt x="232410" y="1786127"/>
                  </a:lnTo>
                  <a:lnTo>
                    <a:pt x="1160526" y="1786127"/>
                  </a:lnTo>
                  <a:lnTo>
                    <a:pt x="1207234" y="1781392"/>
                  </a:lnTo>
                  <a:lnTo>
                    <a:pt x="1250727" y="1767816"/>
                  </a:lnTo>
                  <a:lnTo>
                    <a:pt x="1290077" y="1746346"/>
                  </a:lnTo>
                  <a:lnTo>
                    <a:pt x="1324356" y="1717928"/>
                  </a:lnTo>
                  <a:lnTo>
                    <a:pt x="1352633" y="1683511"/>
                  </a:lnTo>
                  <a:lnTo>
                    <a:pt x="1373981" y="1644038"/>
                  </a:lnTo>
                  <a:lnTo>
                    <a:pt x="1387471" y="1600458"/>
                  </a:lnTo>
                  <a:lnTo>
                    <a:pt x="1392174" y="1553717"/>
                  </a:lnTo>
                  <a:lnTo>
                    <a:pt x="1392174" y="231648"/>
                  </a:lnTo>
                  <a:lnTo>
                    <a:pt x="1387471" y="184939"/>
                  </a:lnTo>
                  <a:lnTo>
                    <a:pt x="1373981" y="141446"/>
                  </a:lnTo>
                  <a:lnTo>
                    <a:pt x="1352633" y="102096"/>
                  </a:lnTo>
                  <a:lnTo>
                    <a:pt x="1324356" y="67817"/>
                  </a:lnTo>
                  <a:lnTo>
                    <a:pt x="1290077" y="39540"/>
                  </a:lnTo>
                  <a:lnTo>
                    <a:pt x="1250727" y="18192"/>
                  </a:lnTo>
                  <a:lnTo>
                    <a:pt x="1207234" y="4702"/>
                  </a:lnTo>
                  <a:lnTo>
                    <a:pt x="1160526" y="0"/>
                  </a:lnTo>
                  <a:lnTo>
                    <a:pt x="232410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843179" y="5003159"/>
            <a:ext cx="1080597" cy="30027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Μεταφορά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307562" y="4260675"/>
            <a:ext cx="1405986" cy="1799112"/>
            <a:chOff x="4295597" y="4252785"/>
            <a:chExt cx="1402080" cy="1795780"/>
          </a:xfrm>
        </p:grpSpPr>
        <p:sp>
          <p:nvSpPr>
            <p:cNvPr id="13" name="object 13"/>
            <p:cNvSpPr/>
            <p:nvPr/>
          </p:nvSpPr>
          <p:spPr>
            <a:xfrm>
              <a:off x="4300359" y="425754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1392161" y="1553717"/>
                  </a:moveTo>
                  <a:lnTo>
                    <a:pt x="1392161" y="231648"/>
                  </a:lnTo>
                  <a:lnTo>
                    <a:pt x="1387458" y="184939"/>
                  </a:lnTo>
                  <a:lnTo>
                    <a:pt x="1373968" y="141446"/>
                  </a:lnTo>
                  <a:lnTo>
                    <a:pt x="1352621" y="102096"/>
                  </a:lnTo>
                  <a:lnTo>
                    <a:pt x="1324344" y="67817"/>
                  </a:lnTo>
                  <a:lnTo>
                    <a:pt x="1290068" y="39540"/>
                  </a:lnTo>
                  <a:lnTo>
                    <a:pt x="1250720" y="18192"/>
                  </a:lnTo>
                  <a:lnTo>
                    <a:pt x="1207230" y="4702"/>
                  </a:lnTo>
                  <a:lnTo>
                    <a:pt x="1160526" y="0"/>
                  </a:lnTo>
                  <a:lnTo>
                    <a:pt x="232410" y="0"/>
                  </a:lnTo>
                  <a:lnTo>
                    <a:pt x="185669" y="4702"/>
                  </a:lnTo>
                  <a:lnTo>
                    <a:pt x="142089" y="18192"/>
                  </a:lnTo>
                  <a:lnTo>
                    <a:pt x="102616" y="39540"/>
                  </a:lnTo>
                  <a:lnTo>
                    <a:pt x="68199" y="67818"/>
                  </a:lnTo>
                  <a:lnTo>
                    <a:pt x="39781" y="102096"/>
                  </a:lnTo>
                  <a:lnTo>
                    <a:pt x="18311" y="141446"/>
                  </a:lnTo>
                  <a:lnTo>
                    <a:pt x="4735" y="184939"/>
                  </a:lnTo>
                  <a:lnTo>
                    <a:pt x="0" y="231648"/>
                  </a:lnTo>
                  <a:lnTo>
                    <a:pt x="0" y="1553718"/>
                  </a:lnTo>
                  <a:lnTo>
                    <a:pt x="4735" y="1600458"/>
                  </a:lnTo>
                  <a:lnTo>
                    <a:pt x="18311" y="1644038"/>
                  </a:lnTo>
                  <a:lnTo>
                    <a:pt x="39781" y="1683511"/>
                  </a:lnTo>
                  <a:lnTo>
                    <a:pt x="68199" y="1717929"/>
                  </a:lnTo>
                  <a:lnTo>
                    <a:pt x="102616" y="1746346"/>
                  </a:lnTo>
                  <a:lnTo>
                    <a:pt x="142089" y="1767816"/>
                  </a:lnTo>
                  <a:lnTo>
                    <a:pt x="185669" y="1781392"/>
                  </a:lnTo>
                  <a:lnTo>
                    <a:pt x="232410" y="1786128"/>
                  </a:lnTo>
                  <a:lnTo>
                    <a:pt x="1160526" y="1786127"/>
                  </a:lnTo>
                  <a:lnTo>
                    <a:pt x="1207230" y="1781392"/>
                  </a:lnTo>
                  <a:lnTo>
                    <a:pt x="1250720" y="1767816"/>
                  </a:lnTo>
                  <a:lnTo>
                    <a:pt x="1290068" y="1746346"/>
                  </a:lnTo>
                  <a:lnTo>
                    <a:pt x="1324344" y="1717928"/>
                  </a:lnTo>
                  <a:lnTo>
                    <a:pt x="1352621" y="1683511"/>
                  </a:lnTo>
                  <a:lnTo>
                    <a:pt x="1373968" y="1644038"/>
                  </a:lnTo>
                  <a:lnTo>
                    <a:pt x="1387458" y="1600458"/>
                  </a:lnTo>
                  <a:lnTo>
                    <a:pt x="1392161" y="1553717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00359" y="425754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232410" y="0"/>
                  </a:moveTo>
                  <a:lnTo>
                    <a:pt x="185669" y="4702"/>
                  </a:lnTo>
                  <a:lnTo>
                    <a:pt x="142089" y="18192"/>
                  </a:lnTo>
                  <a:lnTo>
                    <a:pt x="102616" y="39540"/>
                  </a:lnTo>
                  <a:lnTo>
                    <a:pt x="68199" y="67818"/>
                  </a:lnTo>
                  <a:lnTo>
                    <a:pt x="39781" y="102096"/>
                  </a:lnTo>
                  <a:lnTo>
                    <a:pt x="18311" y="141446"/>
                  </a:lnTo>
                  <a:lnTo>
                    <a:pt x="4735" y="184939"/>
                  </a:lnTo>
                  <a:lnTo>
                    <a:pt x="0" y="231648"/>
                  </a:lnTo>
                  <a:lnTo>
                    <a:pt x="0" y="1553718"/>
                  </a:lnTo>
                  <a:lnTo>
                    <a:pt x="4735" y="1600458"/>
                  </a:lnTo>
                  <a:lnTo>
                    <a:pt x="18311" y="1644038"/>
                  </a:lnTo>
                  <a:lnTo>
                    <a:pt x="39781" y="1683511"/>
                  </a:lnTo>
                  <a:lnTo>
                    <a:pt x="68199" y="1717929"/>
                  </a:lnTo>
                  <a:lnTo>
                    <a:pt x="102616" y="1746346"/>
                  </a:lnTo>
                  <a:lnTo>
                    <a:pt x="142089" y="1767816"/>
                  </a:lnTo>
                  <a:lnTo>
                    <a:pt x="185669" y="1781392"/>
                  </a:lnTo>
                  <a:lnTo>
                    <a:pt x="232410" y="1786128"/>
                  </a:lnTo>
                  <a:lnTo>
                    <a:pt x="1160526" y="1786127"/>
                  </a:lnTo>
                  <a:lnTo>
                    <a:pt x="1207230" y="1781392"/>
                  </a:lnTo>
                  <a:lnTo>
                    <a:pt x="1250720" y="1767816"/>
                  </a:lnTo>
                  <a:lnTo>
                    <a:pt x="1290068" y="1746346"/>
                  </a:lnTo>
                  <a:lnTo>
                    <a:pt x="1324344" y="1717928"/>
                  </a:lnTo>
                  <a:lnTo>
                    <a:pt x="1352621" y="1683511"/>
                  </a:lnTo>
                  <a:lnTo>
                    <a:pt x="1373968" y="1644038"/>
                  </a:lnTo>
                  <a:lnTo>
                    <a:pt x="1387458" y="1600458"/>
                  </a:lnTo>
                  <a:lnTo>
                    <a:pt x="1392161" y="1553717"/>
                  </a:lnTo>
                  <a:lnTo>
                    <a:pt x="1392161" y="231648"/>
                  </a:lnTo>
                  <a:lnTo>
                    <a:pt x="1387458" y="184939"/>
                  </a:lnTo>
                  <a:lnTo>
                    <a:pt x="1373968" y="141446"/>
                  </a:lnTo>
                  <a:lnTo>
                    <a:pt x="1352621" y="102096"/>
                  </a:lnTo>
                  <a:lnTo>
                    <a:pt x="1324344" y="67817"/>
                  </a:lnTo>
                  <a:lnTo>
                    <a:pt x="1290068" y="39540"/>
                  </a:lnTo>
                  <a:lnTo>
                    <a:pt x="1250720" y="18192"/>
                  </a:lnTo>
                  <a:lnTo>
                    <a:pt x="1207230" y="4702"/>
                  </a:lnTo>
                  <a:lnTo>
                    <a:pt x="1160526" y="0"/>
                  </a:lnTo>
                  <a:lnTo>
                    <a:pt x="232410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454713" y="5003159"/>
            <a:ext cx="1110525" cy="30027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Φιλοξενίας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936672" y="4260675"/>
            <a:ext cx="1405986" cy="1799112"/>
            <a:chOff x="5920181" y="4252785"/>
            <a:chExt cx="1402080" cy="1795780"/>
          </a:xfrm>
        </p:grpSpPr>
        <p:sp>
          <p:nvSpPr>
            <p:cNvPr id="17" name="object 17"/>
            <p:cNvSpPr/>
            <p:nvPr/>
          </p:nvSpPr>
          <p:spPr>
            <a:xfrm>
              <a:off x="5924943" y="425754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1392174" y="1553717"/>
                  </a:moveTo>
                  <a:lnTo>
                    <a:pt x="1392174" y="231648"/>
                  </a:lnTo>
                  <a:lnTo>
                    <a:pt x="1387438" y="184939"/>
                  </a:lnTo>
                  <a:lnTo>
                    <a:pt x="1373862" y="141446"/>
                  </a:lnTo>
                  <a:lnTo>
                    <a:pt x="1352392" y="102096"/>
                  </a:lnTo>
                  <a:lnTo>
                    <a:pt x="1323975" y="67817"/>
                  </a:lnTo>
                  <a:lnTo>
                    <a:pt x="1289557" y="39540"/>
                  </a:lnTo>
                  <a:lnTo>
                    <a:pt x="1250084" y="18192"/>
                  </a:lnTo>
                  <a:lnTo>
                    <a:pt x="1206504" y="4702"/>
                  </a:lnTo>
                  <a:lnTo>
                    <a:pt x="1159764" y="0"/>
                  </a:lnTo>
                  <a:lnTo>
                    <a:pt x="231648" y="0"/>
                  </a:lnTo>
                  <a:lnTo>
                    <a:pt x="184936" y="4702"/>
                  </a:lnTo>
                  <a:lnTo>
                    <a:pt x="141440" y="18192"/>
                  </a:lnTo>
                  <a:lnTo>
                    <a:pt x="102090" y="39540"/>
                  </a:lnTo>
                  <a:lnTo>
                    <a:pt x="67813" y="67817"/>
                  </a:lnTo>
                  <a:lnTo>
                    <a:pt x="39537" y="102096"/>
                  </a:lnTo>
                  <a:lnTo>
                    <a:pt x="18190" y="141446"/>
                  </a:lnTo>
                  <a:lnTo>
                    <a:pt x="4702" y="184939"/>
                  </a:lnTo>
                  <a:lnTo>
                    <a:pt x="0" y="231648"/>
                  </a:lnTo>
                  <a:lnTo>
                    <a:pt x="0" y="1553717"/>
                  </a:lnTo>
                  <a:lnTo>
                    <a:pt x="4702" y="1600458"/>
                  </a:lnTo>
                  <a:lnTo>
                    <a:pt x="18190" y="1644038"/>
                  </a:lnTo>
                  <a:lnTo>
                    <a:pt x="39537" y="1683511"/>
                  </a:lnTo>
                  <a:lnTo>
                    <a:pt x="67813" y="1717929"/>
                  </a:lnTo>
                  <a:lnTo>
                    <a:pt x="102090" y="1746346"/>
                  </a:lnTo>
                  <a:lnTo>
                    <a:pt x="141440" y="1767816"/>
                  </a:lnTo>
                  <a:lnTo>
                    <a:pt x="184936" y="1781392"/>
                  </a:lnTo>
                  <a:lnTo>
                    <a:pt x="231648" y="1786127"/>
                  </a:lnTo>
                  <a:lnTo>
                    <a:pt x="1159764" y="1786127"/>
                  </a:lnTo>
                  <a:lnTo>
                    <a:pt x="1206504" y="1781392"/>
                  </a:lnTo>
                  <a:lnTo>
                    <a:pt x="1250084" y="1767816"/>
                  </a:lnTo>
                  <a:lnTo>
                    <a:pt x="1289557" y="1746346"/>
                  </a:lnTo>
                  <a:lnTo>
                    <a:pt x="1323975" y="1717928"/>
                  </a:lnTo>
                  <a:lnTo>
                    <a:pt x="1352392" y="1683511"/>
                  </a:lnTo>
                  <a:lnTo>
                    <a:pt x="1373862" y="1644038"/>
                  </a:lnTo>
                  <a:lnTo>
                    <a:pt x="1387438" y="1600458"/>
                  </a:lnTo>
                  <a:lnTo>
                    <a:pt x="1392174" y="1553717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24943" y="4257547"/>
              <a:ext cx="1392555" cy="1786255"/>
            </a:xfrm>
            <a:custGeom>
              <a:avLst/>
              <a:gdLst/>
              <a:ahLst/>
              <a:cxnLst/>
              <a:rect l="l" t="t" r="r" b="b"/>
              <a:pathLst>
                <a:path w="1392554" h="1786254">
                  <a:moveTo>
                    <a:pt x="231648" y="0"/>
                  </a:moveTo>
                  <a:lnTo>
                    <a:pt x="184936" y="4702"/>
                  </a:lnTo>
                  <a:lnTo>
                    <a:pt x="141440" y="18192"/>
                  </a:lnTo>
                  <a:lnTo>
                    <a:pt x="102090" y="39540"/>
                  </a:lnTo>
                  <a:lnTo>
                    <a:pt x="67813" y="67817"/>
                  </a:lnTo>
                  <a:lnTo>
                    <a:pt x="39537" y="102096"/>
                  </a:lnTo>
                  <a:lnTo>
                    <a:pt x="18190" y="141446"/>
                  </a:lnTo>
                  <a:lnTo>
                    <a:pt x="4702" y="184939"/>
                  </a:lnTo>
                  <a:lnTo>
                    <a:pt x="0" y="231648"/>
                  </a:lnTo>
                  <a:lnTo>
                    <a:pt x="0" y="1553717"/>
                  </a:lnTo>
                  <a:lnTo>
                    <a:pt x="4702" y="1600458"/>
                  </a:lnTo>
                  <a:lnTo>
                    <a:pt x="18190" y="1644038"/>
                  </a:lnTo>
                  <a:lnTo>
                    <a:pt x="39537" y="1683511"/>
                  </a:lnTo>
                  <a:lnTo>
                    <a:pt x="67813" y="1717929"/>
                  </a:lnTo>
                  <a:lnTo>
                    <a:pt x="102090" y="1746346"/>
                  </a:lnTo>
                  <a:lnTo>
                    <a:pt x="141440" y="1767816"/>
                  </a:lnTo>
                  <a:lnTo>
                    <a:pt x="184936" y="1781392"/>
                  </a:lnTo>
                  <a:lnTo>
                    <a:pt x="231648" y="1786127"/>
                  </a:lnTo>
                  <a:lnTo>
                    <a:pt x="1159764" y="1786127"/>
                  </a:lnTo>
                  <a:lnTo>
                    <a:pt x="1206504" y="1781392"/>
                  </a:lnTo>
                  <a:lnTo>
                    <a:pt x="1250084" y="1767816"/>
                  </a:lnTo>
                  <a:lnTo>
                    <a:pt x="1289557" y="1746346"/>
                  </a:lnTo>
                  <a:lnTo>
                    <a:pt x="1323975" y="1717928"/>
                  </a:lnTo>
                  <a:lnTo>
                    <a:pt x="1352392" y="1683511"/>
                  </a:lnTo>
                  <a:lnTo>
                    <a:pt x="1373862" y="1644038"/>
                  </a:lnTo>
                  <a:lnTo>
                    <a:pt x="1387438" y="1600458"/>
                  </a:lnTo>
                  <a:lnTo>
                    <a:pt x="1392174" y="1553717"/>
                  </a:lnTo>
                  <a:lnTo>
                    <a:pt x="1392174" y="231648"/>
                  </a:lnTo>
                  <a:lnTo>
                    <a:pt x="1387438" y="184939"/>
                  </a:lnTo>
                  <a:lnTo>
                    <a:pt x="1373862" y="141446"/>
                  </a:lnTo>
                  <a:lnTo>
                    <a:pt x="1352392" y="102096"/>
                  </a:lnTo>
                  <a:lnTo>
                    <a:pt x="1323975" y="67817"/>
                  </a:lnTo>
                  <a:lnTo>
                    <a:pt x="1289557" y="39540"/>
                  </a:lnTo>
                  <a:lnTo>
                    <a:pt x="1250084" y="18192"/>
                  </a:lnTo>
                  <a:lnTo>
                    <a:pt x="1206504" y="4702"/>
                  </a:lnTo>
                  <a:lnTo>
                    <a:pt x="1159764" y="0"/>
                  </a:lnTo>
                  <a:lnTo>
                    <a:pt x="231648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271032" y="5003159"/>
            <a:ext cx="738652" cy="30027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Σίτισης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566615" y="4260757"/>
            <a:ext cx="1404075" cy="1799112"/>
            <a:chOff x="7545596" y="4252867"/>
            <a:chExt cx="1400175" cy="1795780"/>
          </a:xfrm>
        </p:grpSpPr>
        <p:sp>
          <p:nvSpPr>
            <p:cNvPr id="21" name="object 21"/>
            <p:cNvSpPr/>
            <p:nvPr/>
          </p:nvSpPr>
          <p:spPr>
            <a:xfrm>
              <a:off x="7550276" y="4257547"/>
              <a:ext cx="1390650" cy="1786255"/>
            </a:xfrm>
            <a:custGeom>
              <a:avLst/>
              <a:gdLst/>
              <a:ahLst/>
              <a:cxnLst/>
              <a:rect l="l" t="t" r="r" b="b"/>
              <a:pathLst>
                <a:path w="1390650" h="1786254">
                  <a:moveTo>
                    <a:pt x="1390650" y="1553717"/>
                  </a:moveTo>
                  <a:lnTo>
                    <a:pt x="1390650" y="231648"/>
                  </a:lnTo>
                  <a:lnTo>
                    <a:pt x="1385947" y="184939"/>
                  </a:lnTo>
                  <a:lnTo>
                    <a:pt x="1372459" y="141446"/>
                  </a:lnTo>
                  <a:lnTo>
                    <a:pt x="1351113" y="102096"/>
                  </a:lnTo>
                  <a:lnTo>
                    <a:pt x="1322838" y="67817"/>
                  </a:lnTo>
                  <a:lnTo>
                    <a:pt x="1288562" y="39540"/>
                  </a:lnTo>
                  <a:lnTo>
                    <a:pt x="1249214" y="18192"/>
                  </a:lnTo>
                  <a:lnTo>
                    <a:pt x="1205722" y="4702"/>
                  </a:lnTo>
                  <a:lnTo>
                    <a:pt x="1159014" y="0"/>
                  </a:lnTo>
                  <a:lnTo>
                    <a:pt x="231648" y="0"/>
                  </a:lnTo>
                  <a:lnTo>
                    <a:pt x="184943" y="4702"/>
                  </a:lnTo>
                  <a:lnTo>
                    <a:pt x="141451" y="18192"/>
                  </a:lnTo>
                  <a:lnTo>
                    <a:pt x="102101" y="39540"/>
                  </a:lnTo>
                  <a:lnTo>
                    <a:pt x="67822" y="67817"/>
                  </a:lnTo>
                  <a:lnTo>
                    <a:pt x="39544" y="102096"/>
                  </a:lnTo>
                  <a:lnTo>
                    <a:pt x="18194" y="141446"/>
                  </a:lnTo>
                  <a:lnTo>
                    <a:pt x="4703" y="184939"/>
                  </a:lnTo>
                  <a:lnTo>
                    <a:pt x="0" y="231648"/>
                  </a:lnTo>
                  <a:lnTo>
                    <a:pt x="0" y="1553717"/>
                  </a:lnTo>
                  <a:lnTo>
                    <a:pt x="4703" y="1600458"/>
                  </a:lnTo>
                  <a:lnTo>
                    <a:pt x="18194" y="1644038"/>
                  </a:lnTo>
                  <a:lnTo>
                    <a:pt x="39544" y="1683511"/>
                  </a:lnTo>
                  <a:lnTo>
                    <a:pt x="67822" y="1717929"/>
                  </a:lnTo>
                  <a:lnTo>
                    <a:pt x="102101" y="1746346"/>
                  </a:lnTo>
                  <a:lnTo>
                    <a:pt x="141451" y="1767816"/>
                  </a:lnTo>
                  <a:lnTo>
                    <a:pt x="184943" y="1781392"/>
                  </a:lnTo>
                  <a:lnTo>
                    <a:pt x="231648" y="1786127"/>
                  </a:lnTo>
                  <a:lnTo>
                    <a:pt x="1159014" y="1786127"/>
                  </a:lnTo>
                  <a:lnTo>
                    <a:pt x="1205722" y="1781392"/>
                  </a:lnTo>
                  <a:lnTo>
                    <a:pt x="1249214" y="1767816"/>
                  </a:lnTo>
                  <a:lnTo>
                    <a:pt x="1288562" y="1746346"/>
                  </a:lnTo>
                  <a:lnTo>
                    <a:pt x="1322838" y="1717928"/>
                  </a:lnTo>
                  <a:lnTo>
                    <a:pt x="1351113" y="1683511"/>
                  </a:lnTo>
                  <a:lnTo>
                    <a:pt x="1372459" y="1644038"/>
                  </a:lnTo>
                  <a:lnTo>
                    <a:pt x="1385947" y="1600458"/>
                  </a:lnTo>
                  <a:lnTo>
                    <a:pt x="1390650" y="1553717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550276" y="4257547"/>
              <a:ext cx="1390650" cy="1786255"/>
            </a:xfrm>
            <a:custGeom>
              <a:avLst/>
              <a:gdLst/>
              <a:ahLst/>
              <a:cxnLst/>
              <a:rect l="l" t="t" r="r" b="b"/>
              <a:pathLst>
                <a:path w="1390650" h="1786254">
                  <a:moveTo>
                    <a:pt x="231648" y="0"/>
                  </a:moveTo>
                  <a:lnTo>
                    <a:pt x="184943" y="4702"/>
                  </a:lnTo>
                  <a:lnTo>
                    <a:pt x="141451" y="18192"/>
                  </a:lnTo>
                  <a:lnTo>
                    <a:pt x="102101" y="39540"/>
                  </a:lnTo>
                  <a:lnTo>
                    <a:pt x="67822" y="67817"/>
                  </a:lnTo>
                  <a:lnTo>
                    <a:pt x="39544" y="102096"/>
                  </a:lnTo>
                  <a:lnTo>
                    <a:pt x="18194" y="141446"/>
                  </a:lnTo>
                  <a:lnTo>
                    <a:pt x="4703" y="184939"/>
                  </a:lnTo>
                  <a:lnTo>
                    <a:pt x="0" y="231648"/>
                  </a:lnTo>
                  <a:lnTo>
                    <a:pt x="0" y="1553717"/>
                  </a:lnTo>
                  <a:lnTo>
                    <a:pt x="4703" y="1600458"/>
                  </a:lnTo>
                  <a:lnTo>
                    <a:pt x="18194" y="1644038"/>
                  </a:lnTo>
                  <a:lnTo>
                    <a:pt x="39544" y="1683511"/>
                  </a:lnTo>
                  <a:lnTo>
                    <a:pt x="67822" y="1717929"/>
                  </a:lnTo>
                  <a:lnTo>
                    <a:pt x="102101" y="1746346"/>
                  </a:lnTo>
                  <a:lnTo>
                    <a:pt x="141451" y="1767816"/>
                  </a:lnTo>
                  <a:lnTo>
                    <a:pt x="184943" y="1781392"/>
                  </a:lnTo>
                  <a:lnTo>
                    <a:pt x="231648" y="1786127"/>
                  </a:lnTo>
                  <a:lnTo>
                    <a:pt x="1159014" y="1786127"/>
                  </a:lnTo>
                  <a:lnTo>
                    <a:pt x="1205722" y="1781392"/>
                  </a:lnTo>
                  <a:lnTo>
                    <a:pt x="1249214" y="1767816"/>
                  </a:lnTo>
                  <a:lnTo>
                    <a:pt x="1288562" y="1746346"/>
                  </a:lnTo>
                  <a:lnTo>
                    <a:pt x="1322838" y="1717928"/>
                  </a:lnTo>
                  <a:lnTo>
                    <a:pt x="1351113" y="1683511"/>
                  </a:lnTo>
                  <a:lnTo>
                    <a:pt x="1372459" y="1644038"/>
                  </a:lnTo>
                  <a:lnTo>
                    <a:pt x="1385947" y="1600458"/>
                  </a:lnTo>
                  <a:lnTo>
                    <a:pt x="1390650" y="1553717"/>
                  </a:lnTo>
                  <a:lnTo>
                    <a:pt x="1390650" y="231648"/>
                  </a:lnTo>
                  <a:lnTo>
                    <a:pt x="1385947" y="184939"/>
                  </a:lnTo>
                  <a:lnTo>
                    <a:pt x="1372459" y="141446"/>
                  </a:lnTo>
                  <a:lnTo>
                    <a:pt x="1351113" y="102096"/>
                  </a:lnTo>
                  <a:lnTo>
                    <a:pt x="1322838" y="67817"/>
                  </a:lnTo>
                  <a:lnTo>
                    <a:pt x="1288562" y="39540"/>
                  </a:lnTo>
                  <a:lnTo>
                    <a:pt x="1249214" y="18192"/>
                  </a:lnTo>
                  <a:lnTo>
                    <a:pt x="1205722" y="4702"/>
                  </a:lnTo>
                  <a:lnTo>
                    <a:pt x="1159014" y="0"/>
                  </a:lnTo>
                  <a:lnTo>
                    <a:pt x="231648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590673" y="5003159"/>
            <a:ext cx="1355681" cy="30027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Διασκέδασης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Office PowerPoint</Application>
  <PresentationFormat>Προβολή στην οθόνη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Αποκορύφωμα</vt:lpstr>
      <vt:lpstr>ΒΑΣΙΚΕΣ ΕΝΝΟΙΕΣ  ΤΟΥΡΙΣΜΟΥ  </vt:lpstr>
      <vt:lpstr>Βασικές Έννοιες</vt:lpstr>
      <vt:lpstr>Τι καλείται Τουρισμός;</vt:lpstr>
      <vt:lpstr>Τι καλείται Τουρισμός;</vt:lpstr>
      <vt:lpstr>Τι καλείται Τουρισμός;</vt:lpstr>
      <vt:lpstr>Τι καλείται Τουρισμός;</vt:lpstr>
      <vt:lpstr>Ποιοι είναι οι Τύποι του  Τουρισμού (1/2);</vt:lpstr>
      <vt:lpstr>Ποιοι είναι οι Τύποι του  Τουρισμού (2/2);</vt:lpstr>
      <vt:lpstr>Διακρίσεις Τουριστικών  Υπηρεσιών</vt:lpstr>
      <vt:lpstr>Ιδιαιτερότητες Τουριστικών  Υπηρεσιών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 ΤΟΥΡΙΣΜΟΥ  </dc:title>
  <dc:creator>Riggas</dc:creator>
  <cp:lastModifiedBy>Riggas</cp:lastModifiedBy>
  <cp:revision>1</cp:revision>
  <dcterms:created xsi:type="dcterms:W3CDTF">2020-11-24T12:04:07Z</dcterms:created>
  <dcterms:modified xsi:type="dcterms:W3CDTF">2020-11-24T12:08:45Z</dcterms:modified>
</cp:coreProperties>
</file>