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865C1D8E-D7B2-4D3C-8890-4A9AB3F5BDA0}" type="slidenum">
              <a:rPr lang="el-GR" smtClean="0"/>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5C1D8E-D7B2-4D3C-8890-4A9AB3F5BDA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5C1D8E-D7B2-4D3C-8890-4A9AB3F5BDA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5C1D8E-D7B2-4D3C-8890-4A9AB3F5BDA0}"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865C1D8E-D7B2-4D3C-8890-4A9AB3F5BDA0}"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5C1D8E-D7B2-4D3C-8890-4A9AB3F5BDA0}"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65C1D8E-D7B2-4D3C-8890-4A9AB3F5BDA0}"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65C1D8E-D7B2-4D3C-8890-4A9AB3F5BDA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65C1D8E-D7B2-4D3C-8890-4A9AB3F5BDA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5C1D8E-D7B2-4D3C-8890-4A9AB3F5BDA0}"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90145A4-54CD-4384-9234-D6D33C8527E0}" type="datetimeFigureOut">
              <a:rPr lang="el-GR" smtClean="0"/>
              <a:t>7/12/2020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5C1D8E-D7B2-4D3C-8890-4A9AB3F5BDA0}"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90145A4-54CD-4384-9234-D6D33C8527E0}" type="datetimeFigureOut">
              <a:rPr lang="el-GR" smtClean="0"/>
              <a:t>7/12/2020</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65C1D8E-D7B2-4D3C-8890-4A9AB3F5BDA0}"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2708920"/>
            <a:ext cx="7772400" cy="1470025"/>
          </a:xfrm>
        </p:spPr>
        <p:txBody>
          <a:bodyPr>
            <a:normAutofit fontScale="90000"/>
          </a:bodyPr>
          <a:lstStyle/>
          <a:p>
            <a:r>
              <a:rPr lang="el-GR" b="1" dirty="0"/>
              <a:t>ΒΑΣΙΚΑ ΧΑΡΑΚΤΗΡΙΣΤΙΚΑ ΤΩΝ ΤΟΥΡΙΣΤΙΚΩΝ ΥΠΗΡΕΣΙΩΝ</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ΤΟ ΥΨΗΛΟ ΚΟΣΤΟΣ ΠΑΡΑΓΩΓΗΣ ΤΩΝ ΤΟΥΡΙΣΤΙΚΩΝ ΥΠΗΡΕΣΙΩΝ</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buNone/>
            </a:pPr>
            <a:r>
              <a:rPr lang="en-US" dirty="0" smtClean="0"/>
              <a:t>      </a:t>
            </a:r>
            <a:r>
              <a:rPr lang="el-GR" dirty="0" smtClean="0"/>
              <a:t>Οι </a:t>
            </a:r>
            <a:r>
              <a:rPr lang="el-GR" dirty="0"/>
              <a:t>επιχειρήσεις της τουριστικής βιομηχανίας εμφανίζουν σταθερά λειτουργικά κόστη σε σχέση με τα μεταβλητά που είναι πολύ πιο χαμηλά. Εξετάζοντας την περίπτωση μιας ξενοδοχειακής μονάδας τα κυριότερα από τα σταθερά κόστη της είναι τα εξής</a:t>
            </a:r>
            <a:r>
              <a:rPr lang="el-GR" dirty="0" smtClean="0"/>
              <a:t>:</a:t>
            </a:r>
            <a:endParaRPr lang="en-US" dirty="0" smtClean="0"/>
          </a:p>
          <a:p>
            <a:r>
              <a:rPr lang="el-GR" b="1" dirty="0" err="1" smtClean="0"/>
              <a:t>Oι</a:t>
            </a:r>
            <a:r>
              <a:rPr lang="el-GR" b="1" dirty="0" smtClean="0"/>
              <a:t> </a:t>
            </a:r>
            <a:r>
              <a:rPr lang="el-GR" b="1" dirty="0"/>
              <a:t>Κτιριακές εγκαταστάσεις </a:t>
            </a:r>
            <a:r>
              <a:rPr lang="el-GR" dirty="0"/>
              <a:t>και η ετήσια συντήρησης </a:t>
            </a:r>
            <a:r>
              <a:rPr lang="el-GR" dirty="0" smtClean="0"/>
              <a:t>τους</a:t>
            </a:r>
            <a:r>
              <a:rPr lang="en-US" dirty="0" smtClean="0"/>
              <a:t> </a:t>
            </a:r>
          </a:p>
          <a:p>
            <a:r>
              <a:rPr lang="el-GR" b="1" dirty="0" err="1" smtClean="0"/>
              <a:t>Oι</a:t>
            </a:r>
            <a:r>
              <a:rPr lang="el-GR" b="1" dirty="0" smtClean="0"/>
              <a:t> </a:t>
            </a:r>
            <a:r>
              <a:rPr lang="el-GR" b="1" dirty="0"/>
              <a:t>Εξοπλισμοί</a:t>
            </a:r>
            <a:r>
              <a:rPr lang="el-GR" dirty="0"/>
              <a:t>, συμπεριλαμβανομένων των επιδιορθώσεων και ανανεώσεων </a:t>
            </a:r>
            <a:r>
              <a:rPr lang="el-GR" dirty="0" smtClean="0"/>
              <a:t>τους</a:t>
            </a:r>
            <a:endParaRPr lang="en-US" dirty="0" smtClean="0"/>
          </a:p>
          <a:p>
            <a:r>
              <a:rPr lang="el-GR" b="1" dirty="0" smtClean="0"/>
              <a:t>Τα </a:t>
            </a:r>
            <a:r>
              <a:rPr lang="el-GR" b="1" dirty="0"/>
              <a:t>Ενοίκια </a:t>
            </a:r>
            <a:r>
              <a:rPr lang="el-GR" dirty="0"/>
              <a:t>και τα </a:t>
            </a:r>
            <a:r>
              <a:rPr lang="el-GR" dirty="0" smtClean="0"/>
              <a:t>Τέλη</a:t>
            </a:r>
            <a:endParaRPr lang="en-US" dirty="0" smtClean="0"/>
          </a:p>
          <a:p>
            <a:r>
              <a:rPr lang="el-GR" b="1" dirty="0" err="1" smtClean="0"/>
              <a:t>Oι</a:t>
            </a:r>
            <a:r>
              <a:rPr lang="el-GR" b="1" dirty="0" smtClean="0"/>
              <a:t> </a:t>
            </a:r>
            <a:r>
              <a:rPr lang="el-GR" b="1" dirty="0"/>
              <a:t>Αμοιβές </a:t>
            </a:r>
            <a:r>
              <a:rPr lang="el-GR" dirty="0"/>
              <a:t>μόνιμου προσωπικού και </a:t>
            </a:r>
            <a:r>
              <a:rPr lang="el-GR" dirty="0" smtClean="0"/>
              <a:t>στελεχών</a:t>
            </a:r>
            <a:endParaRPr lang="en-US" dirty="0" smtClean="0"/>
          </a:p>
          <a:p>
            <a:r>
              <a:rPr lang="el-GR" b="1" dirty="0" smtClean="0"/>
              <a:t>Τα </a:t>
            </a:r>
            <a:r>
              <a:rPr lang="el-GR" b="1" dirty="0"/>
              <a:t>Γενικά </a:t>
            </a:r>
            <a:r>
              <a:rPr lang="el-GR" dirty="0"/>
              <a:t>και Λειτουργικά έξοδα της </a:t>
            </a:r>
            <a:r>
              <a:rPr lang="el-GR" dirty="0" smtClean="0"/>
              <a:t>διοίκησης</a:t>
            </a:r>
            <a:endParaRPr lang="en-US" dirty="0" smtClean="0"/>
          </a:p>
          <a:p>
            <a:r>
              <a:rPr lang="el-GR" b="1" dirty="0" smtClean="0"/>
              <a:t>O </a:t>
            </a:r>
            <a:r>
              <a:rPr lang="el-GR" b="1" dirty="0"/>
              <a:t>Κλιματισμός</a:t>
            </a:r>
            <a:r>
              <a:rPr lang="el-GR" dirty="0"/>
              <a:t>, Φωτισμός, Τηλέφωνο, Νερό και </a:t>
            </a:r>
            <a:r>
              <a:rPr lang="el-GR" dirty="0" smtClean="0"/>
              <a:t>Ασφάλειες</a:t>
            </a:r>
            <a:endParaRPr lang="en-US" dirty="0" smtClean="0"/>
          </a:p>
          <a:p>
            <a:pPr algn="just">
              <a:buNone/>
            </a:pPr>
            <a:r>
              <a:rPr lang="en-US" dirty="0"/>
              <a:t> </a:t>
            </a:r>
            <a:r>
              <a:rPr lang="en-US" dirty="0" smtClean="0"/>
              <a:t>     </a:t>
            </a:r>
            <a:r>
              <a:rPr lang="el-GR" dirty="0" smtClean="0"/>
              <a:t>Τα </a:t>
            </a:r>
            <a:r>
              <a:rPr lang="el-GR" dirty="0"/>
              <a:t>παραπάνω κόστη που συνοδεύουν την λειτουργία μιας </a:t>
            </a:r>
            <a:r>
              <a:rPr lang="el-GR" dirty="0" smtClean="0"/>
              <a:t>ξενοδοχειακής</a:t>
            </a:r>
            <a:r>
              <a:rPr lang="en-US" dirty="0" smtClean="0"/>
              <a:t> </a:t>
            </a:r>
            <a:r>
              <a:rPr lang="el-GR" dirty="0" smtClean="0"/>
              <a:t>επιχείρησης </a:t>
            </a:r>
            <a:r>
              <a:rPr lang="el-GR" dirty="0"/>
              <a:t>στη διάρκεια ενός χρόνου, πρέπει να αντιμετωπιστούν ανεξάρτητα αν η πληρότητα είναι υψηλή ή χαμηλή σε οποιαδήποτε χρονικό διάστημα του έτους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ΧΑΡΑΚΤΗΡΙΣΤΙΚΑ</a:t>
            </a:r>
            <a:endParaRPr lang="el-GR" dirty="0"/>
          </a:p>
        </p:txBody>
      </p:sp>
      <p:sp>
        <p:nvSpPr>
          <p:cNvPr id="3" name="2 - Θέση περιεχομένου"/>
          <p:cNvSpPr>
            <a:spLocks noGrp="1"/>
          </p:cNvSpPr>
          <p:nvPr>
            <p:ph idx="1"/>
          </p:nvPr>
        </p:nvSpPr>
        <p:spPr/>
        <p:txBody>
          <a:bodyPr>
            <a:normAutofit/>
          </a:bodyPr>
          <a:lstStyle/>
          <a:p>
            <a:pPr algn="just">
              <a:buNone/>
            </a:pPr>
            <a:r>
              <a:rPr lang="el-GR" sz="2400" dirty="0" smtClean="0"/>
              <a:t>      Οι </a:t>
            </a:r>
            <a:r>
              <a:rPr lang="el-GR" sz="2400" dirty="0"/>
              <a:t>τουριστικές υπηρεσίες έχουν τα παρακάτω βασικά χαρακτηριστικά, τα οποία επηρεάζουν σημαντικά τον σχεδιασμό των προγραμμάτων μάρκετινγκ</a:t>
            </a:r>
            <a:r>
              <a:rPr lang="el-GR" sz="2400" dirty="0" smtClean="0"/>
              <a:t>:</a:t>
            </a:r>
          </a:p>
          <a:p>
            <a:r>
              <a:rPr lang="el-GR" sz="2400" dirty="0" smtClean="0"/>
              <a:t>- </a:t>
            </a:r>
            <a:r>
              <a:rPr lang="el-GR" sz="2400" dirty="0"/>
              <a:t>την άυλη φύση - υπόστασή τους- </a:t>
            </a:r>
            <a:endParaRPr lang="el-GR" sz="2400" dirty="0" smtClean="0"/>
          </a:p>
          <a:p>
            <a:r>
              <a:rPr lang="el-GR" sz="2400" dirty="0" smtClean="0"/>
              <a:t>την </a:t>
            </a:r>
            <a:r>
              <a:rPr lang="el-GR" sz="2400" dirty="0"/>
              <a:t>αδυναμία διαχωρισμού </a:t>
            </a:r>
            <a:r>
              <a:rPr lang="el-GR" sz="2400" dirty="0" smtClean="0"/>
              <a:t>τους</a:t>
            </a:r>
          </a:p>
          <a:p>
            <a:r>
              <a:rPr lang="el-GR" sz="2400" dirty="0" smtClean="0"/>
              <a:t>η </a:t>
            </a:r>
            <a:r>
              <a:rPr lang="el-GR" sz="2400" dirty="0"/>
              <a:t>μεταβλητότητά </a:t>
            </a:r>
            <a:r>
              <a:rPr lang="el-GR" sz="2400" dirty="0" smtClean="0"/>
              <a:t>τους</a:t>
            </a:r>
          </a:p>
          <a:p>
            <a:r>
              <a:rPr lang="el-GR" sz="2400" dirty="0" smtClean="0"/>
              <a:t>η </a:t>
            </a:r>
            <a:r>
              <a:rPr lang="el-GR" sz="2400" dirty="0"/>
              <a:t>φθαρτότητά </a:t>
            </a:r>
            <a:r>
              <a:rPr lang="el-GR" sz="2400" dirty="0" smtClean="0"/>
              <a:t>τους</a:t>
            </a:r>
          </a:p>
          <a:p>
            <a:r>
              <a:rPr lang="el-GR" sz="2400" dirty="0" smtClean="0"/>
              <a:t>την </a:t>
            </a:r>
            <a:r>
              <a:rPr lang="el-GR" sz="2400" dirty="0"/>
              <a:t>εποχικότητά </a:t>
            </a:r>
            <a:r>
              <a:rPr lang="el-GR" sz="2400" dirty="0" smtClean="0"/>
              <a:t>τους</a:t>
            </a:r>
          </a:p>
          <a:p>
            <a:r>
              <a:rPr lang="el-GR" sz="2400" dirty="0" smtClean="0"/>
              <a:t>την </a:t>
            </a:r>
            <a:r>
              <a:rPr lang="el-GR" sz="2400" dirty="0"/>
              <a:t>αλληλεξάρτησή </a:t>
            </a:r>
            <a:r>
              <a:rPr lang="el-GR" sz="2400" dirty="0" smtClean="0"/>
              <a:t>τους</a:t>
            </a:r>
          </a:p>
          <a:p>
            <a:r>
              <a:rPr lang="el-GR" sz="2400" dirty="0" smtClean="0"/>
              <a:t>το </a:t>
            </a:r>
            <a:r>
              <a:rPr lang="el-GR" sz="2400" dirty="0"/>
              <a:t>υψηλό σταθερό κόστος στην παραγωγή αυτών των υπηρεσιών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Η ΑΥΛΗ ΦΥΣΗ ΤΩΝ ΤΟΥΡΙΣΤΙΚΩΝ ΥΠΗΡΕΣΙΩΝ</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a:t>Εξαιτίας της φύσης τους, οι τουριστικές και όχι μόνο υπηρεσίες έχουν ως κύριο χαρακτηριστικό ότι δεν είναι απτές (πχ. ο τουρίστας που αγοράζει κάποιο πακέτο διακοπών, φεύγει από το τουριστικό γραφείο χωρίς τίποτα χειροπιαστό, παρά μόνο με τις εικόνες από τα διαφημιστικά έντυπα που του δίνονται)Αυτή του είδους η εμπορική συναλλαγή από την μια πλευρά κάνει το τουριστικό μάρκετινγκ πολύ πιο εύκολο, επειδή δεν αντιμετωπίζονται τα προβλήματα διανομής υλικών προϊόντων και συνάμα δεν τίθεται θέμα αποθήκευσης πριν προσφερθούν σε πιθανούς πελάτες</a:t>
            </a:r>
            <a:r>
              <a:rPr lang="el-GR" dirty="0" smtClean="0"/>
              <a:t/>
            </a:r>
            <a:br>
              <a:rPr lang="el-GR" dirty="0" smtClean="0"/>
            </a:b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Η ΑΔΥΝΑΜΙΑ ΔΙΑΧΩΡΙΣΜΟΥ ΤΩΝ ΤΟΥΡΙΣΤΙΚΩΝ ΥΠΗΡΕΣΙΩΝ</a:t>
            </a:r>
            <a:endParaRPr lang="el-GR" dirty="0"/>
          </a:p>
        </p:txBody>
      </p:sp>
      <p:sp>
        <p:nvSpPr>
          <p:cNvPr id="3" name="2 - Θέση περιεχομένου"/>
          <p:cNvSpPr>
            <a:spLocks noGrp="1"/>
          </p:cNvSpPr>
          <p:nvPr>
            <p:ph idx="1"/>
          </p:nvPr>
        </p:nvSpPr>
        <p:spPr/>
        <p:txBody>
          <a:bodyPr>
            <a:normAutofit/>
          </a:bodyPr>
          <a:lstStyle/>
          <a:p>
            <a:r>
              <a:rPr lang="el-GR" dirty="0"/>
              <a:t>Οι τουριστικές υπηρεσίες, σε αντίθεση με τα υλικά προϊόντα, αποτελούν ένα αδιάσπαστο σύνολο και επομένως εμφανίζεται αδυναμία διαχωρισμού αυτών. Εξάλλου τα άυλα προϊόντα είναι σε μεγάλο βαθμό συνδεδεμένα με το άτομο που επιχειρεί να τα διαθέσει στους χρήστες κάτι που δεν συμβαίνει με τα υλικά προϊόντα - αγαθά</a:t>
            </a:r>
            <a:r>
              <a:rPr lang="el-GR" dirty="0" smtClean="0"/>
              <a:t/>
            </a:r>
            <a:br>
              <a:rPr lang="el-GR" dirty="0" smtClean="0"/>
            </a:b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Η ΕΤΕΡΟΓΕΝΕΙΑ Ή ΜΕΤΑΒΛΗΤΟΤΗΤΑ ΤΩΝ ΤΟΥΡΙΣΤΙΚΩΝ ΥΠΗΡΕΣΙΩΝ</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a:t>Εξαιτίας του ότι η παραγωγή και η κατανάλωση της τουριστικής υπηρεσίας γίνονται ταυτόχρονα, η ποιότητα της μπορεί να ποικίλει ανάλογα με τον τόπο, το χρόνο και το πρόσωπο που εμπλέκεται στην παραγωγή της (πχ. ένα τουριστικό πακέτο σε συνδυασμό με τα βασικά συστατικά του στοιχεία, δηλαδή με τα θέλγητρα ενός τουριστικού προορισμού, το μεταφορικό μέσο μετακίνησης του επισκέπτη, η διαμονή και διατροφή του σε κάποιο κατάλυμα, εξασφαλίζονται από τον </a:t>
            </a:r>
            <a:r>
              <a:rPr lang="el-GR" dirty="0" err="1"/>
              <a:t>tour</a:t>
            </a:r>
            <a:r>
              <a:rPr lang="el-GR" dirty="0"/>
              <a:t> </a:t>
            </a:r>
            <a:r>
              <a:rPr lang="el-GR" dirty="0" err="1"/>
              <a:t>operator</a:t>
            </a:r>
            <a:r>
              <a:rPr lang="el-GR" dirty="0"/>
              <a:t>, αλλά το σίγουρο είναι ότι υπάρχουν και κάποια στοιχεία που δεν ελέγχονται ή δεν μπορούν να διαπιστωθούν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Παράδειγμα </a:t>
            </a:r>
            <a:r>
              <a:rPr lang="el-GR" b="1" dirty="0"/>
              <a:t>ετερογένειας ή μεταβλητότητας</a:t>
            </a:r>
          </a:p>
        </p:txBody>
      </p:sp>
      <p:sp>
        <p:nvSpPr>
          <p:cNvPr id="3" name="2 - Θέση περιεχομένου"/>
          <p:cNvSpPr>
            <a:spLocks noGrp="1"/>
          </p:cNvSpPr>
          <p:nvPr>
            <p:ph idx="1"/>
          </p:nvPr>
        </p:nvSpPr>
        <p:spPr/>
        <p:txBody>
          <a:bodyPr>
            <a:normAutofit fontScale="92500" lnSpcReduction="20000"/>
          </a:bodyPr>
          <a:lstStyle/>
          <a:p>
            <a:r>
              <a:rPr lang="el-GR" dirty="0"/>
              <a:t>οι καιρικές συνθήκες, οι διαφοροποιήσεις στην συμπεριφορά του προσωπικού του καταλύματος, κ.α. Σύμφωνα με τον </a:t>
            </a:r>
            <a:r>
              <a:rPr lang="el-GR" dirty="0" err="1"/>
              <a:t>Μοrrison</a:t>
            </a:r>
            <a:r>
              <a:rPr lang="el-GR" dirty="0"/>
              <a:t> (1996), ο έλεγχος της ποιότητας των υπηρεσιών δεν μπορεί να είναι ακριβής και δεν είναι εύκολο να επιτευχθεί. Γι’ αυτό πολλοί διευθυντές τουριστικών επιχειρήσεων πρέπει να φροντίζουν για τη σωστή και συνεχή εκπαίδευση και επιμόρφωση του προσωπικού τους, ώστε να διασφαλίσουν την υψηλή ποιότητα των παρεχόμενων υπηρεσιών τους. Οι παρεχόμενες υπηρεσίες δεν μπορούν να τυποποιηθούν, αλλά εξαρτώνται από την εκπαίδευση, την εξάσκηση, τη δεξιοτεχνία, και τη διάθεση εκείνου που τις προσφέρει</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Η ΦΘΑΡΤΟΤΗΤΑ ΤΩΝ ΤΟΥΡΙΣΤΙΚΩΝ ΥΠΗΡΕΣΙΩΝ</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a:t>Ένα από τα κυριότερα μειονεκτήματα των τουριστικών υπηρεσιών είναι ότι υπόκεινται σε μεγάλη φθορά. Αν ένα τουριστικό αγαθό δεν πουληθεί σε μία ημέρα, υπάρχουν εναλλακτικές λύσεις όπως να πουληθεί την επόμενη ημέρα ή να αποθηκευτεί ώστε να πουληθεί </a:t>
            </a:r>
            <a:r>
              <a:rPr lang="el-GR" dirty="0" err="1"/>
              <a:t>αργότεραΑυτό</a:t>
            </a:r>
            <a:r>
              <a:rPr lang="el-GR" dirty="0"/>
              <a:t> όμως δεν μπορεί να συμβεί με μια τουριστική υπηρεσία όπως είναι η χρήση ενός δωματίου ξενοδοχείου</a:t>
            </a:r>
            <a:r>
              <a:rPr lang="el-GR" dirty="0" smtClean="0"/>
              <a:t>.</a:t>
            </a:r>
            <a:endParaRPr lang="en-US" dirty="0" smtClean="0"/>
          </a:p>
          <a:p>
            <a:r>
              <a:rPr lang="el-GR" dirty="0" smtClean="0"/>
              <a:t> </a:t>
            </a:r>
            <a:r>
              <a:rPr lang="el-GR" dirty="0"/>
              <a:t>Κάποια γεγονότα – καταστάσεις όπως είναι τα αδιάθετα δωμάτια σε ξενοδοχεία μετά από μια συγκεκριμένη ώρα και οι κενές θέσεις στα αεροπλάνα, η συγκέντρωση της ζήτησης διακοπών στην αιχμή της τουριστικής περιόδου, τα μονοήμερα ή διήμερα ταξίδια αναψυχής, τα Σαββατοκύριακα και τις αργίες, καθώς και τα άτομα που ταξιδεύουν για επαγγελματικούς λόγους τις ώρες της ημέρας που τους βολεύουν, διαφοροποιούν και φθείρουν σημαντικά τη ζήτηση της τουριστικής βιομηχανίας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Η ΕΠΟΧΙΚΟΤΗΤΑ ΤΩΝ ΤΟΥΡΙΣΤΙΚΩΝ ΥΠΗΡΕΣΙΩΝ</a:t>
            </a:r>
            <a:endParaRPr lang="el-GR" dirty="0"/>
          </a:p>
        </p:txBody>
      </p:sp>
      <p:sp>
        <p:nvSpPr>
          <p:cNvPr id="3" name="2 - Θέση περιεχομένου"/>
          <p:cNvSpPr>
            <a:spLocks noGrp="1"/>
          </p:cNvSpPr>
          <p:nvPr>
            <p:ph idx="1"/>
          </p:nvPr>
        </p:nvSpPr>
        <p:spPr/>
        <p:txBody>
          <a:bodyPr>
            <a:normAutofit/>
          </a:bodyPr>
          <a:lstStyle/>
          <a:p>
            <a:r>
              <a:rPr lang="el-GR" dirty="0"/>
              <a:t>Ένα ακόμα μειονέκτημα των τουριστικών υπηρεσιών είναι το πρόβλημα της εποχικότητας, το οποίο συνδέεται άμεσα με τη συνήθεια ή προτίμηση των περισσότερων ανθρώπων να κάνουν τις διακοπές τους κατά τους θερινούς μήνες. Γι’ αυτό το λόγο πρέπει να καθιερωθούν ισχυρά οικονομικά και κοινωνικά κίνητρα ώστε οι ίδιοι να παρακινούνται να μην κάνουν διακοπές μόνο κατά τους θερινούς μήνες.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Η ΑΛΛΗΛΕΞΑΡΤΗΣΗ ΤΩΝ ΤΟΥΡΙΣΤΙΚΩΝ ΥΠΗΡΕΣΙΩΝ</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a:t>Ένα άτομο που αποφασίζει να επισκεφτεί ένα τουριστικό προορισμό εκτός της χώρας στην οποία κατοικεί, τότε συνήθως αγοράζει περισσότερες από μια τουριστικές υπηρεσίες, δηλαδή αγοράζει ένα πακέτο υπηρεσιών το οποίο μπορεί να είναι τυποποιημένο ή να φτιαχτεί κατά παραγγελία. Ένα άτομο για παράδειγμα που θέλει να ταξιδέψει στο εξωτερικό και να περάσει τις διακοπές του σε ένα θέρετρο, απαραίτητα επιλέγει τα θέλγητρα που επιθυμεί να επισκεφτεί μαζί με μια σειρά υπηρεσιών όπως είναι η διαμονή σε κατάλυμα με πρόγευμα τουλάχιστον και το μεταφορικό μέσο. Αυτά είναι τα βασικά στοιχεία του πακέτου των διακοπών, αν θέλει όμως μπορεί να προσθέσει οποιαδήποτε άλλη προτίμηση επιθυμεί.</a:t>
            </a:r>
            <a:r>
              <a:rPr lang="el-GR" dirty="0" smtClean="0"/>
              <a:t/>
            </a:r>
            <a:br>
              <a:rPr lang="el-GR"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TotalTime>
  <Words>858</Words>
  <Application>Microsoft Office PowerPoint</Application>
  <PresentationFormat>Προβολή στην οθόνη (4:3)</PresentationFormat>
  <Paragraphs>34</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Αποκορύφωμα</vt:lpstr>
      <vt:lpstr>ΒΑΣΙΚΑ ΧΑΡΑΚΤΗΡΙΣΤΙΚΑ ΤΩΝ ΤΟΥΡΙΣΤΙΚΩΝ ΥΠΗΡΕΣΙΩΝ</vt:lpstr>
      <vt:lpstr>ΧΑΡΑΚΤΗΡΙΣΤΙΚΑ</vt:lpstr>
      <vt:lpstr>Η ΑΥΛΗ ΦΥΣΗ ΤΩΝ ΤΟΥΡΙΣΤΙΚΩΝ ΥΠΗΡΕΣΙΩΝ</vt:lpstr>
      <vt:lpstr>Η ΑΔΥΝΑΜΙΑ ΔΙΑΧΩΡΙΣΜΟΥ ΤΩΝ ΤΟΥΡΙΣΤΙΚΩΝ ΥΠΗΡΕΣΙΩΝ</vt:lpstr>
      <vt:lpstr>Η ΕΤΕΡΟΓΕΝΕΙΑ Ή ΜΕΤΑΒΛΗΤΟΤΗΤΑ ΤΩΝ ΤΟΥΡΙΣΤΙΚΩΝ ΥΠΗΡΕΣΙΩΝ</vt:lpstr>
      <vt:lpstr>Παράδειγμα ετερογένειας ή μεταβλητότητας</vt:lpstr>
      <vt:lpstr>Η ΦΘΑΡΤΟΤΗΤΑ ΤΩΝ ΤΟΥΡΙΣΤΙΚΩΝ ΥΠΗΡΕΣΙΩΝ</vt:lpstr>
      <vt:lpstr>Η ΕΠΟΧΙΚΟΤΗΤΑ ΤΩΝ ΤΟΥΡΙΣΤΙΚΩΝ ΥΠΗΡΕΣΙΩΝ</vt:lpstr>
      <vt:lpstr>Η ΑΛΛΗΛΕΞΑΡΤΗΣΗ ΤΩΝ ΤΟΥΡΙΣΤΙΚΩΝ ΥΠΗΡΕΣΙΩΝ</vt:lpstr>
      <vt:lpstr>ΤΟ ΥΨΗΛΟ ΚΟΣΤΟΣ ΠΑΡΑΓΩΓΗΣ ΤΩΝ ΤΟΥΡΙΣΤΙΚΩΝ ΥΠΗΡΕΣΙΩΝ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ΒΑΣΙΚΑ ΧΑΡΑΚΤΗΡΙΣΤΙΚΑ ΤΩΝ ΤΟΥΡΙΣΤΙΚΩΝ ΥΠΗΡΕΣΙΩΝ</dc:title>
  <dc:creator>Riggas</dc:creator>
  <cp:lastModifiedBy>Riggas</cp:lastModifiedBy>
  <cp:revision>2</cp:revision>
  <dcterms:created xsi:type="dcterms:W3CDTF">2020-12-07T07:44:16Z</dcterms:created>
  <dcterms:modified xsi:type="dcterms:W3CDTF">2020-12-07T08:00:49Z</dcterms:modified>
</cp:coreProperties>
</file>