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6" r:id="rId3"/>
    <p:sldId id="257" r:id="rId4"/>
    <p:sldId id="274" r:id="rId5"/>
    <p:sldId id="284" r:id="rId6"/>
    <p:sldId id="258" r:id="rId7"/>
    <p:sldId id="269" r:id="rId8"/>
    <p:sldId id="271" r:id="rId9"/>
    <p:sldId id="270" r:id="rId10"/>
    <p:sldId id="272" r:id="rId11"/>
    <p:sldId id="273" r:id="rId12"/>
    <p:sldId id="286" r:id="rId13"/>
    <p:sldId id="259" r:id="rId14"/>
    <p:sldId id="260" r:id="rId15"/>
    <p:sldId id="261" r:id="rId16"/>
    <p:sldId id="262" r:id="rId17"/>
    <p:sldId id="263" r:id="rId18"/>
    <p:sldId id="264" r:id="rId19"/>
    <p:sldId id="265" r:id="rId20"/>
    <p:sldId id="266" r:id="rId21"/>
    <p:sldId id="267" r:id="rId22"/>
    <p:sldId id="268" r:id="rId23"/>
    <p:sldId id="285" r:id="rId24"/>
    <p:sldId id="277" r:id="rId25"/>
    <p:sldId id="275" r:id="rId26"/>
    <p:sldId id="276" r:id="rId27"/>
    <p:sldId id="278" r:id="rId28"/>
    <p:sldId id="281" r:id="rId29"/>
    <p:sldId id="282" r:id="rId30"/>
    <p:sldId id="279" r:id="rId31"/>
    <p:sldId id="280"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4BC55D03-21F5-4DCA-9D99-481A169759E1}" type="datetimeFigureOut">
              <a:rPr lang="el-GR" smtClean="0"/>
              <a:pPr/>
              <a:t>10/6/2021</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85C04CBE-E48C-4CD5-91E9-5B8832B74362}"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BC55D03-21F5-4DCA-9D99-481A169759E1}" type="datetimeFigureOut">
              <a:rPr lang="el-GR" smtClean="0"/>
              <a:pPr/>
              <a:t>10/6/2021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C04CBE-E48C-4CD5-91E9-5B8832B7436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BC55D03-21F5-4DCA-9D99-481A169759E1}" type="datetimeFigureOut">
              <a:rPr lang="el-GR" smtClean="0"/>
              <a:pPr/>
              <a:t>10/6/2021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C04CBE-E48C-4CD5-91E9-5B8832B7436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BC55D03-21F5-4DCA-9D99-481A169759E1}" type="datetimeFigureOut">
              <a:rPr lang="el-GR" smtClean="0"/>
              <a:pPr/>
              <a:t>10/6/2021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C04CBE-E48C-4CD5-91E9-5B8832B7436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BC55D03-21F5-4DCA-9D99-481A169759E1}" type="datetimeFigureOut">
              <a:rPr lang="el-GR" smtClean="0"/>
              <a:pPr/>
              <a:t>10/6/2021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85C04CBE-E48C-4CD5-91E9-5B8832B74362}"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BC55D03-21F5-4DCA-9D99-481A169759E1}" type="datetimeFigureOut">
              <a:rPr lang="el-GR" smtClean="0"/>
              <a:pPr/>
              <a:t>10/6/2021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5C04CBE-E48C-4CD5-91E9-5B8832B7436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4BC55D03-21F5-4DCA-9D99-481A169759E1}" type="datetimeFigureOut">
              <a:rPr lang="el-GR" smtClean="0"/>
              <a:pPr/>
              <a:t>10/6/2021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5C04CBE-E48C-4CD5-91E9-5B8832B7436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BC55D03-21F5-4DCA-9D99-481A169759E1}" type="datetimeFigureOut">
              <a:rPr lang="el-GR" smtClean="0"/>
              <a:pPr/>
              <a:t>10/6/2021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5C04CBE-E48C-4CD5-91E9-5B8832B7436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BC55D03-21F5-4DCA-9D99-481A169759E1}" type="datetimeFigureOut">
              <a:rPr lang="el-GR" smtClean="0"/>
              <a:pPr/>
              <a:t>10/6/2021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5C04CBE-E48C-4CD5-91E9-5B8832B7436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BC55D03-21F5-4DCA-9D99-481A169759E1}" type="datetimeFigureOut">
              <a:rPr lang="el-GR" smtClean="0"/>
              <a:pPr/>
              <a:t>10/6/2021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5C04CBE-E48C-4CD5-91E9-5B8832B7436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BC55D03-21F5-4DCA-9D99-481A169759E1}" type="datetimeFigureOut">
              <a:rPr lang="el-GR" smtClean="0"/>
              <a:pPr/>
              <a:t>10/6/2021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5C04CBE-E48C-4CD5-91E9-5B8832B7436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C55D03-21F5-4DCA-9D99-481A169759E1}" type="datetimeFigureOut">
              <a:rPr lang="el-GR" smtClean="0"/>
              <a:pPr/>
              <a:t>10/6/2021</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5C04CBE-E48C-4CD5-91E9-5B8832B74362}"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5400" dirty="0" smtClean="0"/>
              <a:t>ΤΟΥΡΙΣΜΟΣ ΥΠΑΙΘΡΟΥ </a:t>
            </a:r>
            <a:endParaRPr lang="el-GR" sz="5400" dirty="0"/>
          </a:p>
        </p:txBody>
      </p:sp>
      <p:pic>
        <p:nvPicPr>
          <p:cNvPr id="4" name="3 - Θέση περιεχομένου" descr="alternativetourism.jpg"/>
          <p:cNvPicPr>
            <a:picLocks noGrp="1" noChangeAspect="1"/>
          </p:cNvPicPr>
          <p:nvPr>
            <p:ph idx="1"/>
          </p:nvPr>
        </p:nvPicPr>
        <p:blipFill>
          <a:blip r:embed="rId2" cstate="print"/>
          <a:stretch>
            <a:fillRect/>
          </a:stretch>
        </p:blipFill>
        <p:spPr>
          <a:xfrm>
            <a:off x="1108760" y="1988840"/>
            <a:ext cx="6847615" cy="3886484"/>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ΣΤΟΙΧΕΙΑ ΑΓΡΟΤΟΥΡΙΣΤΙΚΗΣ ΑΝΑΠΤΥΞΗΣ (2)</a:t>
            </a:r>
            <a:endParaRPr lang="el-GR" dirty="0"/>
          </a:p>
        </p:txBody>
      </p:sp>
      <p:sp>
        <p:nvSpPr>
          <p:cNvPr id="3" name="2 - Θέση περιεχομένου"/>
          <p:cNvSpPr>
            <a:spLocks noGrp="1"/>
          </p:cNvSpPr>
          <p:nvPr>
            <p:ph idx="1"/>
          </p:nvPr>
        </p:nvSpPr>
        <p:spPr/>
        <p:txBody>
          <a:bodyPr>
            <a:normAutofit/>
          </a:bodyPr>
          <a:lstStyle/>
          <a:p>
            <a:pPr>
              <a:buNone/>
            </a:pPr>
            <a:r>
              <a:rPr lang="el-GR" dirty="0"/>
              <a:t>Ο άνθρωπος </a:t>
            </a:r>
            <a:r>
              <a:rPr lang="el-GR" dirty="0" smtClean="0"/>
              <a:t>:</a:t>
            </a:r>
          </a:p>
          <a:p>
            <a:r>
              <a:rPr lang="el-GR" dirty="0" smtClean="0"/>
              <a:t>Η </a:t>
            </a:r>
            <a:r>
              <a:rPr lang="el-GR" dirty="0"/>
              <a:t>αξιοποίηση των παραπάνω αγροτουριστικών πόρων προϋποθέτει την ύπαρξη ανθρώπων ικανών να οργανώσουν και διαχειριστούν την αγροτουρισμό</a:t>
            </a:r>
            <a:r>
              <a:rPr lang="el-GR" dirty="0" smtClean="0"/>
              <a:t>.</a:t>
            </a:r>
          </a:p>
          <a:p>
            <a:pPr>
              <a:buNone/>
            </a:pPr>
            <a:r>
              <a:rPr lang="el-GR" dirty="0" smtClean="0"/>
              <a:t>Απαραίτητη </a:t>
            </a:r>
            <a:r>
              <a:rPr lang="el-GR" dirty="0"/>
              <a:t>προϋπόθεση </a:t>
            </a:r>
            <a:r>
              <a:rPr lang="el-GR" dirty="0" smtClean="0"/>
              <a:t>:</a:t>
            </a:r>
          </a:p>
          <a:p>
            <a:r>
              <a:rPr lang="el-GR" dirty="0" smtClean="0"/>
              <a:t>Άνθρωποι </a:t>
            </a:r>
            <a:r>
              <a:rPr lang="el-GR" dirty="0"/>
              <a:t>που έχουν τη </a:t>
            </a:r>
            <a:r>
              <a:rPr lang="el-GR" dirty="0" smtClean="0"/>
              <a:t>διάθεση</a:t>
            </a:r>
          </a:p>
          <a:p>
            <a:r>
              <a:rPr lang="el-GR" dirty="0" smtClean="0"/>
              <a:t>Νέοι άνθρωποι-Εκπαίδευση (Σεμινάρια)</a:t>
            </a:r>
          </a:p>
          <a:p>
            <a:r>
              <a:rPr lang="el-GR" dirty="0" smtClean="0"/>
              <a:t>Το </a:t>
            </a:r>
            <a:r>
              <a:rPr lang="el-GR" dirty="0"/>
              <a:t>αγροτουριστικό προϊόν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ΕΠΙΔΡΑΣΕΙΣ ΤΟΥ </a:t>
            </a:r>
            <a:r>
              <a:rPr lang="el-GR" b="1" dirty="0"/>
              <a:t>ΑΓΡΟΤΟΥΡΙΣΜΟΥ</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a:t>Η διαφοροποίηση της παραγωγικής βάσης στον αγροτικό </a:t>
            </a:r>
            <a:r>
              <a:rPr lang="el-GR" dirty="0" smtClean="0"/>
              <a:t>χώρο</a:t>
            </a:r>
          </a:p>
          <a:p>
            <a:r>
              <a:rPr lang="el-GR" dirty="0" smtClean="0"/>
              <a:t>Η </a:t>
            </a:r>
            <a:r>
              <a:rPr lang="el-GR" dirty="0"/>
              <a:t>δημιουργία θέσεων </a:t>
            </a:r>
            <a:r>
              <a:rPr lang="el-GR" dirty="0" smtClean="0"/>
              <a:t>εργασίας</a:t>
            </a:r>
          </a:p>
          <a:p>
            <a:r>
              <a:rPr lang="el-GR" dirty="0" smtClean="0"/>
              <a:t>Η </a:t>
            </a:r>
            <a:r>
              <a:rPr lang="el-GR" dirty="0"/>
              <a:t>δημιουργία συμπληρωματικών </a:t>
            </a:r>
            <a:r>
              <a:rPr lang="el-GR" dirty="0" smtClean="0"/>
              <a:t>εισοδημάτων</a:t>
            </a:r>
          </a:p>
          <a:p>
            <a:r>
              <a:rPr lang="el-GR" dirty="0" smtClean="0"/>
              <a:t>Η </a:t>
            </a:r>
            <a:r>
              <a:rPr lang="el-GR" dirty="0"/>
              <a:t>συγκράτηση του αγροτικού </a:t>
            </a:r>
            <a:r>
              <a:rPr lang="el-GR" dirty="0" smtClean="0"/>
              <a:t>πληθυσμού</a:t>
            </a:r>
          </a:p>
          <a:p>
            <a:r>
              <a:rPr lang="el-GR" dirty="0" smtClean="0"/>
              <a:t>H </a:t>
            </a:r>
            <a:r>
              <a:rPr lang="el-GR" dirty="0"/>
              <a:t>πρόκληση αλυσιδωτών πολλαπλασιαστικών επιδράσεων στην τοπική </a:t>
            </a:r>
            <a:r>
              <a:rPr lang="el-GR" dirty="0" smtClean="0"/>
              <a:t>οικονομία</a:t>
            </a:r>
          </a:p>
          <a:p>
            <a:r>
              <a:rPr lang="el-GR" dirty="0" smtClean="0"/>
              <a:t>Η </a:t>
            </a:r>
            <a:r>
              <a:rPr lang="el-GR" dirty="0"/>
              <a:t>αναβίωση </a:t>
            </a:r>
            <a:r>
              <a:rPr lang="el-GR" dirty="0" smtClean="0"/>
              <a:t>δραστηριοτήτων</a:t>
            </a:r>
          </a:p>
          <a:p>
            <a:r>
              <a:rPr lang="el-GR" dirty="0" smtClean="0"/>
              <a:t>Η </a:t>
            </a:r>
            <a:r>
              <a:rPr lang="el-GR" dirty="0"/>
              <a:t>αξιοποίηση παραδοσιακών κτηρίων, οικισμών </a:t>
            </a:r>
            <a:r>
              <a:rPr lang="el-GR" dirty="0" smtClean="0"/>
              <a:t>κλπ</a:t>
            </a:r>
          </a:p>
          <a:p>
            <a:r>
              <a:rPr lang="el-GR" dirty="0" smtClean="0"/>
              <a:t>Η </a:t>
            </a:r>
            <a:r>
              <a:rPr lang="el-GR" dirty="0"/>
              <a:t>ανάδειξη του φυσικού και του πολιτιστικού </a:t>
            </a:r>
            <a:r>
              <a:rPr lang="el-GR" dirty="0" smtClean="0"/>
              <a:t>πλούτου</a:t>
            </a:r>
          </a:p>
          <a:p>
            <a:r>
              <a:rPr lang="el-GR" dirty="0" smtClean="0"/>
              <a:t>Η </a:t>
            </a:r>
            <a:r>
              <a:rPr lang="el-GR" dirty="0"/>
              <a:t>προώθηση τοπικών παραδοσιακών </a:t>
            </a:r>
            <a:r>
              <a:rPr lang="el-GR" dirty="0" smtClean="0"/>
              <a:t>προϊόντων</a:t>
            </a:r>
          </a:p>
          <a:p>
            <a:r>
              <a:rPr lang="el-GR" dirty="0" smtClean="0"/>
              <a:t>Η </a:t>
            </a:r>
            <a:r>
              <a:rPr lang="el-GR" dirty="0"/>
              <a:t>αναβάθμιση του βιοτικού επιπέδου των τοπικών </a:t>
            </a:r>
            <a:r>
              <a:rPr lang="el-GR" dirty="0" smtClean="0"/>
              <a:t>κοινωνιών</a:t>
            </a:r>
          </a:p>
          <a:p>
            <a:r>
              <a:rPr lang="el-GR" dirty="0" smtClean="0"/>
              <a:t>Η </a:t>
            </a:r>
            <a:r>
              <a:rPr lang="el-GR" dirty="0"/>
              <a:t>δημιουργία </a:t>
            </a:r>
            <a:r>
              <a:rPr lang="el-GR" dirty="0" smtClean="0"/>
              <a:t>υποδομών</a:t>
            </a:r>
          </a:p>
          <a:p>
            <a:r>
              <a:rPr lang="el-GR" dirty="0" smtClean="0"/>
              <a:t>Η </a:t>
            </a:r>
            <a:r>
              <a:rPr lang="el-GR" dirty="0"/>
              <a:t>ενεργοποίηση του τοπικού πληθυσμού και των φορέων της τοπικής αυτοδιοίκησης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143000"/>
          </a:xfrm>
        </p:spPr>
        <p:txBody>
          <a:bodyPr>
            <a:normAutofit/>
          </a:bodyPr>
          <a:lstStyle/>
          <a:p>
            <a:r>
              <a:rPr lang="el-GR" sz="6000" dirty="0" smtClean="0"/>
              <a:t>ΟΙΚΟΤΟΥΡΙΣΜΟΣ </a:t>
            </a:r>
            <a:endParaRPr lang="el-GR" sz="6000" dirty="0"/>
          </a:p>
        </p:txBody>
      </p:sp>
      <p:pic>
        <p:nvPicPr>
          <p:cNvPr id="4" name="3 - Θέση περιεχομένου" descr="250.jpg"/>
          <p:cNvPicPr>
            <a:picLocks noGrp="1" noChangeAspect="1"/>
          </p:cNvPicPr>
          <p:nvPr>
            <p:ph idx="1"/>
          </p:nvPr>
        </p:nvPicPr>
        <p:blipFill>
          <a:blip r:embed="rId2" cstate="print"/>
          <a:stretch>
            <a:fillRect/>
          </a:stretch>
        </p:blipFill>
        <p:spPr>
          <a:xfrm>
            <a:off x="457200" y="2433705"/>
            <a:ext cx="8229600" cy="304151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ΟΙΚΟΤΟΥΡΙΣΜΟΣ</a:t>
            </a:r>
          </a:p>
        </p:txBody>
      </p:sp>
      <p:sp>
        <p:nvSpPr>
          <p:cNvPr id="3" name="2 - Θέση περιεχομένου"/>
          <p:cNvSpPr>
            <a:spLocks noGrp="1"/>
          </p:cNvSpPr>
          <p:nvPr>
            <p:ph idx="1"/>
          </p:nvPr>
        </p:nvSpPr>
        <p:spPr/>
        <p:txBody>
          <a:bodyPr>
            <a:normAutofit fontScale="92500" lnSpcReduction="10000"/>
          </a:bodyPr>
          <a:lstStyle/>
          <a:p>
            <a:r>
              <a:rPr lang="el-GR" dirty="0"/>
              <a:t>Αναπτύσσεται σε περιοχές με: </a:t>
            </a:r>
            <a:endParaRPr lang="el-GR" dirty="0" smtClean="0"/>
          </a:p>
          <a:p>
            <a:r>
              <a:rPr lang="el-GR" dirty="0" smtClean="0"/>
              <a:t>αξιόλογο </a:t>
            </a:r>
            <a:r>
              <a:rPr lang="el-GR" dirty="0"/>
              <a:t>φυσικό περιβάλλον/οικοσυστήματα με πλούσια βιοποικιλότητα</a:t>
            </a:r>
            <a:r>
              <a:rPr lang="el-GR" dirty="0" smtClean="0"/>
              <a:t>,</a:t>
            </a:r>
          </a:p>
          <a:p>
            <a:r>
              <a:rPr lang="el-GR" dirty="0" smtClean="0"/>
              <a:t> </a:t>
            </a:r>
            <a:r>
              <a:rPr lang="el-GR" dirty="0"/>
              <a:t>μνημεία της φύσης, </a:t>
            </a:r>
            <a:endParaRPr lang="el-GR" dirty="0" smtClean="0"/>
          </a:p>
          <a:p>
            <a:r>
              <a:rPr lang="el-GR" dirty="0" smtClean="0"/>
              <a:t>εθνικά </a:t>
            </a:r>
            <a:r>
              <a:rPr lang="el-GR" dirty="0"/>
              <a:t>πάρκα, σπάνια χλωρίδα και πανίδα</a:t>
            </a:r>
            <a:r>
              <a:rPr lang="el-GR" dirty="0" smtClean="0"/>
              <a:t>,</a:t>
            </a:r>
          </a:p>
          <a:p>
            <a:r>
              <a:rPr lang="el-GR" dirty="0" smtClean="0"/>
              <a:t> </a:t>
            </a:r>
            <a:r>
              <a:rPr lang="el-GR" dirty="0"/>
              <a:t>προστατευόμενες περιοχές φυσικού κάλλους μέσω</a:t>
            </a:r>
            <a:r>
              <a:rPr lang="el-GR" dirty="0" smtClean="0"/>
              <a:t>:</a:t>
            </a:r>
          </a:p>
          <a:p>
            <a:r>
              <a:rPr lang="el-GR" dirty="0" smtClean="0"/>
              <a:t>Δραστηριοτήτων </a:t>
            </a:r>
            <a:r>
              <a:rPr lang="el-GR" dirty="0"/>
              <a:t>στην ύπαιθρο :Δράσεις διατήρησης &amp; προστασίας της </a:t>
            </a:r>
            <a:r>
              <a:rPr lang="el-GR" dirty="0" smtClean="0"/>
              <a:t>φύσης</a:t>
            </a:r>
          </a:p>
          <a:p>
            <a:r>
              <a:rPr lang="el-GR" dirty="0" smtClean="0"/>
              <a:t>Παρατήρηση </a:t>
            </a:r>
            <a:r>
              <a:rPr lang="el-GR" dirty="0"/>
              <a:t>της άγριας ζωής (πτηνών, ζώων, </a:t>
            </a:r>
            <a:r>
              <a:rPr lang="el-GR" dirty="0" err="1"/>
              <a:t>κ.α</a:t>
            </a:r>
            <a:r>
              <a:rPr lang="el-GR" dirty="0"/>
              <a:t>)Συλλογή φυτών &amp; </a:t>
            </a:r>
            <a:r>
              <a:rPr lang="el-GR" dirty="0" smtClean="0"/>
              <a:t>βοτάνων</a:t>
            </a:r>
          </a:p>
          <a:p>
            <a:r>
              <a:rPr lang="el-GR" dirty="0" smtClean="0"/>
              <a:t>Συμμετοχή </a:t>
            </a:r>
            <a:r>
              <a:rPr lang="el-GR" dirty="0"/>
              <a:t>σε δρώμενα, ασχολίες, </a:t>
            </a:r>
            <a:r>
              <a:rPr lang="el-GR" dirty="0" smtClean="0"/>
              <a:t>συνήθειες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ΠΡΟΦΙΛ ΤΟΥΡΙΣΤΩΝ </a:t>
            </a:r>
            <a:endParaRPr lang="el-GR" b="1" dirty="0"/>
          </a:p>
        </p:txBody>
      </p:sp>
      <p:sp>
        <p:nvSpPr>
          <p:cNvPr id="3" name="2 - Θέση περιεχομένου"/>
          <p:cNvSpPr>
            <a:spLocks noGrp="1"/>
          </p:cNvSpPr>
          <p:nvPr>
            <p:ph idx="1"/>
          </p:nvPr>
        </p:nvSpPr>
        <p:spPr/>
        <p:txBody>
          <a:bodyPr>
            <a:normAutofit/>
          </a:bodyPr>
          <a:lstStyle/>
          <a:p>
            <a:r>
              <a:rPr lang="el-GR" dirty="0" smtClean="0"/>
              <a:t>τουρίστες που επιθυμούν να έρθουν σε επαφή με τη φύση</a:t>
            </a:r>
          </a:p>
          <a:p>
            <a:r>
              <a:rPr lang="el-GR" dirty="0" smtClean="0"/>
              <a:t>Ηλικία: μη καθορισμένη </a:t>
            </a:r>
          </a:p>
          <a:p>
            <a:r>
              <a:rPr lang="el-GR" dirty="0" smtClean="0"/>
              <a:t>Μορφωτικό επίπεδο: υψηλό </a:t>
            </a:r>
          </a:p>
          <a:p>
            <a:r>
              <a:rPr lang="el-GR" dirty="0" smtClean="0"/>
              <a:t>Εισόδημα: από υψηλό έως ελάχιστο </a:t>
            </a:r>
          </a:p>
          <a:p>
            <a:r>
              <a:rPr lang="el-GR" dirty="0" smtClean="0"/>
              <a:t>Υπηρεσίες: όχι υψηλές απαιτήσεις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ΣΚΟΠΟΣ ΟΙΚΟΤΟΥΡΙΣΜΟΥ </a:t>
            </a:r>
            <a:endParaRPr lang="el-GR" dirty="0"/>
          </a:p>
        </p:txBody>
      </p:sp>
      <p:sp>
        <p:nvSpPr>
          <p:cNvPr id="3" name="2 - Θέση περιεχομένου"/>
          <p:cNvSpPr>
            <a:spLocks noGrp="1"/>
          </p:cNvSpPr>
          <p:nvPr>
            <p:ph idx="1"/>
          </p:nvPr>
        </p:nvSpPr>
        <p:spPr/>
        <p:txBody>
          <a:bodyPr/>
          <a:lstStyle/>
          <a:p>
            <a:r>
              <a:rPr lang="el-GR" dirty="0" smtClean="0"/>
              <a:t>Σεβασμός στο περιβάλλον/ ανάδειξη της αυθεντικότητας της αγροτικής ζωή. Είναι το ταξίδι σε φυσικές περιοχές που συντηρεί το περιβάλλον και στηρίζει την ευημερία των τοπικών κατοίκων και περιλαμβάνει την κατανόηση/ερμηνεία και την εκπαίδευση</a:t>
            </a:r>
          </a:p>
          <a:p>
            <a:pPr>
              <a:buNone/>
            </a:pP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ΝΕΕΣ ΤΑΣΕΙΣ ΚΑΙ ΕΞΕΛΙΞΕΙΣ ΣΤΟΝ ΤΟΥΡΙΣΜΟ ΤΗΣ ΥΠΑΙΘΡΟΥ</a:t>
            </a:r>
            <a:endParaRPr lang="el-GR" dirty="0"/>
          </a:p>
        </p:txBody>
      </p:sp>
      <p:sp>
        <p:nvSpPr>
          <p:cNvPr id="3" name="2 - Θέση περιεχομένου"/>
          <p:cNvSpPr>
            <a:spLocks noGrp="1"/>
          </p:cNvSpPr>
          <p:nvPr>
            <p:ph idx="1"/>
          </p:nvPr>
        </p:nvSpPr>
        <p:spPr/>
        <p:txBody>
          <a:bodyPr/>
          <a:lstStyle/>
          <a:p>
            <a:r>
              <a:rPr lang="el-GR" dirty="0" err="1"/>
              <a:t>Οικοτουρισμός</a:t>
            </a:r>
            <a:r>
              <a:rPr lang="el-GR" dirty="0"/>
              <a:t> και διαδρομή στην τέχνη στο Μαρόκο </a:t>
            </a:r>
            <a:endParaRPr lang="el-GR" dirty="0" smtClean="0"/>
          </a:p>
          <a:p>
            <a:r>
              <a:rPr lang="el-GR" dirty="0" smtClean="0"/>
              <a:t>Οινικός </a:t>
            </a:r>
            <a:r>
              <a:rPr lang="el-GR" dirty="0"/>
              <a:t>τουρισμός και αγροτουρισμός: οινοποιείο &amp; αγροτουριστικά καταλύματα στην πηγή στον </a:t>
            </a:r>
            <a:r>
              <a:rPr lang="el-GR" dirty="0" err="1"/>
              <a:t>Εύδηλο</a:t>
            </a:r>
            <a:r>
              <a:rPr lang="el-GR" dirty="0"/>
              <a:t> </a:t>
            </a:r>
            <a:r>
              <a:rPr lang="el-GR" dirty="0" smtClean="0"/>
              <a:t>Ικαρίας</a:t>
            </a:r>
          </a:p>
          <a:p>
            <a:r>
              <a:rPr lang="el-GR" dirty="0" smtClean="0"/>
              <a:t>Γάμοι </a:t>
            </a:r>
            <a:r>
              <a:rPr lang="el-GR" dirty="0"/>
              <a:t>στην ύπαιθρο (</a:t>
            </a:r>
            <a:r>
              <a:rPr lang="el-GR" dirty="0" err="1"/>
              <a:t>rural</a:t>
            </a:r>
            <a:r>
              <a:rPr lang="el-GR" dirty="0"/>
              <a:t> </a:t>
            </a:r>
            <a:r>
              <a:rPr lang="el-GR" dirty="0" err="1"/>
              <a:t>weddings</a:t>
            </a:r>
            <a:r>
              <a:rPr lang="el-GR" dirty="0" smtClean="0"/>
              <a:t>):</a:t>
            </a:r>
          </a:p>
          <a:p>
            <a:r>
              <a:rPr lang="el-GR" dirty="0" smtClean="0"/>
              <a:t>Συνδυασμός </a:t>
            </a:r>
            <a:r>
              <a:rPr lang="el-GR" dirty="0"/>
              <a:t>με δραστηριότητες όπως η γιόγκα</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dirty="0"/>
              <a:t>Η ΠΕΡΙΠΤΩΣΗ ΤΟΥ ΟΙΚΟΤΟΥΡΙΣΤΙΚΟΥ ΧΩΡΙΟΥ ΕΝΑΓΡΟΝ ΣΤΗΝ ΑΞΟ ΡΕΘΥΜΝΟΥ</a:t>
            </a:r>
            <a:endParaRPr lang="el-GR" sz="3200" dirty="0"/>
          </a:p>
        </p:txBody>
      </p:sp>
      <p:sp>
        <p:nvSpPr>
          <p:cNvPr id="3" name="2 - Θέση περιεχομένου"/>
          <p:cNvSpPr>
            <a:spLocks noGrp="1"/>
          </p:cNvSpPr>
          <p:nvPr>
            <p:ph idx="1"/>
          </p:nvPr>
        </p:nvSpPr>
        <p:spPr/>
        <p:txBody>
          <a:bodyPr>
            <a:normAutofit fontScale="85000" lnSpcReduction="20000"/>
          </a:bodyPr>
          <a:lstStyle/>
          <a:p>
            <a:r>
              <a:rPr lang="el-GR" dirty="0"/>
              <a:t>Κτισμένο στους πρόποδες του Ψηλορείτη (500m</a:t>
            </a:r>
            <a:r>
              <a:rPr lang="el-GR" dirty="0" smtClean="0"/>
              <a:t>)</a:t>
            </a:r>
          </a:p>
          <a:p>
            <a:r>
              <a:rPr lang="el-GR" dirty="0" smtClean="0"/>
              <a:t>46km </a:t>
            </a:r>
            <a:r>
              <a:rPr lang="el-GR" dirty="0"/>
              <a:t>από το Ρέθυμνο, 48km από το </a:t>
            </a:r>
            <a:r>
              <a:rPr lang="el-GR" dirty="0" smtClean="0"/>
              <a:t>Ηράκλειο</a:t>
            </a:r>
          </a:p>
          <a:p>
            <a:r>
              <a:rPr lang="el-GR" dirty="0" smtClean="0"/>
              <a:t>Ψηλορείτης- </a:t>
            </a:r>
            <a:r>
              <a:rPr lang="el-GR" dirty="0" err="1"/>
              <a:t>Γεωπάρκο</a:t>
            </a:r>
            <a:r>
              <a:rPr lang="el-GR" dirty="0"/>
              <a:t> </a:t>
            </a:r>
            <a:r>
              <a:rPr lang="el-GR" dirty="0" smtClean="0"/>
              <a:t>UNESCO</a:t>
            </a:r>
          </a:p>
          <a:p>
            <a:r>
              <a:rPr lang="el-GR" dirty="0" smtClean="0"/>
              <a:t>Ιδέα</a:t>
            </a:r>
            <a:r>
              <a:rPr lang="el-GR" dirty="0"/>
              <a:t>: επιστροφή στην ύπαιθρο όπου γεννήθηκαν και μεγάλωσαν οι ιδιοκτήτες – δημιουργία αρχικά μίας εξοχικής </a:t>
            </a:r>
            <a:r>
              <a:rPr lang="el-GR" dirty="0" smtClean="0"/>
              <a:t>κατοικίας</a:t>
            </a:r>
          </a:p>
          <a:p>
            <a:r>
              <a:rPr lang="el-GR" dirty="0" smtClean="0"/>
              <a:t>Ανάγκη </a:t>
            </a:r>
            <a:r>
              <a:rPr lang="el-GR" dirty="0"/>
              <a:t>για να μοιραστεί η χαρά της επιστροφής και της διαμονής στην </a:t>
            </a:r>
            <a:r>
              <a:rPr lang="el-GR" dirty="0" smtClean="0"/>
              <a:t>ύπαιθρο</a:t>
            </a:r>
          </a:p>
          <a:p>
            <a:r>
              <a:rPr lang="el-GR" dirty="0" smtClean="0"/>
              <a:t>Αυθεντικότητα </a:t>
            </a:r>
            <a:r>
              <a:rPr lang="el-GR" dirty="0"/>
              <a:t>των κατοίκων της </a:t>
            </a:r>
            <a:r>
              <a:rPr lang="el-GR" dirty="0" smtClean="0"/>
              <a:t>περιοχής/ιδιαιτερότητα</a:t>
            </a:r>
          </a:p>
          <a:p>
            <a:r>
              <a:rPr lang="el-GR" dirty="0" smtClean="0"/>
              <a:t>Λογότυπο </a:t>
            </a:r>
            <a:r>
              <a:rPr lang="el-GR" dirty="0"/>
              <a:t>- συνδυασμός: σπείρα, λαβύρινθος, σύνδεση με Μινωική εποχή, κεφάλι ταύρου, δέντρο, στοιχεία φύσης, e- </a:t>
            </a:r>
            <a:r>
              <a:rPr lang="el-GR" dirty="0" err="1" smtClean="0"/>
              <a:t>enagron</a:t>
            </a:r>
            <a:r>
              <a:rPr lang="el-GR" dirty="0" smtClean="0"/>
              <a:t>/</a:t>
            </a:r>
            <a:r>
              <a:rPr lang="el-GR" dirty="0" err="1" smtClean="0"/>
              <a:t>eco</a:t>
            </a:r>
            <a:endParaRPr lang="el-GR" dirty="0" smtClean="0"/>
          </a:p>
          <a:p>
            <a:r>
              <a:rPr lang="el-GR" dirty="0" smtClean="0"/>
              <a:t>Διαφόρων </a:t>
            </a:r>
            <a:r>
              <a:rPr lang="el-GR" dirty="0"/>
              <a:t>τύπων εγκαταστάσεις (στούντιο, διαμερίσματα με 1-3 δωμάτια)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ΥΠΟΔΟΜΕΣ – ΕΓΚΑΤΑΣΤΑΣΕΙΣ</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a:t>Οι εγκαταστάσεις και τα κτίρια είναι σχεδιασμένα και κατασκευασμένα με τέτοιο τρόπο που είναι απόλυτα προσαρμοσμένα στο φυσικό περιβάλλον, με σκοπό να εναρμονίζονται με το </a:t>
            </a:r>
            <a:r>
              <a:rPr lang="el-GR" dirty="0" smtClean="0"/>
              <a:t>τοπίο</a:t>
            </a:r>
          </a:p>
          <a:p>
            <a:r>
              <a:rPr lang="el-GR" dirty="0" smtClean="0"/>
              <a:t>Διαμονή</a:t>
            </a:r>
            <a:r>
              <a:rPr lang="el-GR" dirty="0"/>
              <a:t>: στούντιο, στούντιο με σοφίτα, διαμέρισμα 2 δωματίων, διαμέρισμα 3 δωματίων, διαμέρισμα 3 δωματίων με 2 </a:t>
            </a:r>
            <a:r>
              <a:rPr lang="el-GR" dirty="0" smtClean="0"/>
              <a:t>μπάνια</a:t>
            </a:r>
          </a:p>
          <a:p>
            <a:r>
              <a:rPr lang="el-GR" dirty="0" smtClean="0"/>
              <a:t>Υπηρεσίες </a:t>
            </a:r>
            <a:r>
              <a:rPr lang="el-GR" dirty="0" err="1"/>
              <a:t>spa</a:t>
            </a:r>
            <a:r>
              <a:rPr lang="el-GR" dirty="0"/>
              <a:t> – αίθουσα </a:t>
            </a:r>
            <a:r>
              <a:rPr lang="el-GR" dirty="0" smtClean="0"/>
              <a:t>χαλάρωσης</a:t>
            </a:r>
          </a:p>
          <a:p>
            <a:r>
              <a:rPr lang="el-GR" dirty="0" smtClean="0"/>
              <a:t>Για </a:t>
            </a:r>
            <a:r>
              <a:rPr lang="el-GR" dirty="0"/>
              <a:t>τις γαστρονομικές δραστηριότητες υπάρχουν: κουζίνα, </a:t>
            </a:r>
            <a:r>
              <a:rPr lang="el-GR" dirty="0" err="1"/>
              <a:t>ξυλόφουρνος</a:t>
            </a:r>
            <a:r>
              <a:rPr lang="el-GR" dirty="0"/>
              <a:t>, τυροκομεία, παραστιές, </a:t>
            </a:r>
            <a:r>
              <a:rPr lang="el-GR" dirty="0" err="1"/>
              <a:t>ρακοκάζανο</a:t>
            </a:r>
            <a:r>
              <a:rPr lang="el-GR" dirty="0"/>
              <a:t>, </a:t>
            </a:r>
            <a:r>
              <a:rPr lang="el-GR" dirty="0" smtClean="0"/>
              <a:t>πατητήρι</a:t>
            </a:r>
          </a:p>
          <a:p>
            <a:r>
              <a:rPr lang="el-GR" dirty="0" smtClean="0"/>
              <a:t>Εστιατόριο- </a:t>
            </a:r>
            <a:r>
              <a:rPr lang="el-GR" dirty="0"/>
              <a:t>παραδοσιακή κρητική κουζίνα, χρήση πρώτων υλών από την περιοχή, μαγείρισσες από την </a:t>
            </a:r>
            <a:r>
              <a:rPr lang="el-GR" dirty="0" smtClean="0"/>
              <a:t>περιοχή</a:t>
            </a:r>
          </a:p>
          <a:p>
            <a:r>
              <a:rPr lang="el-GR" dirty="0" smtClean="0"/>
              <a:t>Παραδοσιακό καφενείο</a:t>
            </a:r>
          </a:p>
          <a:p>
            <a:r>
              <a:rPr lang="el-GR" dirty="0" smtClean="0"/>
              <a:t>Συνεδριακός </a:t>
            </a:r>
            <a:r>
              <a:rPr lang="el-GR" dirty="0"/>
              <a:t>χώρος πλήρως εξοπλισμένος για </a:t>
            </a:r>
            <a:r>
              <a:rPr lang="el-GR" dirty="0" smtClean="0"/>
              <a:t>συνέδρια/εκδηλώσεις/εκθέσεις</a:t>
            </a:r>
          </a:p>
          <a:p>
            <a:r>
              <a:rPr lang="el-GR" dirty="0" smtClean="0"/>
              <a:t>Μικρό </a:t>
            </a:r>
            <a:r>
              <a:rPr lang="el-GR" dirty="0"/>
              <a:t>μπακάλικο με επιλεγμένα παραδοσιακά </a:t>
            </a:r>
            <a:r>
              <a:rPr lang="el-GR" dirty="0" smtClean="0"/>
              <a:t>προϊόντα</a:t>
            </a:r>
          </a:p>
          <a:p>
            <a:r>
              <a:rPr lang="el-GR" dirty="0" err="1" smtClean="0"/>
              <a:t>ΠισίναΠαιδική</a:t>
            </a:r>
            <a:r>
              <a:rPr lang="el-GR" dirty="0" smtClean="0"/>
              <a:t> χαρά</a:t>
            </a:r>
          </a:p>
          <a:p>
            <a:r>
              <a:rPr lang="el-GR" dirty="0" err="1" smtClean="0"/>
              <a:t>Ημι</a:t>
            </a:r>
            <a:r>
              <a:rPr lang="el-GR" dirty="0" smtClean="0"/>
              <a:t>- </a:t>
            </a:r>
            <a:r>
              <a:rPr lang="el-GR" dirty="0"/>
              <a:t>υπαίθριοι χώροι για απόλαυση της </a:t>
            </a:r>
            <a:r>
              <a:rPr lang="el-GR" dirty="0" smtClean="0"/>
              <a:t>φύσης</a:t>
            </a:r>
          </a:p>
          <a:p>
            <a:r>
              <a:rPr lang="el-GR" dirty="0" smtClean="0"/>
              <a:t>Φάρμα </a:t>
            </a:r>
            <a:r>
              <a:rPr lang="el-GR" dirty="0"/>
              <a:t>με ζώα και πουλιά</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a:t>ΟΙΚΟΤΟΥΡΙΣΤΙΚΕΣ ΔΡΑΣΤΗΡΙΟΤΗΤΕΣ ΕΝΤΟΣ ΤΟΥ ΑΓΡΟΚΤΗΜΑΤΟΣ</a:t>
            </a:r>
            <a:endParaRPr lang="el-GR" sz="3600" dirty="0"/>
          </a:p>
        </p:txBody>
      </p:sp>
      <p:sp>
        <p:nvSpPr>
          <p:cNvPr id="3" name="2 - Θέση περιεχομένου"/>
          <p:cNvSpPr>
            <a:spLocks noGrp="1"/>
          </p:cNvSpPr>
          <p:nvPr>
            <p:ph idx="1"/>
          </p:nvPr>
        </p:nvSpPr>
        <p:spPr>
          <a:xfrm>
            <a:off x="467544" y="1772816"/>
            <a:ext cx="8229600" cy="4709160"/>
          </a:xfrm>
        </p:spPr>
        <p:txBody>
          <a:bodyPr/>
          <a:lstStyle/>
          <a:p>
            <a:r>
              <a:rPr lang="el-GR" dirty="0"/>
              <a:t>Μόνιμες &amp; </a:t>
            </a:r>
            <a:r>
              <a:rPr lang="el-GR" dirty="0" smtClean="0"/>
              <a:t>εποχιακές</a:t>
            </a:r>
          </a:p>
          <a:p>
            <a:r>
              <a:rPr lang="el-GR" dirty="0" smtClean="0"/>
              <a:t>Γευσιγνωσία οίνου/λαδιού</a:t>
            </a:r>
          </a:p>
          <a:p>
            <a:r>
              <a:rPr lang="el-GR" dirty="0" smtClean="0"/>
              <a:t>Τυροκομεία </a:t>
            </a:r>
            <a:r>
              <a:rPr lang="el-GR" dirty="0"/>
              <a:t>– μικρή τυροκομική </a:t>
            </a:r>
            <a:r>
              <a:rPr lang="el-GR" dirty="0" smtClean="0"/>
              <a:t>μονάδα</a:t>
            </a:r>
          </a:p>
          <a:p>
            <a:r>
              <a:rPr lang="el-GR" dirty="0" smtClean="0"/>
              <a:t>Τρύγος</a:t>
            </a:r>
          </a:p>
          <a:p>
            <a:r>
              <a:rPr lang="el-GR" dirty="0" smtClean="0"/>
              <a:t>Ψήσιμο ψωμιού</a:t>
            </a:r>
          </a:p>
          <a:p>
            <a:r>
              <a:rPr lang="el-GR" dirty="0" err="1" smtClean="0"/>
              <a:t>Ρακοκάζανο</a:t>
            </a:r>
            <a:r>
              <a:rPr lang="el-GR" dirty="0" smtClean="0"/>
              <a:t>- </a:t>
            </a:r>
            <a:r>
              <a:rPr lang="el-GR" dirty="0"/>
              <a:t>παραγωγή </a:t>
            </a:r>
            <a:r>
              <a:rPr lang="el-GR" dirty="0" smtClean="0"/>
              <a:t>ρακής</a:t>
            </a:r>
          </a:p>
          <a:p>
            <a:r>
              <a:rPr lang="el-GR" dirty="0" smtClean="0"/>
              <a:t>Μαθήματα μαγειρικής</a:t>
            </a:r>
          </a:p>
          <a:p>
            <a:r>
              <a:rPr lang="el-GR" dirty="0" smtClean="0"/>
              <a:t>Συμμετοχή </a:t>
            </a:r>
            <a:r>
              <a:rPr lang="el-GR" dirty="0"/>
              <a:t>στο μάζεμα </a:t>
            </a:r>
            <a:r>
              <a:rPr lang="el-GR" dirty="0" err="1"/>
              <a:t>προϊόντωνΒοτανικός</a:t>
            </a:r>
            <a:r>
              <a:rPr lang="el-GR" dirty="0"/>
              <a:t> περίπατος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260649"/>
            <a:ext cx="7772400" cy="1008112"/>
          </a:xfrm>
        </p:spPr>
        <p:txBody>
          <a:bodyPr/>
          <a:lstStyle/>
          <a:p>
            <a:r>
              <a:rPr lang="el-GR" b="1" dirty="0" smtClean="0"/>
              <a:t>ΤΟΥΡΙΣΜΟΣ ΥΠΑΙΘΡΟΥ </a:t>
            </a:r>
            <a:endParaRPr lang="el-GR" b="1" dirty="0"/>
          </a:p>
        </p:txBody>
      </p:sp>
      <p:sp>
        <p:nvSpPr>
          <p:cNvPr id="3" name="2 - Υπότιτλος"/>
          <p:cNvSpPr>
            <a:spLocks noGrp="1"/>
          </p:cNvSpPr>
          <p:nvPr>
            <p:ph type="subTitle" idx="1"/>
          </p:nvPr>
        </p:nvSpPr>
        <p:spPr>
          <a:xfrm>
            <a:off x="1475656" y="1700808"/>
            <a:ext cx="6400800" cy="1752600"/>
          </a:xfrm>
        </p:spPr>
        <p:txBody>
          <a:bodyPr>
            <a:noAutofit/>
          </a:bodyPr>
          <a:lstStyle/>
          <a:p>
            <a:pPr algn="l">
              <a:buFont typeface="Arial" pitchFamily="34" charset="0"/>
              <a:buChar char="•"/>
            </a:pPr>
            <a:r>
              <a:rPr lang="el-GR" sz="2000" dirty="0">
                <a:solidFill>
                  <a:schemeClr val="tx1"/>
                </a:solidFill>
              </a:rPr>
              <a:t>Περιορίζει/ ελαχιστοποιεί την υπέρβαση της φέρουσας ικανότητας της </a:t>
            </a:r>
            <a:r>
              <a:rPr lang="el-GR" sz="2000" dirty="0" smtClean="0">
                <a:solidFill>
                  <a:schemeClr val="tx1"/>
                </a:solidFill>
              </a:rPr>
              <a:t>περιοχής</a:t>
            </a:r>
          </a:p>
          <a:p>
            <a:pPr algn="l">
              <a:buFont typeface="Arial" pitchFamily="34" charset="0"/>
              <a:buChar char="•"/>
            </a:pPr>
            <a:r>
              <a:rPr lang="el-GR" sz="2000" dirty="0" smtClean="0">
                <a:solidFill>
                  <a:schemeClr val="tx1"/>
                </a:solidFill>
              </a:rPr>
              <a:t>Εξασφαλίζει </a:t>
            </a:r>
            <a:r>
              <a:rPr lang="el-GR" sz="2000" dirty="0">
                <a:solidFill>
                  <a:schemeClr val="tx1"/>
                </a:solidFill>
              </a:rPr>
              <a:t>τον έλεγχο της τουριστικής ανάπτυξης από τον ίδιο τον τοπικό </a:t>
            </a:r>
            <a:r>
              <a:rPr lang="el-GR" sz="2000" dirty="0" smtClean="0">
                <a:solidFill>
                  <a:schemeClr val="tx1"/>
                </a:solidFill>
              </a:rPr>
              <a:t>πληθυσμό</a:t>
            </a:r>
          </a:p>
          <a:p>
            <a:pPr algn="l">
              <a:buFont typeface="Arial" pitchFamily="34" charset="0"/>
              <a:buChar char="•"/>
            </a:pPr>
            <a:r>
              <a:rPr lang="el-GR" sz="2000" dirty="0" smtClean="0">
                <a:solidFill>
                  <a:schemeClr val="tx1"/>
                </a:solidFill>
              </a:rPr>
              <a:t>Αυξάνει </a:t>
            </a:r>
            <a:r>
              <a:rPr lang="el-GR" sz="2000" dirty="0">
                <a:solidFill>
                  <a:schemeClr val="tx1"/>
                </a:solidFill>
              </a:rPr>
              <a:t>το τοπικό </a:t>
            </a:r>
            <a:r>
              <a:rPr lang="el-GR" sz="2000" dirty="0" smtClean="0">
                <a:solidFill>
                  <a:schemeClr val="tx1"/>
                </a:solidFill>
              </a:rPr>
              <a:t>εισόδημα</a:t>
            </a:r>
          </a:p>
          <a:p>
            <a:pPr algn="l">
              <a:buFont typeface="Arial" pitchFamily="34" charset="0"/>
              <a:buChar char="•"/>
            </a:pPr>
            <a:r>
              <a:rPr lang="el-GR" sz="2000" dirty="0" smtClean="0">
                <a:solidFill>
                  <a:schemeClr val="tx1"/>
                </a:solidFill>
              </a:rPr>
              <a:t>Συμπληρώνει </a:t>
            </a:r>
            <a:r>
              <a:rPr lang="el-GR" sz="2000" dirty="0">
                <a:solidFill>
                  <a:schemeClr val="tx1"/>
                </a:solidFill>
              </a:rPr>
              <a:t>τις αγροτικές </a:t>
            </a:r>
            <a:r>
              <a:rPr lang="el-GR" sz="2000" dirty="0" smtClean="0">
                <a:solidFill>
                  <a:schemeClr val="tx1"/>
                </a:solidFill>
              </a:rPr>
              <a:t>δραστηριότητες</a:t>
            </a:r>
          </a:p>
          <a:p>
            <a:pPr algn="l">
              <a:buFont typeface="Arial" pitchFamily="34" charset="0"/>
              <a:buChar char="•"/>
            </a:pPr>
            <a:r>
              <a:rPr lang="el-GR" sz="2000" dirty="0" smtClean="0">
                <a:solidFill>
                  <a:schemeClr val="tx1"/>
                </a:solidFill>
              </a:rPr>
              <a:t>Εμπλουτίζει </a:t>
            </a:r>
            <a:r>
              <a:rPr lang="el-GR" sz="2000" dirty="0">
                <a:solidFill>
                  <a:schemeClr val="tx1"/>
                </a:solidFill>
              </a:rPr>
              <a:t>το τουριστικό </a:t>
            </a:r>
            <a:r>
              <a:rPr lang="el-GR" sz="2000" dirty="0" smtClean="0">
                <a:solidFill>
                  <a:schemeClr val="tx1"/>
                </a:solidFill>
              </a:rPr>
              <a:t>προϊόν</a:t>
            </a:r>
          </a:p>
          <a:p>
            <a:pPr algn="l">
              <a:buFont typeface="Arial" pitchFamily="34" charset="0"/>
              <a:buChar char="•"/>
            </a:pPr>
            <a:r>
              <a:rPr lang="el-GR" sz="2000" dirty="0" smtClean="0">
                <a:solidFill>
                  <a:schemeClr val="tx1"/>
                </a:solidFill>
              </a:rPr>
              <a:t>Επιμηκύνει </a:t>
            </a:r>
            <a:r>
              <a:rPr lang="el-GR" sz="2000" dirty="0">
                <a:solidFill>
                  <a:schemeClr val="tx1"/>
                </a:solidFill>
              </a:rPr>
              <a:t>την τουριστική </a:t>
            </a:r>
            <a:r>
              <a:rPr lang="el-GR" sz="2000" dirty="0" smtClean="0">
                <a:solidFill>
                  <a:schemeClr val="tx1"/>
                </a:solidFill>
              </a:rPr>
              <a:t>περίοδο</a:t>
            </a:r>
          </a:p>
          <a:p>
            <a:pPr algn="l">
              <a:buFont typeface="Wingdings" pitchFamily="2" charset="2"/>
              <a:buChar char="ü"/>
            </a:pPr>
            <a:r>
              <a:rPr lang="el-GR" sz="2000" dirty="0">
                <a:solidFill>
                  <a:schemeClr val="tx1"/>
                </a:solidFill>
              </a:rPr>
              <a:t> </a:t>
            </a:r>
            <a:r>
              <a:rPr lang="el-GR" sz="2000" dirty="0" smtClean="0">
                <a:solidFill>
                  <a:schemeClr val="tx1"/>
                </a:solidFill>
              </a:rPr>
              <a:t>Προϋπόθεση</a:t>
            </a:r>
            <a:r>
              <a:rPr lang="el-GR" sz="2000" dirty="0">
                <a:solidFill>
                  <a:schemeClr val="tx1"/>
                </a:solidFill>
              </a:rPr>
              <a:t>: η συμμετοχή του ντόπιου πληθυσμού στην αναπτυξιακή </a:t>
            </a:r>
            <a:r>
              <a:rPr lang="el-GR" sz="2000" dirty="0" smtClean="0">
                <a:solidFill>
                  <a:schemeClr val="tx1"/>
                </a:solidFill>
              </a:rPr>
              <a:t>διαδικασία</a:t>
            </a:r>
          </a:p>
          <a:p>
            <a:pPr algn="l">
              <a:buFont typeface="Wingdings" pitchFamily="2" charset="2"/>
              <a:buChar char="ü"/>
            </a:pPr>
            <a:r>
              <a:rPr lang="el-GR" sz="2000" dirty="0" smtClean="0">
                <a:solidFill>
                  <a:schemeClr val="tx1"/>
                </a:solidFill>
              </a:rPr>
              <a:t>Τείνει </a:t>
            </a:r>
            <a:r>
              <a:rPr lang="el-GR" sz="2000" dirty="0">
                <a:solidFill>
                  <a:schemeClr val="tx1"/>
                </a:solidFill>
              </a:rPr>
              <a:t>να γίνει η κύρια παροχή εναλλακτικών λύσεων απέναντι στο φαινόμενο του μαζικού τουρισμού</a:t>
            </a:r>
            <a:r>
              <a:rPr lang="el-GR" sz="2000" dirty="0" smtClean="0"/>
              <a:t/>
            </a:r>
            <a:br>
              <a:rPr lang="el-GR" sz="2000" dirty="0" smtClean="0"/>
            </a:br>
            <a:endParaRPr lang="el-G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ΟΙΚΟΤΟΥΡΙΣΤΙΚΕΣ ΔΡΑΣΤΗΡΙΟΤΗΤΕΣ ΕΚΤΟΣ ΤΟΥ ΑΓΡΟΚΤΗΜΑΤΟΣ</a:t>
            </a:r>
            <a:endParaRPr lang="el-GR" dirty="0"/>
          </a:p>
        </p:txBody>
      </p:sp>
      <p:sp>
        <p:nvSpPr>
          <p:cNvPr id="3" name="2 - Θέση περιεχομένου"/>
          <p:cNvSpPr>
            <a:spLocks noGrp="1"/>
          </p:cNvSpPr>
          <p:nvPr>
            <p:ph idx="1"/>
          </p:nvPr>
        </p:nvSpPr>
        <p:spPr/>
        <p:txBody>
          <a:bodyPr/>
          <a:lstStyle/>
          <a:p>
            <a:r>
              <a:rPr lang="el-GR" dirty="0"/>
              <a:t>Πολιτιστικές </a:t>
            </a:r>
            <a:r>
              <a:rPr lang="el-GR" dirty="0" smtClean="0"/>
              <a:t>εκδηλώσεις</a:t>
            </a:r>
          </a:p>
          <a:p>
            <a:r>
              <a:rPr lang="el-GR" dirty="0" smtClean="0"/>
              <a:t>Εκδρομή </a:t>
            </a:r>
            <a:r>
              <a:rPr lang="el-GR" dirty="0"/>
              <a:t>στο χωριό της </a:t>
            </a:r>
            <a:r>
              <a:rPr lang="el-GR" dirty="0" err="1" smtClean="0"/>
              <a:t>Αξού</a:t>
            </a:r>
            <a:endParaRPr lang="el-GR" dirty="0" smtClean="0"/>
          </a:p>
          <a:p>
            <a:r>
              <a:rPr lang="el-GR" dirty="0" smtClean="0"/>
              <a:t>Εκδρομή </a:t>
            </a:r>
            <a:r>
              <a:rPr lang="el-GR" dirty="0"/>
              <a:t>στο ιστορικό μοναστήρι της </a:t>
            </a:r>
            <a:r>
              <a:rPr lang="el-GR" dirty="0" smtClean="0"/>
              <a:t>Χαλέπας</a:t>
            </a:r>
          </a:p>
          <a:p>
            <a:r>
              <a:rPr lang="el-GR" dirty="0" smtClean="0"/>
              <a:t>Εκδρομή </a:t>
            </a:r>
            <a:r>
              <a:rPr lang="el-GR" dirty="0"/>
              <a:t>στο σπίτι του </a:t>
            </a:r>
            <a:r>
              <a:rPr lang="el-GR" dirty="0" smtClean="0"/>
              <a:t>βοσκού</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ΕΚΔΡΟΜΗ ΣΤΟ ΣΠΙΤΙ ΤΟΥ ΒΟΣΚΟΥ</a:t>
            </a:r>
            <a:endParaRPr lang="el-GR" dirty="0"/>
          </a:p>
        </p:txBody>
      </p:sp>
      <p:sp>
        <p:nvSpPr>
          <p:cNvPr id="3" name="2 - Θέση περιεχομένου"/>
          <p:cNvSpPr>
            <a:spLocks noGrp="1"/>
          </p:cNvSpPr>
          <p:nvPr>
            <p:ph idx="1"/>
          </p:nvPr>
        </p:nvSpPr>
        <p:spPr/>
        <p:txBody>
          <a:bodyPr>
            <a:normAutofit lnSpcReduction="10000"/>
          </a:bodyPr>
          <a:lstStyle/>
          <a:p>
            <a:r>
              <a:rPr lang="el-GR" dirty="0"/>
              <a:t>Είναι μια βουκολική εκδρομή στην άγρια φύση των Κρητικών βουνών. Περπατάμε ένα χωματόδρομο που μας οδηγεί στο βουνό σε ένα πανέμορφο τοπίο όπου ο Πανούσης, ο βοσκός μας, φροντίζει το κοπάδι του δίπλα από το </a:t>
            </a:r>
            <a:r>
              <a:rPr lang="el-GR" dirty="0" err="1"/>
              <a:t>Μιτάτο</a:t>
            </a:r>
            <a:r>
              <a:rPr lang="el-GR" dirty="0"/>
              <a:t> (πέτρινο, θολωτό κτίσμα, κατασκευασμένο χωρίς αρμούς). Το τοπίο είναι μαγευτικό. Θα απολαύσουμε τη θέα των βουνών και της ακτογραμμής του Ρεθύμνου. Στο </a:t>
            </a:r>
            <a:r>
              <a:rPr lang="el-GR" dirty="0" err="1"/>
              <a:t>Μιτάτο</a:t>
            </a:r>
            <a:r>
              <a:rPr lang="el-GR" dirty="0"/>
              <a:t>, έχουμε ένα υπέροχο γεύμα που μας ετοιμάζει στη φωτιά η Αφροδίτη, η γυναίκα του βοσκού. Ξεκουραζόμαστε μέχρι να ξεκινήσουμε το δρόμο της επιστροφής.</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ΕΚΔΡΟΜΗ ΣΤΟ ΣΠΙΤΙ ΤΟΥ ΒΟΣΚΟΥ</a:t>
            </a:r>
            <a:endParaRPr lang="el-GR" dirty="0"/>
          </a:p>
        </p:txBody>
      </p:sp>
      <p:sp>
        <p:nvSpPr>
          <p:cNvPr id="3" name="2 - Θέση περιεχομένου"/>
          <p:cNvSpPr>
            <a:spLocks noGrp="1"/>
          </p:cNvSpPr>
          <p:nvPr>
            <p:ph idx="1"/>
          </p:nvPr>
        </p:nvSpPr>
        <p:spPr/>
        <p:txBody>
          <a:bodyPr>
            <a:normAutofit fontScale="47500" lnSpcReduction="20000"/>
          </a:bodyPr>
          <a:lstStyle/>
          <a:p>
            <a:r>
              <a:rPr lang="el-GR" dirty="0"/>
              <a:t>ΔΙΑΔΡΟΜΗ </a:t>
            </a:r>
            <a:r>
              <a:rPr lang="el-GR" dirty="0" smtClean="0"/>
              <a:t>Β</a:t>
            </a:r>
          </a:p>
          <a:p>
            <a:endParaRPr lang="el-GR" dirty="0"/>
          </a:p>
          <a:p>
            <a:r>
              <a:rPr lang="el-GR" dirty="0" smtClean="0"/>
              <a:t>Α</a:t>
            </a:r>
            <a:r>
              <a:rPr lang="el-GR" dirty="0"/>
              <a:t>. Στάση. </a:t>
            </a:r>
            <a:r>
              <a:rPr lang="el-GR" dirty="0" err="1"/>
              <a:t>Χοχλιδόβρυση</a:t>
            </a:r>
            <a:r>
              <a:rPr lang="el-GR" dirty="0"/>
              <a:t>: μια φυσική πηγή που έχει νερό όλο το χρόνο. Το νερό είναι καθαρό και πόσιμο, χρησιμοποιείται για να ποτίζουν τα περιβολάκια και τα δένδρα που είναι κοντά. Σε κοντινή απόσταση πάνω από την πηγή υπάρχουν αρχαίοι θολωτοί τάφοι τα </a:t>
            </a:r>
            <a:r>
              <a:rPr lang="el-GR" dirty="0" err="1"/>
              <a:t>Ελληνόσπιτα</a:t>
            </a:r>
            <a:r>
              <a:rPr lang="el-GR" dirty="0"/>
              <a:t> ή </a:t>
            </a:r>
            <a:r>
              <a:rPr lang="el-GR" dirty="0" err="1" smtClean="0"/>
              <a:t>Λινόσπιτα</a:t>
            </a:r>
            <a:endParaRPr lang="el-GR" dirty="0" smtClean="0"/>
          </a:p>
          <a:p>
            <a:r>
              <a:rPr lang="el-GR" dirty="0" smtClean="0"/>
              <a:t>Β</a:t>
            </a:r>
            <a:r>
              <a:rPr lang="el-GR" dirty="0"/>
              <a:t>. Στάση. Το χωριό </a:t>
            </a:r>
            <a:r>
              <a:rPr lang="el-GR" dirty="0" err="1"/>
              <a:t>Αξός</a:t>
            </a:r>
            <a:r>
              <a:rPr lang="el-GR" dirty="0"/>
              <a:t>: εάν δεν έχετε κάνει την διαδρομή Α, μπορείτε να δείτε τις Βυζαντινές εκκλησίες Αγ. Γεώργιο, Σταυρωμένο, Αφέντη Χριστό, Άγιο Ιωάννη, με ωραίες τοιχογραφίες του 14 αιώνα. Επίσης, μπορείτε να καθίσετε στα καφενεία να ψωνίσετε από τα μικρά μπακάλικα ή άλλα μαγαζάκια της περιοχής</a:t>
            </a:r>
            <a:r>
              <a:rPr lang="el-GR" dirty="0" smtClean="0"/>
              <a:t>.</a:t>
            </a:r>
          </a:p>
          <a:p>
            <a:r>
              <a:rPr lang="el-GR" dirty="0" smtClean="0"/>
              <a:t>Γ</a:t>
            </a:r>
            <a:r>
              <a:rPr lang="el-GR" dirty="0"/>
              <a:t>. Στάση. Με κατεύθυνση το Ρέθυμνο, περνώντας από τον οικισμό </a:t>
            </a:r>
            <a:r>
              <a:rPr lang="el-GR" dirty="0" err="1"/>
              <a:t>Κούναλο</a:t>
            </a:r>
            <a:r>
              <a:rPr lang="el-GR" dirty="0"/>
              <a:t> ( 2 </a:t>
            </a:r>
            <a:r>
              <a:rPr lang="el-GR" dirty="0" err="1"/>
              <a:t>χλμ</a:t>
            </a:r>
            <a:r>
              <a:rPr lang="el-GR" dirty="0"/>
              <a:t> από την </a:t>
            </a:r>
            <a:r>
              <a:rPr lang="el-GR" dirty="0" err="1"/>
              <a:t>Αξό</a:t>
            </a:r>
            <a:r>
              <a:rPr lang="el-GR" dirty="0"/>
              <a:t>) πηγαίνουμε στο Μοναστήρι </a:t>
            </a:r>
            <a:r>
              <a:rPr lang="el-GR" dirty="0" err="1"/>
              <a:t>Δισκούρι</a:t>
            </a:r>
            <a:r>
              <a:rPr lang="el-GR" dirty="0"/>
              <a:t> . Το </a:t>
            </a:r>
            <a:r>
              <a:rPr lang="el-GR" dirty="0" err="1"/>
              <a:t>Διοσκούρι</a:t>
            </a:r>
            <a:r>
              <a:rPr lang="el-GR" dirty="0"/>
              <a:t>, είναι ιστορικό Μοναστήρι της περιοχής. Στην εικόνα του Αγίου Γεωργίου που υπάρχει στο μοναστήρι, ορκιζόντουσαν για να λύσουν τις διαφορές τους οι κάτοικοι της περιοχής. Επίσης, εκεί μπορείτε να δείτε το παλιό Ελαιοτριβείο που δούλευε και εξακολουθεί να δουλεύει με </a:t>
            </a:r>
            <a:r>
              <a:rPr lang="el-GR" dirty="0" err="1"/>
              <a:t>Ζωοκίνηση</a:t>
            </a:r>
            <a:r>
              <a:rPr lang="el-GR" dirty="0"/>
              <a:t> και ανθρώπινα χέρια αποκλειστικά</a:t>
            </a:r>
            <a:r>
              <a:rPr lang="el-GR" dirty="0" smtClean="0"/>
              <a:t>.</a:t>
            </a:r>
          </a:p>
          <a:p>
            <a:r>
              <a:rPr lang="el-GR" dirty="0" smtClean="0"/>
              <a:t>Δ</a:t>
            </a:r>
            <a:r>
              <a:rPr lang="el-GR" dirty="0"/>
              <a:t>. Στάση. Επιστροφή μέσω </a:t>
            </a:r>
            <a:r>
              <a:rPr lang="el-GR" dirty="0" err="1"/>
              <a:t>Κουνάλου</a:t>
            </a:r>
            <a:r>
              <a:rPr lang="el-GR" dirty="0"/>
              <a:t> με κατεύθυνση το </a:t>
            </a:r>
            <a:r>
              <a:rPr lang="el-GR" dirty="0" err="1"/>
              <a:t>Βενί</a:t>
            </a:r>
            <a:r>
              <a:rPr lang="el-GR" dirty="0"/>
              <a:t>, ένα μικρό χωριό του οποίου οι κάτοικοι ασχολούνται με την γεωργία . Υπάρχει επίσης ένας ωραίος μύλος που μπορείτε να δείτε, ο οποίος άλεθε σιτάρι με τη βοήθεια του νερού</a:t>
            </a:r>
            <a:r>
              <a:rPr lang="el-GR" dirty="0" smtClean="0"/>
              <a:t>.</a:t>
            </a:r>
          </a:p>
          <a:p>
            <a:r>
              <a:rPr lang="el-GR" dirty="0" smtClean="0"/>
              <a:t>Ε</a:t>
            </a:r>
            <a:r>
              <a:rPr lang="el-GR" dirty="0"/>
              <a:t>. Στάση. Με κατεύθυνση το </a:t>
            </a:r>
            <a:r>
              <a:rPr lang="el-GR" dirty="0" err="1"/>
              <a:t>Έναγρον</a:t>
            </a:r>
            <a:r>
              <a:rPr lang="el-GR" dirty="0"/>
              <a:t>, από το μικρό χωματόδρομο και σε απόσταση περίπου 800μ θα συναντήσετε το Εκκλησάκι Άγιοι Απόστολοι. Το εκκλησάκι είναι βυζαντινό, ανακαινισμένο πρόσφατα. Η θέα από εκεί είναι μοναδική</a:t>
            </a:r>
            <a:r>
              <a:rPr lang="el-GR" dirty="0" smtClean="0"/>
              <a:t>.</a:t>
            </a:r>
          </a:p>
          <a:p>
            <a:r>
              <a:rPr lang="el-GR" dirty="0" smtClean="0"/>
              <a:t>Επιστροφή </a:t>
            </a:r>
            <a:r>
              <a:rPr lang="el-GR" dirty="0"/>
              <a:t>στο </a:t>
            </a:r>
            <a:r>
              <a:rPr lang="el-GR" dirty="0" err="1"/>
              <a:t>ΕΝΑΓΡΟΝ.Σύνολο</a:t>
            </a:r>
            <a:r>
              <a:rPr lang="el-GR" dirty="0"/>
              <a:t> απόστασης : περίπου 7 χιλιόμετρα / διάρκεια από 2 έως 5 ώρες </a:t>
            </a:r>
            <a:endParaRPr lang="el-GR" dirty="0" smtClean="0"/>
          </a:p>
          <a:p>
            <a:endParaRPr lang="el-GR" dirty="0"/>
          </a:p>
          <a:p>
            <a:endParaRPr lang="el-GR" dirty="0" smtClean="0"/>
          </a:p>
          <a:p>
            <a:pPr>
              <a:buNone/>
            </a:pPr>
            <a:r>
              <a:rPr lang="el-GR" b="1" dirty="0" smtClean="0"/>
              <a:t>         </a:t>
            </a:r>
            <a:r>
              <a:rPr lang="el-GR" sz="2500" b="1" dirty="0" smtClean="0"/>
              <a:t>ΠΗΓΗ</a:t>
            </a:r>
            <a:r>
              <a:rPr lang="en-US" sz="2500" b="1" dirty="0" smtClean="0"/>
              <a:t>: </a:t>
            </a:r>
            <a:r>
              <a:rPr lang="el-GR" sz="2500" dirty="0" smtClean="0"/>
              <a:t>ΕΡΓΑΣΤΗΡΙΟ  ΑΝΑΠΤΥΞΗΣ ΑΓΡΟΤΟΥΡΙΣΜΟΥ –ΤΟΥΡΙΣΜΟΥ  ΥΠΑΙΘΡΟΥ </a:t>
            </a:r>
            <a:r>
              <a:rPr lang="el-GR" sz="2500" dirty="0"/>
              <a:t>Νέες τάσεις – εξελίξεις στον Τουρισμό </a:t>
            </a:r>
            <a:r>
              <a:rPr lang="el-GR" sz="2500" dirty="0" smtClean="0"/>
              <a:t>Υπαίθρου H </a:t>
            </a:r>
            <a:r>
              <a:rPr lang="el-GR" sz="2500" dirty="0"/>
              <a:t>περίπτωση του </a:t>
            </a:r>
            <a:r>
              <a:rPr lang="el-GR" sz="2500" dirty="0" err="1"/>
              <a:t>Οικοτουριστικού</a:t>
            </a:r>
            <a:r>
              <a:rPr lang="el-GR" sz="2500" dirty="0"/>
              <a:t> χωριού </a:t>
            </a:r>
            <a:r>
              <a:rPr lang="el-GR" sz="2500" dirty="0" err="1" smtClean="0"/>
              <a:t>Έναγρον</a:t>
            </a:r>
            <a:r>
              <a:rPr lang="el-GR" sz="2500" dirty="0" smtClean="0"/>
              <a:t> Νίκος </a:t>
            </a:r>
            <a:r>
              <a:rPr lang="el-GR" sz="2500" dirty="0" err="1" smtClean="0"/>
              <a:t>Δρακωνάκης</a:t>
            </a:r>
            <a:r>
              <a:rPr lang="el-GR" sz="2500" dirty="0" smtClean="0"/>
              <a:t> Κύπρος</a:t>
            </a:r>
            <a:r>
              <a:rPr lang="el-GR" sz="2500" dirty="0"/>
              <a:t>, Νοέμβριος 2017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ΟΙΝΟΤΟΥΡΙΣΜΟΣ </a:t>
            </a:r>
            <a:endParaRPr lang="el-GR" dirty="0"/>
          </a:p>
        </p:txBody>
      </p:sp>
      <p:pic>
        <p:nvPicPr>
          <p:cNvPr id="8" name="7 - Θέση περιεχομένου" descr="5000.jpg"/>
          <p:cNvPicPr>
            <a:picLocks noGrp="1" noChangeAspect="1"/>
          </p:cNvPicPr>
          <p:nvPr>
            <p:ph idx="1"/>
          </p:nvPr>
        </p:nvPicPr>
        <p:blipFill>
          <a:blip r:embed="rId2" cstate="print"/>
          <a:stretch>
            <a:fillRect/>
          </a:stretch>
        </p:blipFill>
        <p:spPr>
          <a:xfrm>
            <a:off x="2339752" y="1484784"/>
            <a:ext cx="4752527" cy="4752527"/>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ΟΙΝΟΤΟΥΡΙΣΜΟΣ </a:t>
            </a:r>
            <a:endParaRPr lang="el-GR" b="1" dirty="0"/>
          </a:p>
        </p:txBody>
      </p:sp>
      <p:sp>
        <p:nvSpPr>
          <p:cNvPr id="3" name="2 - Θέση περιεχομένου"/>
          <p:cNvSpPr>
            <a:spLocks noGrp="1"/>
          </p:cNvSpPr>
          <p:nvPr>
            <p:ph idx="1"/>
          </p:nvPr>
        </p:nvSpPr>
        <p:spPr/>
        <p:txBody>
          <a:bodyPr/>
          <a:lstStyle/>
          <a:p>
            <a:pPr>
              <a:buNone/>
            </a:pPr>
            <a:r>
              <a:rPr lang="el-GR" dirty="0" smtClean="0"/>
              <a:t>    Ο </a:t>
            </a:r>
            <a:r>
              <a:rPr lang="el-GR" dirty="0" err="1"/>
              <a:t>οινοτουρισμός</a:t>
            </a:r>
            <a:r>
              <a:rPr lang="el-GR" dirty="0"/>
              <a:t> είναι το είδος του τουρισμού που σκοπό έχει τη γεύση, την κατανάλωση ή την αγορά του κρασιού από το μέρος παραγωγής του, ακόμη και τη δυνατότητα να πάρει κανείς μέρος στη συγκομιδή των σταφυλιών.</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ΔΡΑΣΤΗΡΙΟΤΗΤΕΣ </a:t>
            </a:r>
            <a:endParaRPr lang="el-GR" b="1" dirty="0"/>
          </a:p>
        </p:txBody>
      </p:sp>
      <p:sp>
        <p:nvSpPr>
          <p:cNvPr id="3" name="2 - Θέση περιεχομένου"/>
          <p:cNvSpPr>
            <a:spLocks noGrp="1"/>
          </p:cNvSpPr>
          <p:nvPr>
            <p:ph idx="1"/>
          </p:nvPr>
        </p:nvSpPr>
        <p:spPr/>
        <p:txBody>
          <a:bodyPr>
            <a:normAutofit/>
          </a:bodyPr>
          <a:lstStyle/>
          <a:p>
            <a:r>
              <a:rPr lang="el-GR" dirty="0"/>
              <a:t>Οι επισκέπτες μαθαίνουν συνήθως την ιστορία του οινοποιείου, βλέπουν πώς φτιάχνεται το κρασί και στη συνέχεια δοκιμάζουν τα </a:t>
            </a:r>
            <a:r>
              <a:rPr lang="el-GR" dirty="0" smtClean="0"/>
              <a:t>κρασιά.</a:t>
            </a:r>
          </a:p>
          <a:p>
            <a:r>
              <a:rPr lang="el-GR" dirty="0" smtClean="0"/>
              <a:t>Σε </a:t>
            </a:r>
            <a:r>
              <a:rPr lang="el-GR" dirty="0"/>
              <a:t>ορισμένες περιοχές, διαμένουν σε ένα μικρό ξενώνα που διαθέτει το </a:t>
            </a:r>
            <a:r>
              <a:rPr lang="el-GR" dirty="0" smtClean="0"/>
              <a:t>οινοποιείο</a:t>
            </a:r>
          </a:p>
          <a:p>
            <a:r>
              <a:rPr lang="el-GR" dirty="0" smtClean="0"/>
              <a:t>Οι </a:t>
            </a:r>
            <a:r>
              <a:rPr lang="el-GR" dirty="0"/>
              <a:t>επισκέπτες αγοράζουν τα κρασιά από τις εγκαταστάσεις του οινοποιείου και έτσι συνεισφέρουν έως και στο 33% των ετήσιων πωλήσεών τους.</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ΤΑΣΕΙΣ </a:t>
            </a:r>
            <a:endParaRPr lang="el-GR" b="1" dirty="0"/>
          </a:p>
        </p:txBody>
      </p:sp>
      <p:sp>
        <p:nvSpPr>
          <p:cNvPr id="3" name="2 - Θέση περιεχομένου"/>
          <p:cNvSpPr>
            <a:spLocks noGrp="1"/>
          </p:cNvSpPr>
          <p:nvPr>
            <p:ph idx="1"/>
          </p:nvPr>
        </p:nvSpPr>
        <p:spPr/>
        <p:txBody>
          <a:bodyPr>
            <a:normAutofit/>
          </a:bodyPr>
          <a:lstStyle/>
          <a:p>
            <a:r>
              <a:rPr lang="el-GR" dirty="0"/>
              <a:t>Συνιστά ανερχόμενη τάση στην Τουριστική αγορά</a:t>
            </a:r>
            <a:r>
              <a:rPr lang="el-GR" dirty="0" smtClean="0"/>
              <a:t>.</a:t>
            </a:r>
          </a:p>
          <a:p>
            <a:r>
              <a:rPr lang="el-GR" dirty="0" smtClean="0"/>
              <a:t>Έλλειμμα </a:t>
            </a:r>
            <a:r>
              <a:rPr lang="el-GR" dirty="0"/>
              <a:t>εθνικού στρατηγικού σχεδιασμού</a:t>
            </a:r>
            <a:r>
              <a:rPr lang="el-GR" dirty="0" smtClean="0"/>
              <a:t>.</a:t>
            </a:r>
          </a:p>
          <a:p>
            <a:r>
              <a:rPr lang="el-GR" dirty="0" smtClean="0"/>
              <a:t>Μικρή </a:t>
            </a:r>
            <a:r>
              <a:rPr lang="el-GR" dirty="0" err="1"/>
              <a:t>αναγνωρισιμότητα</a:t>
            </a:r>
            <a:r>
              <a:rPr lang="el-GR" dirty="0"/>
              <a:t> του ελληνικού κρασιού στις διεθνής αγορές</a:t>
            </a:r>
            <a:r>
              <a:rPr lang="el-GR" dirty="0" smtClean="0"/>
              <a:t>.</a:t>
            </a:r>
          </a:p>
          <a:p>
            <a:r>
              <a:rPr lang="el-GR" dirty="0" smtClean="0"/>
              <a:t>Απουσία </a:t>
            </a:r>
            <a:r>
              <a:rPr lang="el-GR" dirty="0"/>
              <a:t>αξιόπιστου συστήματος ελέγχου και πιστοποίησης</a:t>
            </a:r>
            <a:r>
              <a:rPr lang="el-GR" dirty="0" smtClean="0"/>
              <a:t>.</a:t>
            </a:r>
          </a:p>
          <a:p>
            <a:r>
              <a:rPr lang="el-GR" dirty="0" smtClean="0"/>
              <a:t>Περιορισμένες </a:t>
            </a:r>
            <a:r>
              <a:rPr lang="el-GR" dirty="0" err="1"/>
              <a:t>οινοτουριστικές</a:t>
            </a:r>
            <a:r>
              <a:rPr lang="el-GR" dirty="0"/>
              <a:t> εμπειρίες σε σχέση με τον </a:t>
            </a:r>
            <a:r>
              <a:rPr lang="el-GR" dirty="0" smtClean="0"/>
              <a:t>ανταγωνισμό.</a:t>
            </a:r>
          </a:p>
          <a:p>
            <a:r>
              <a:rPr lang="el-GR" dirty="0" smtClean="0"/>
              <a:t>Χαμηλού </a:t>
            </a:r>
            <a:r>
              <a:rPr lang="el-GR" dirty="0"/>
              <a:t>επιπέδου οινική εμπειρία.</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ΟΦΕΛΗ  ΟΙΝΟΤΟΥΡΙΣΜΟΥ </a:t>
            </a:r>
            <a:endParaRPr lang="el-GR" b="1"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a:t>Ο </a:t>
            </a:r>
            <a:r>
              <a:rPr lang="el-GR" dirty="0" err="1"/>
              <a:t>οινοτουρισμός</a:t>
            </a:r>
            <a:r>
              <a:rPr lang="el-GR" dirty="0"/>
              <a:t> μπορεί να συμβάλλει </a:t>
            </a:r>
            <a:r>
              <a:rPr lang="el-GR" dirty="0" smtClean="0"/>
              <a:t>:</a:t>
            </a:r>
          </a:p>
          <a:p>
            <a:r>
              <a:rPr lang="el-GR" dirty="0" smtClean="0"/>
              <a:t>Στην </a:t>
            </a:r>
            <a:r>
              <a:rPr lang="el-GR" dirty="0"/>
              <a:t>ενίσχυση του τουριστικού εισοδήματος μέσω ανάπτυξης πρότυπων δραστηριοτήτων με βάση το τρίπτυχο ποιότητα – παράδοση – καινοτομία</a:t>
            </a:r>
            <a:r>
              <a:rPr lang="el-GR" dirty="0" smtClean="0"/>
              <a:t>.</a:t>
            </a:r>
          </a:p>
          <a:p>
            <a:r>
              <a:rPr lang="el-GR" dirty="0" smtClean="0"/>
              <a:t>Στην </a:t>
            </a:r>
            <a:r>
              <a:rPr lang="el-GR" dirty="0"/>
              <a:t>άνοδο του οικονομικού επιπέδου της περιοχής με αποτέλεσμα τη συγκράτηση του τοπικού πληθυσμού στις περιοχές του</a:t>
            </a:r>
            <a:r>
              <a:rPr lang="el-GR" dirty="0" smtClean="0"/>
              <a:t>.</a:t>
            </a:r>
          </a:p>
          <a:p>
            <a:r>
              <a:rPr lang="el-GR" dirty="0" smtClean="0"/>
              <a:t>Στην </a:t>
            </a:r>
            <a:r>
              <a:rPr lang="el-GR" dirty="0"/>
              <a:t>αξιοποίηση αλλά και διαφύλαξη της τοπικής πολιτιστικής κληρονομιάς</a:t>
            </a:r>
            <a:r>
              <a:rPr lang="el-GR" dirty="0" smtClean="0"/>
              <a:t>.</a:t>
            </a:r>
          </a:p>
          <a:p>
            <a:r>
              <a:rPr lang="el-GR" dirty="0" smtClean="0"/>
              <a:t>Στη </a:t>
            </a:r>
            <a:r>
              <a:rPr lang="el-GR" dirty="0"/>
              <a:t>διάδοση των τοπικών προϊόντων και πέρα από τα όρια του τόπου.</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ΠΡΟΦΙΛ ΟΙΝΟΤΟΥΡΙΣΤΑ</a:t>
            </a:r>
            <a:endParaRPr lang="el-GR" dirty="0"/>
          </a:p>
        </p:txBody>
      </p:sp>
      <p:sp>
        <p:nvSpPr>
          <p:cNvPr id="3" name="2 - Θέση περιεχομένου"/>
          <p:cNvSpPr>
            <a:spLocks noGrp="1"/>
          </p:cNvSpPr>
          <p:nvPr>
            <p:ph idx="1"/>
          </p:nvPr>
        </p:nvSpPr>
        <p:spPr/>
        <p:txBody>
          <a:bodyPr/>
          <a:lstStyle/>
          <a:p>
            <a:pPr lvl="0"/>
            <a:r>
              <a:rPr lang="el-GR" dirty="0" smtClean="0"/>
              <a:t>οι λάτρεις του κρασιού, ο μοναδικός σκοπός του ταξιδιού των οποίων είναι το ίδιο το κρασί  </a:t>
            </a:r>
          </a:p>
          <a:p>
            <a:pPr lvl="0"/>
            <a:r>
              <a:rPr lang="el-GR" dirty="0" smtClean="0"/>
              <a:t>οι τουρίστες που ενδιαφέρονται για το κρασί, αλλά το κρασί δεν είναι ο μόνος σκοπός του ταξιδιού τους </a:t>
            </a:r>
          </a:p>
          <a:p>
            <a:pPr lvl="0"/>
            <a:r>
              <a:rPr lang="el-GR" dirty="0" smtClean="0"/>
              <a:t>οι έχοντες περιέργεια για το κρασί -τουρίστες που ενδιαφέρονται για το κρασί, αλλά δεν είναι εξοικειωμένοι με τη διαδικασία και το κρασί δεν είναι ο βασικός σκοπός του ταξιδιού τους</a:t>
            </a:r>
          </a:p>
          <a:p>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ΚΙΝΗΤΡΑ ΟΙΝΟΤΟΥΡΙΣΤΑ </a:t>
            </a:r>
            <a:endParaRPr lang="el-GR" dirty="0"/>
          </a:p>
        </p:txBody>
      </p:sp>
      <p:sp>
        <p:nvSpPr>
          <p:cNvPr id="3" name="2 - Θέση περιεχομένου"/>
          <p:cNvSpPr>
            <a:spLocks noGrp="1"/>
          </p:cNvSpPr>
          <p:nvPr>
            <p:ph idx="1"/>
          </p:nvPr>
        </p:nvSpPr>
        <p:spPr/>
        <p:txBody>
          <a:bodyPr>
            <a:normAutofit fontScale="70000" lnSpcReduction="20000"/>
          </a:bodyPr>
          <a:lstStyle/>
          <a:p>
            <a:pPr algn="just">
              <a:buFont typeface="Wingdings" pitchFamily="2" charset="2"/>
              <a:buChar char="v"/>
            </a:pPr>
            <a:r>
              <a:rPr lang="el-GR" dirty="0" smtClean="0"/>
              <a:t> Η δοκιμή του κρασιού </a:t>
            </a:r>
          </a:p>
          <a:p>
            <a:pPr algn="just">
              <a:buFont typeface="Wingdings" pitchFamily="2" charset="2"/>
              <a:buChar char="v"/>
            </a:pPr>
            <a:r>
              <a:rPr lang="el-GR" dirty="0" smtClean="0"/>
              <a:t> Η απόκτηση γνώσεων γύρω από το κρασί</a:t>
            </a:r>
          </a:p>
          <a:p>
            <a:pPr algn="just">
              <a:buFont typeface="Wingdings" pitchFamily="2" charset="2"/>
              <a:buChar char="v"/>
            </a:pPr>
            <a:r>
              <a:rPr lang="el-GR" dirty="0" smtClean="0"/>
              <a:t> Η απόκτηση εμπειρίας στην παραγωγή του οίνου (π.χ. μια επίσκεψη για  </a:t>
            </a:r>
          </a:p>
          <a:p>
            <a:pPr algn="just">
              <a:buNone/>
            </a:pPr>
            <a:r>
              <a:rPr lang="el-GR" dirty="0" smtClean="0"/>
              <a:t>       να δει τους παραγωγούς, οινοποιεία και αμπελώνες) </a:t>
            </a:r>
          </a:p>
          <a:p>
            <a:pPr algn="just">
              <a:buFont typeface="Wingdings" pitchFamily="2" charset="2"/>
              <a:buChar char="v"/>
            </a:pPr>
            <a:r>
              <a:rPr lang="el-GR" dirty="0" smtClean="0"/>
              <a:t> Η ομορφιά της υπαίθρου και του τοπίου (αμπελώνες, μαθαίνοντας για τη γεωργία, τον αγροτουρισμό) </a:t>
            </a:r>
          </a:p>
          <a:p>
            <a:pPr algn="just">
              <a:buFont typeface="Wingdings" pitchFamily="2" charset="2"/>
              <a:buChar char="v"/>
            </a:pPr>
            <a:r>
              <a:rPr lang="el-GR" dirty="0" smtClean="0"/>
              <a:t>Ο συνδυασμός φαγητού και κρασιού</a:t>
            </a:r>
          </a:p>
          <a:p>
            <a:pPr algn="just">
              <a:buFont typeface="Wingdings" pitchFamily="2" charset="2"/>
              <a:buChar char="v"/>
            </a:pPr>
            <a:r>
              <a:rPr lang="el-GR" dirty="0" smtClean="0"/>
              <a:t>Η διασκέδαση που προσφέρει η συμμετοχή σε εκδηλώσεις, φεστιβάλ κρασιού</a:t>
            </a:r>
          </a:p>
          <a:p>
            <a:pPr algn="just">
              <a:buFont typeface="Wingdings" pitchFamily="2" charset="2"/>
              <a:buChar char="v"/>
            </a:pPr>
            <a:r>
              <a:rPr lang="el-GR" dirty="0" smtClean="0"/>
              <a:t>  Η γνωριμία με τον πολιτισμό και την ατμόσφαιρα του οίνου (ρομαντισμός και κομψότητα)</a:t>
            </a:r>
          </a:p>
          <a:p>
            <a:pPr algn="just">
              <a:buFont typeface="Wingdings" pitchFamily="2" charset="2"/>
              <a:buChar char="v"/>
            </a:pPr>
            <a:r>
              <a:rPr lang="el-GR" dirty="0" smtClean="0"/>
              <a:t>Η επαφή με την αρχιτεκτονική και την τέχνη των οινοποιείων, των χωριών και των οινοποιητικών περιοχών</a:t>
            </a:r>
          </a:p>
          <a:p>
            <a:pPr algn="just">
              <a:buFont typeface="Wingdings" pitchFamily="2" charset="2"/>
              <a:buChar char="v"/>
            </a:pPr>
            <a:r>
              <a:rPr lang="el-GR" dirty="0" smtClean="0"/>
              <a:t>Η γνωριμία με τις οικολογικές πτυχές του οίνου </a:t>
            </a:r>
          </a:p>
          <a:p>
            <a:pPr algn="just">
              <a:buFont typeface="Wingdings" pitchFamily="2" charset="2"/>
              <a:buChar char="v"/>
            </a:pPr>
            <a:r>
              <a:rPr lang="el-GR" dirty="0" smtClean="0"/>
              <a:t> Η γνωριμία με τα οφέλη του κρασιού στην υγεία</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ΔΙΑΚΡΙΣΗ ΤΟΥΡΙΣΜΟΥ ΥΠΑΙΘΡΟΥ </a:t>
            </a:r>
            <a:endParaRPr lang="el-GR" b="1" dirty="0"/>
          </a:p>
        </p:txBody>
      </p:sp>
      <p:sp>
        <p:nvSpPr>
          <p:cNvPr id="3" name="2 - Θέση περιεχομένου"/>
          <p:cNvSpPr>
            <a:spLocks noGrp="1"/>
          </p:cNvSpPr>
          <p:nvPr>
            <p:ph idx="1"/>
          </p:nvPr>
        </p:nvSpPr>
        <p:spPr/>
        <p:txBody>
          <a:bodyPr/>
          <a:lstStyle/>
          <a:p>
            <a:r>
              <a:rPr lang="el-GR" b="1" dirty="0" smtClean="0"/>
              <a:t>ΑΓΡΟΤΟΥΡΙΣΜΟΣ </a:t>
            </a:r>
          </a:p>
          <a:p>
            <a:r>
              <a:rPr lang="el-GR" b="1" dirty="0" smtClean="0"/>
              <a:t>ΟΙΚΟΤΟΥΡΙΣΜΟΣ</a:t>
            </a:r>
          </a:p>
          <a:p>
            <a:r>
              <a:rPr lang="el-GR" b="1" dirty="0" smtClean="0"/>
              <a:t>ΟΙΝΟΤΟΥΡΙΣΜΟΣ </a:t>
            </a:r>
            <a:endParaRPr lang="el-GR"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Λόγοι για επίσκεψη σε οινοποιείο</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a:t>Ν</a:t>
            </a:r>
            <a:r>
              <a:rPr lang="el-GR" dirty="0" smtClean="0"/>
              <a:t>α </a:t>
            </a:r>
            <a:r>
              <a:rPr lang="el-GR" dirty="0"/>
              <a:t>εμπλουτίσουμε τις γνώσεις μας για το κρασί</a:t>
            </a:r>
            <a:r>
              <a:rPr lang="el-GR" dirty="0" smtClean="0"/>
              <a:t>.</a:t>
            </a:r>
          </a:p>
          <a:p>
            <a:r>
              <a:rPr lang="el-GR" dirty="0"/>
              <a:t>Ν</a:t>
            </a:r>
            <a:r>
              <a:rPr lang="el-GR" dirty="0" smtClean="0"/>
              <a:t>α </a:t>
            </a:r>
            <a:r>
              <a:rPr lang="el-GR" dirty="0"/>
              <a:t>ανακαλύψουμε τον πλούτο των γεύσεων και των </a:t>
            </a:r>
            <a:r>
              <a:rPr lang="el-GR" dirty="0" smtClean="0"/>
              <a:t>αρωμάτων</a:t>
            </a:r>
          </a:p>
          <a:p>
            <a:r>
              <a:rPr lang="el-GR" dirty="0"/>
              <a:t>Ν</a:t>
            </a:r>
            <a:r>
              <a:rPr lang="el-GR" dirty="0" smtClean="0"/>
              <a:t>α </a:t>
            </a:r>
            <a:r>
              <a:rPr lang="el-GR" dirty="0"/>
              <a:t>διερευνήσουμε με τον πολιτισμό και την κουλτούρα του τόπου</a:t>
            </a:r>
            <a:r>
              <a:rPr lang="el-GR" dirty="0" smtClean="0"/>
              <a:t>.</a:t>
            </a:r>
          </a:p>
          <a:p>
            <a:r>
              <a:rPr lang="el-GR" dirty="0"/>
              <a:t>Ν</a:t>
            </a:r>
            <a:r>
              <a:rPr lang="el-GR" dirty="0" smtClean="0"/>
              <a:t>α </a:t>
            </a:r>
            <a:r>
              <a:rPr lang="el-GR" dirty="0"/>
              <a:t>συνδυάσουμε φαγητό και κρασί σε μία αναζήτησης γεύσεων</a:t>
            </a:r>
            <a:r>
              <a:rPr lang="el-GR" dirty="0" smtClean="0"/>
              <a:t>.</a:t>
            </a:r>
          </a:p>
          <a:p>
            <a:r>
              <a:rPr lang="el-GR" dirty="0"/>
              <a:t>Ν</a:t>
            </a:r>
            <a:r>
              <a:rPr lang="el-GR" dirty="0" smtClean="0"/>
              <a:t>α </a:t>
            </a:r>
            <a:r>
              <a:rPr lang="el-GR" dirty="0"/>
              <a:t>απολαύσουμε το περιβάλλον (οικοσύστημα</a:t>
            </a:r>
            <a:r>
              <a:rPr lang="el-GR" dirty="0" smtClean="0"/>
              <a:t>).</a:t>
            </a:r>
          </a:p>
          <a:p>
            <a:r>
              <a:rPr lang="el-GR" dirty="0"/>
              <a:t>Ν</a:t>
            </a:r>
            <a:r>
              <a:rPr lang="el-GR" dirty="0" smtClean="0"/>
              <a:t>α </a:t>
            </a:r>
            <a:r>
              <a:rPr lang="el-GR" dirty="0"/>
              <a:t>περιεργαστούμε την αρχιτεκτονική και την παραδοσιακή τέχνη</a:t>
            </a:r>
            <a:r>
              <a:rPr lang="el-GR" dirty="0" smtClean="0"/>
              <a:t>.</a:t>
            </a:r>
          </a:p>
          <a:p>
            <a:r>
              <a:rPr lang="el-GR" dirty="0"/>
              <a:t>Ν</a:t>
            </a:r>
            <a:r>
              <a:rPr lang="el-GR" dirty="0" smtClean="0"/>
              <a:t>α </a:t>
            </a:r>
            <a:r>
              <a:rPr lang="el-GR" dirty="0"/>
              <a:t>διασκεδάσουμε μακριά από τη μονοτονία και τους ασφυκτικούς ρυθμούς των αστικών κέντρων, κ.ά.</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ΣΤΟΧΟΙ ΟΙΝΟΤΟΥΡΙΣΜΟΥ </a:t>
            </a:r>
            <a:endParaRPr lang="el-GR" b="1" dirty="0"/>
          </a:p>
        </p:txBody>
      </p:sp>
      <p:sp>
        <p:nvSpPr>
          <p:cNvPr id="3" name="2 - Θέση περιεχομένου"/>
          <p:cNvSpPr>
            <a:spLocks noGrp="1"/>
          </p:cNvSpPr>
          <p:nvPr>
            <p:ph idx="1"/>
          </p:nvPr>
        </p:nvSpPr>
        <p:spPr/>
        <p:txBody>
          <a:bodyPr>
            <a:normAutofit fontScale="77500" lnSpcReduction="20000"/>
          </a:bodyPr>
          <a:lstStyle/>
          <a:p>
            <a:r>
              <a:rPr lang="el-GR" dirty="0" smtClean="0"/>
              <a:t>Ο </a:t>
            </a:r>
            <a:r>
              <a:rPr lang="el-GR" dirty="0"/>
              <a:t>ελληνικός τουρισμός θα πρέπει να ξεφύγει από το παραδοσιακό μοντέλο «ήλιος, θάλασσα και αρχαία», και παράλληλα να ενδυναμώσει και να εμπλουτίσει το τουριστικό της προϊόν με νέες μορφές.</a:t>
            </a:r>
            <a:br>
              <a:rPr lang="el-GR" dirty="0"/>
            </a:br>
            <a:endParaRPr lang="el-GR" dirty="0"/>
          </a:p>
          <a:p>
            <a:r>
              <a:rPr lang="el-GR" dirty="0" smtClean="0"/>
              <a:t>Ε</a:t>
            </a:r>
            <a:r>
              <a:rPr lang="el-GR" dirty="0" smtClean="0"/>
              <a:t>υκαιρία</a:t>
            </a:r>
            <a:r>
              <a:rPr lang="el-GR" dirty="0"/>
              <a:t>, αποτελεί η ανάπτυξη του </a:t>
            </a:r>
            <a:r>
              <a:rPr lang="el-GR" dirty="0" err="1"/>
              <a:t>οινοτουρισμού</a:t>
            </a:r>
            <a:r>
              <a:rPr lang="el-GR" dirty="0"/>
              <a:t>, που εμφανίζει αυξημένη ζήτηση διεθνώς αλλά και επιβαρύνει ελάχιστα το περιβάλλον, ενώ παράλληλα η χώρα μας διαθέτει πλούσια παράδοση στην παραγωγή οίνου, παράγοντας υψηλής ποιότητας κρασιά</a:t>
            </a:r>
            <a:br>
              <a:rPr lang="el-GR" dirty="0"/>
            </a:br>
            <a:endParaRPr lang="el-GR" dirty="0"/>
          </a:p>
          <a:p>
            <a:r>
              <a:rPr lang="el-GR" dirty="0" smtClean="0"/>
              <a:t>Η </a:t>
            </a:r>
            <a:r>
              <a:rPr lang="el-GR" dirty="0"/>
              <a:t>ανάπτυξη του </a:t>
            </a:r>
            <a:r>
              <a:rPr lang="el-GR" dirty="0" err="1"/>
              <a:t>οινοτουρισμού</a:t>
            </a:r>
            <a:r>
              <a:rPr lang="el-GR" dirty="0"/>
              <a:t> παράλληλα με άλλες μορφές εναλλακτικού τουρισμού, αποτελεί μια σημαντική ευκαιρία στην κατεύθυνση της βιώσιμης τουριστικής ανάπτυξης και την αντιμετώπιση της εποχικότητας του τουριστικού φαινομένου.</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ΤΟΥΡΙΣΤΙΚΟ ΠΡΟΙΟΝ ΥΠΑΙΘΡΟΥ </a:t>
            </a:r>
            <a:endParaRPr lang="el-GR" b="1" dirty="0"/>
          </a:p>
        </p:txBody>
      </p:sp>
      <p:sp>
        <p:nvSpPr>
          <p:cNvPr id="3" name="2 - Θέση περιεχομένου"/>
          <p:cNvSpPr>
            <a:spLocks noGrp="1"/>
          </p:cNvSpPr>
          <p:nvPr>
            <p:ph idx="1"/>
          </p:nvPr>
        </p:nvSpPr>
        <p:spPr/>
        <p:txBody>
          <a:bodyPr>
            <a:normAutofit fontScale="77500" lnSpcReduction="20000"/>
          </a:bodyPr>
          <a:lstStyle/>
          <a:p>
            <a:r>
              <a:rPr lang="el-GR" dirty="0"/>
              <a:t> Ιδιαίτερο φυσικό </a:t>
            </a:r>
            <a:r>
              <a:rPr lang="el-GR" dirty="0" smtClean="0"/>
              <a:t>περιβάλλον</a:t>
            </a:r>
          </a:p>
          <a:p>
            <a:r>
              <a:rPr lang="el-GR" dirty="0" smtClean="0"/>
              <a:t> </a:t>
            </a:r>
            <a:r>
              <a:rPr lang="el-GR" dirty="0"/>
              <a:t>Καταλύματα παραδοσιακού τύπου, είτε σε κατοικίες αγροτών σε ειδικά διαμορφωμένους χώρους, είτε σε παραδοσιακούς οικισμούς, παραδοσιακούς ξενώνες ή μικρές ξενοδοχειακές </a:t>
            </a:r>
            <a:r>
              <a:rPr lang="el-GR" dirty="0" smtClean="0"/>
              <a:t>μονάδες</a:t>
            </a:r>
          </a:p>
          <a:p>
            <a:r>
              <a:rPr lang="el-GR" dirty="0" smtClean="0"/>
              <a:t> </a:t>
            </a:r>
            <a:r>
              <a:rPr lang="el-GR" dirty="0"/>
              <a:t>Παραδοσιακή και τοπική γαστρονομία, η οποία προσφέρεται κατά τη διάρκεια της διαμονής του επισκέπτη, με τοπικά ποιοτικά και παραδοσιακά προϊόντα και συνταγές, όσο το δυνατόν περισσότερο στα οικιακά πρότυπα του </a:t>
            </a:r>
            <a:r>
              <a:rPr lang="el-GR" dirty="0" smtClean="0"/>
              <a:t>τόπου</a:t>
            </a:r>
          </a:p>
          <a:p>
            <a:r>
              <a:rPr lang="el-GR" dirty="0" smtClean="0"/>
              <a:t> </a:t>
            </a:r>
            <a:r>
              <a:rPr lang="el-GR" dirty="0"/>
              <a:t>Χαρακτηριστικά τοπικά πολιτιστικά στοιχεία (τραγούδια, χοροί, ιστορικά, έθιμα κ.ά</a:t>
            </a:r>
            <a:r>
              <a:rPr lang="el-GR" dirty="0" smtClean="0"/>
              <a:t>.)</a:t>
            </a:r>
          </a:p>
          <a:p>
            <a:r>
              <a:rPr lang="el-GR" dirty="0" smtClean="0"/>
              <a:t> </a:t>
            </a:r>
            <a:r>
              <a:rPr lang="el-GR" dirty="0"/>
              <a:t>Παρατήρηση η και συμμετοχή σε γεωργικές </a:t>
            </a:r>
            <a:r>
              <a:rPr lang="el-GR" dirty="0" smtClean="0"/>
              <a:t>δραστηριότητες</a:t>
            </a:r>
          </a:p>
          <a:p>
            <a:r>
              <a:rPr lang="el-GR" dirty="0" smtClean="0"/>
              <a:t> </a:t>
            </a:r>
            <a:r>
              <a:rPr lang="el-GR" dirty="0"/>
              <a:t>Υπαίθριες δραστηριότητες (ορειβασία, πεζοπορία, ανεμόπτερο πλαγιάς κ.τ.λ.)</a:t>
            </a:r>
            <a:r>
              <a:rPr lang="el-GR" dirty="0" smtClean="0"/>
              <a:t/>
            </a:r>
            <a:br>
              <a:rPr lang="el-GR" dirty="0" smtClean="0"/>
            </a:b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5400" dirty="0" smtClean="0"/>
              <a:t>ΑΓΡΟΤΟΥΡΙΣΜΟΣ </a:t>
            </a:r>
            <a:endParaRPr lang="el-GR" sz="5400" dirty="0"/>
          </a:p>
        </p:txBody>
      </p:sp>
      <p:pic>
        <p:nvPicPr>
          <p:cNvPr id="4" name="3 - Θέση περιεχομένου" descr="1400.png"/>
          <p:cNvPicPr>
            <a:picLocks noGrp="1" noChangeAspect="1"/>
          </p:cNvPicPr>
          <p:nvPr>
            <p:ph idx="1"/>
          </p:nvPr>
        </p:nvPicPr>
        <p:blipFill>
          <a:blip r:embed="rId2" cstate="print"/>
          <a:stretch>
            <a:fillRect/>
          </a:stretch>
        </p:blipFill>
        <p:spPr>
          <a:xfrm>
            <a:off x="1196713" y="1600200"/>
            <a:ext cx="6750573" cy="470852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ΑΓΡΟΤΟΥΡΙΣΜΟΣ </a:t>
            </a:r>
            <a:endParaRPr lang="el-GR" b="1"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t>    </a:t>
            </a:r>
            <a:r>
              <a:rPr lang="el-GR" sz="3500" dirty="0" smtClean="0"/>
              <a:t>Αφορά </a:t>
            </a:r>
            <a:r>
              <a:rPr lang="el-GR" sz="3500" dirty="0"/>
              <a:t>δραστηριότητες που αναπτύσσονται στον αγροτικό χώρο από κατ’ επάγγελμα αγρότες με σκοπό την ενίσχυση του εισοδήματός τους μέσω</a:t>
            </a:r>
            <a:r>
              <a:rPr lang="el-GR" sz="3500" dirty="0" smtClean="0"/>
              <a:t>:</a:t>
            </a:r>
          </a:p>
          <a:p>
            <a:r>
              <a:rPr lang="el-GR" sz="3500" dirty="0" smtClean="0"/>
              <a:t>Της </a:t>
            </a:r>
            <a:r>
              <a:rPr lang="el-GR" sz="3500" dirty="0"/>
              <a:t>εκμετάλλευσης τουριστικών </a:t>
            </a:r>
            <a:r>
              <a:rPr lang="el-GR" sz="3500" dirty="0" smtClean="0"/>
              <a:t>καταλυμάτων</a:t>
            </a:r>
          </a:p>
          <a:p>
            <a:r>
              <a:rPr lang="el-GR" sz="3500" dirty="0" smtClean="0"/>
              <a:t>Της </a:t>
            </a:r>
            <a:r>
              <a:rPr lang="el-GR" sz="3500" dirty="0"/>
              <a:t>κατανάλωσης προϊόντων τοπικής </a:t>
            </a:r>
            <a:r>
              <a:rPr lang="el-GR" sz="3500" dirty="0" smtClean="0"/>
              <a:t>παραγωγής</a:t>
            </a:r>
          </a:p>
          <a:p>
            <a:r>
              <a:rPr lang="el-GR" sz="3500" dirty="0" smtClean="0"/>
              <a:t>Της </a:t>
            </a:r>
            <a:r>
              <a:rPr lang="el-GR" sz="3500" dirty="0"/>
              <a:t>ανάπτυξης άλλων δραστηριοτήτων σχετικών με τον </a:t>
            </a:r>
            <a:r>
              <a:rPr lang="el-GR" sz="3500" dirty="0" smtClean="0"/>
              <a:t>τουρισμό</a:t>
            </a:r>
          </a:p>
          <a:p>
            <a:pPr>
              <a:buNone/>
            </a:pPr>
            <a:endParaRPr lang="el-GR" dirty="0" smtClean="0"/>
          </a:p>
          <a:p>
            <a:pPr>
              <a:buNone/>
            </a:pPr>
            <a:r>
              <a:rPr lang="el-GR" dirty="0"/>
              <a:t> </a:t>
            </a:r>
            <a:r>
              <a:rPr lang="el-GR" dirty="0" smtClean="0"/>
              <a:t>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ΣΤΟΧΟΙ ΤΟΥ ΑΓΡΟΤΟΥΡΙΣΜΟΥ</a:t>
            </a:r>
            <a:endParaRPr lang="el-GR" dirty="0"/>
          </a:p>
        </p:txBody>
      </p:sp>
      <p:sp>
        <p:nvSpPr>
          <p:cNvPr id="3" name="2 - Θέση περιεχομένου"/>
          <p:cNvSpPr>
            <a:spLocks noGrp="1"/>
          </p:cNvSpPr>
          <p:nvPr>
            <p:ph idx="1"/>
          </p:nvPr>
        </p:nvSpPr>
        <p:spPr/>
        <p:txBody>
          <a:bodyPr>
            <a:normAutofit/>
          </a:bodyPr>
          <a:lstStyle/>
          <a:p>
            <a:r>
              <a:rPr lang="el-GR" dirty="0"/>
              <a:t>Η τοπική ανάπτυξη : Οικονομική, κοινωνική και πολιτιστική αναβάθμιση των τοπικών </a:t>
            </a:r>
            <a:r>
              <a:rPr lang="el-GR" dirty="0" smtClean="0"/>
              <a:t>κοινωνιών</a:t>
            </a:r>
          </a:p>
          <a:p>
            <a:r>
              <a:rPr lang="el-GR" dirty="0" smtClean="0"/>
              <a:t>Συγκράτηση </a:t>
            </a:r>
            <a:r>
              <a:rPr lang="el-GR" dirty="0"/>
              <a:t>του πληθυσμού της </a:t>
            </a:r>
            <a:r>
              <a:rPr lang="el-GR" dirty="0" smtClean="0"/>
              <a:t>υπαίθρου</a:t>
            </a:r>
          </a:p>
          <a:p>
            <a:r>
              <a:rPr lang="el-GR" dirty="0" smtClean="0"/>
              <a:t>Προσέλκυση </a:t>
            </a:r>
            <a:r>
              <a:rPr lang="el-GR" dirty="0"/>
              <a:t>αστικού πληθυσμού στην </a:t>
            </a:r>
            <a:r>
              <a:rPr lang="el-GR" dirty="0" smtClean="0"/>
              <a:t>ύπαιθρο</a:t>
            </a:r>
          </a:p>
          <a:p>
            <a:r>
              <a:rPr lang="el-GR" dirty="0" smtClean="0"/>
              <a:t>Ο </a:t>
            </a:r>
            <a:r>
              <a:rPr lang="el-GR" dirty="0"/>
              <a:t>αγροτουρισμός είναι ικανός να αποτελέσει μοχλό ανάπτυξης αγροτικών περιοχών, ιδιαίτερα των ορεινών και μειονεκτικών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ΕΥΝΟΪΚΕΣ ΠΡΟΥΠΟΘΕΣΕΙΣ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Η </a:t>
            </a:r>
            <a:r>
              <a:rPr lang="el-GR" dirty="0"/>
              <a:t>στροφή της ζήτησης των καταναλωτών – τουριστών </a:t>
            </a:r>
            <a:endParaRPr lang="el-GR" dirty="0" smtClean="0"/>
          </a:p>
          <a:p>
            <a:r>
              <a:rPr lang="el-GR" dirty="0" err="1" smtClean="0"/>
              <a:t>Kορεσμός</a:t>
            </a:r>
            <a:r>
              <a:rPr lang="el-GR" dirty="0" smtClean="0"/>
              <a:t> </a:t>
            </a:r>
            <a:r>
              <a:rPr lang="el-GR" dirty="0"/>
              <a:t>από το μοντέλο μαζικού </a:t>
            </a:r>
            <a:r>
              <a:rPr lang="el-GR" dirty="0" smtClean="0"/>
              <a:t>τουρισμού </a:t>
            </a:r>
            <a:r>
              <a:rPr lang="el-GR" dirty="0"/>
              <a:t>Επιρροές από το οικολογικό </a:t>
            </a:r>
            <a:r>
              <a:rPr lang="el-GR" dirty="0" smtClean="0"/>
              <a:t>ρεύμα</a:t>
            </a:r>
          </a:p>
          <a:p>
            <a:r>
              <a:rPr lang="el-GR" dirty="0" smtClean="0"/>
              <a:t>Το </a:t>
            </a:r>
            <a:r>
              <a:rPr lang="el-GR" dirty="0"/>
              <a:t>ενδιαφέρον της Πολιτείας για διαφοροποίηση της παραγωγικής βάσης στην </a:t>
            </a:r>
            <a:r>
              <a:rPr lang="el-GR" dirty="0" smtClean="0"/>
              <a:t>ύπαιθρο</a:t>
            </a:r>
          </a:p>
          <a:p>
            <a:r>
              <a:rPr lang="el-GR" dirty="0" smtClean="0"/>
              <a:t>Η </a:t>
            </a:r>
            <a:r>
              <a:rPr lang="el-GR" dirty="0"/>
              <a:t>(αναγκαστική) ανακοπή των μεταναστευτικών ρευμάτων προς τα αστικά </a:t>
            </a:r>
            <a:r>
              <a:rPr lang="el-GR" dirty="0" smtClean="0"/>
              <a:t>κέντρα</a:t>
            </a:r>
          </a:p>
          <a:p>
            <a:r>
              <a:rPr lang="el-GR" dirty="0" smtClean="0"/>
              <a:t>Η </a:t>
            </a:r>
            <a:r>
              <a:rPr lang="el-GR" dirty="0"/>
              <a:t>πρόθεση των κατοίκων της υπαίθρου για άσκηση δραστηριοτήτων και σε άλλους τομείς της οικονομίας εκτός της γεωργίας – κτηνοτροφίας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p:spPr>
        <p:txBody>
          <a:bodyPr>
            <a:noAutofit/>
          </a:bodyPr>
          <a:lstStyle/>
          <a:p>
            <a:pPr algn="l"/>
            <a:r>
              <a:rPr lang="el-GR" sz="3600" b="1" dirty="0" smtClean="0"/>
              <a:t>ΣΤΟΙΧΕΙΑ ΑΓΡΟΤΟΥΡΙΣΤΙΚΗΣ </a:t>
            </a:r>
            <a:r>
              <a:rPr lang="el-GR" sz="3600" b="1" dirty="0"/>
              <a:t>ΑΝΑΠΤΥΞΗΣ </a:t>
            </a:r>
            <a:endParaRPr lang="el-GR" sz="3600" dirty="0"/>
          </a:p>
        </p:txBody>
      </p:sp>
      <p:sp>
        <p:nvSpPr>
          <p:cNvPr id="3" name="2 - Θέση περιεχομένου"/>
          <p:cNvSpPr>
            <a:spLocks noGrp="1"/>
          </p:cNvSpPr>
          <p:nvPr>
            <p:ph idx="1"/>
          </p:nvPr>
        </p:nvSpPr>
        <p:spPr/>
        <p:txBody>
          <a:bodyPr>
            <a:normAutofit fontScale="85000" lnSpcReduction="20000"/>
          </a:bodyPr>
          <a:lstStyle/>
          <a:p>
            <a:pPr>
              <a:buNone/>
            </a:pPr>
            <a:r>
              <a:rPr lang="el-GR" sz="4600" dirty="0"/>
              <a:t>Ο χώρος </a:t>
            </a:r>
            <a:r>
              <a:rPr lang="el-GR" sz="4600" dirty="0" smtClean="0"/>
              <a:t>:</a:t>
            </a:r>
          </a:p>
          <a:p>
            <a:r>
              <a:rPr lang="el-GR" dirty="0" smtClean="0"/>
              <a:t>Οι </a:t>
            </a:r>
            <a:r>
              <a:rPr lang="el-GR" dirty="0"/>
              <a:t>αγροτουριστικοί πόροι που καθορίζουν την ελκυστικότητα του τόπου</a:t>
            </a:r>
            <a:r>
              <a:rPr lang="el-GR" dirty="0" smtClean="0"/>
              <a:t>.</a:t>
            </a:r>
          </a:p>
          <a:p>
            <a:r>
              <a:rPr lang="el-GR" dirty="0" smtClean="0"/>
              <a:t>Οι </a:t>
            </a:r>
            <a:r>
              <a:rPr lang="el-GR" dirty="0"/>
              <a:t>αγροτουριστικοί πόροι μπορεί να είναι </a:t>
            </a:r>
            <a:r>
              <a:rPr lang="el-GR" dirty="0" smtClean="0"/>
              <a:t>:</a:t>
            </a:r>
          </a:p>
          <a:p>
            <a:r>
              <a:rPr lang="el-GR" dirty="0" smtClean="0"/>
              <a:t>Φυσικό </a:t>
            </a:r>
            <a:r>
              <a:rPr lang="el-GR" dirty="0"/>
              <a:t>περιβάλλον : βουνά, λίμνες, ποτάμια, φαράγγια, γεωλογικοί σχηματισμοί </a:t>
            </a:r>
            <a:r>
              <a:rPr lang="el-GR" dirty="0" smtClean="0"/>
              <a:t>κλπ</a:t>
            </a:r>
          </a:p>
          <a:p>
            <a:r>
              <a:rPr lang="el-GR" dirty="0" smtClean="0"/>
              <a:t>Πολιτιστικό </a:t>
            </a:r>
            <a:r>
              <a:rPr lang="el-GR" dirty="0"/>
              <a:t>περιβάλλον : αρχαιολογικοί χώροι, θρησκευτικά μνημεία </a:t>
            </a:r>
            <a:r>
              <a:rPr lang="el-GR" dirty="0" smtClean="0"/>
              <a:t>κλπ</a:t>
            </a:r>
          </a:p>
          <a:p>
            <a:r>
              <a:rPr lang="el-GR" dirty="0" smtClean="0"/>
              <a:t>Αρχιτεκτονικό </a:t>
            </a:r>
            <a:r>
              <a:rPr lang="el-GR" dirty="0"/>
              <a:t>περιβάλλον : αξιόλογοι οικισμοί </a:t>
            </a:r>
            <a:r>
              <a:rPr lang="el-GR" dirty="0" smtClean="0"/>
              <a:t>κλπ</a:t>
            </a:r>
          </a:p>
          <a:p>
            <a:r>
              <a:rPr lang="el-GR" dirty="0" smtClean="0"/>
              <a:t>Πολιτισμικό </a:t>
            </a:r>
            <a:r>
              <a:rPr lang="el-GR" dirty="0"/>
              <a:t>περιβάλλον : ήθη, έθιμα, τοπική γαστρονομία, τοπικά προϊόντα </a:t>
            </a:r>
            <a:r>
              <a:rPr lang="el-GR" dirty="0" smtClean="0"/>
              <a:t>κλπ</a:t>
            </a:r>
          </a:p>
          <a:p>
            <a:r>
              <a:rPr lang="el-GR" dirty="0" smtClean="0"/>
              <a:t>Είναι </a:t>
            </a:r>
            <a:r>
              <a:rPr lang="el-GR" dirty="0"/>
              <a:t>στοιχεία που μπορεί να προσελκύσουν τουρίστες</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375</TotalTime>
  <Words>1534</Words>
  <Application>Microsoft Office PowerPoint</Application>
  <PresentationFormat>Προβολή στην οθόνη (4:3)</PresentationFormat>
  <Paragraphs>189</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Αποκορύφωμα</vt:lpstr>
      <vt:lpstr>ΤΟΥΡΙΣΜΟΣ ΥΠΑΙΘΡΟΥ </vt:lpstr>
      <vt:lpstr>ΤΟΥΡΙΣΜΟΣ ΥΠΑΙΘΡΟΥ </vt:lpstr>
      <vt:lpstr>ΔΙΑΚΡΙΣΗ ΤΟΥΡΙΣΜΟΥ ΥΠΑΙΘΡΟΥ </vt:lpstr>
      <vt:lpstr>ΤΟΥΡΙΣΤΙΚΟ ΠΡΟΙΟΝ ΥΠΑΙΘΡΟΥ </vt:lpstr>
      <vt:lpstr>ΑΓΡΟΤΟΥΡΙΣΜΟΣ </vt:lpstr>
      <vt:lpstr>ΑΓΡΟΤΟΥΡΙΣΜΟΣ </vt:lpstr>
      <vt:lpstr>ΣΤΟΧΟΙ ΤΟΥ ΑΓΡΟΤΟΥΡΙΣΜΟΥ</vt:lpstr>
      <vt:lpstr>ΕΥΝΟΪΚΕΣ ΠΡΟΥΠΟΘΕΣΕΙΣ</vt:lpstr>
      <vt:lpstr>ΣΤΟΙΧΕΙΑ ΑΓΡΟΤΟΥΡΙΣΤΙΚΗΣ ΑΝΑΠΤΥΞΗΣ </vt:lpstr>
      <vt:lpstr>ΣΤΟΙΧΕΙΑ ΑΓΡΟΤΟΥΡΙΣΤΙΚΗΣ ΑΝΑΠΤΥΞΗΣ (2)</vt:lpstr>
      <vt:lpstr>ΕΠΙΔΡΑΣΕΙΣ ΤΟΥ ΑΓΡΟΤΟΥΡΙΣΜΟΥ</vt:lpstr>
      <vt:lpstr>ΟΙΚΟΤΟΥΡΙΣΜΟΣ </vt:lpstr>
      <vt:lpstr>ΟΙΚΟΤΟΥΡΙΣΜΟΣ</vt:lpstr>
      <vt:lpstr>ΠΡΟΦΙΛ ΤΟΥΡΙΣΤΩΝ </vt:lpstr>
      <vt:lpstr>ΣΚΟΠΟΣ ΟΙΚΟΤΟΥΡΙΣΜΟΥ </vt:lpstr>
      <vt:lpstr>ΝΕΕΣ ΤΑΣΕΙΣ ΚΑΙ ΕΞΕΛΙΞΕΙΣ ΣΤΟΝ ΤΟΥΡΙΣΜΟ ΤΗΣ ΥΠΑΙΘΡΟΥ</vt:lpstr>
      <vt:lpstr>Η ΠΕΡΙΠΤΩΣΗ ΤΟΥ ΟΙΚΟΤΟΥΡΙΣΤΙΚΟΥ ΧΩΡΙΟΥ ΕΝΑΓΡΟΝ ΣΤΗΝ ΑΞΟ ΡΕΘΥΜΝΟΥ</vt:lpstr>
      <vt:lpstr>ΥΠΟΔΟΜΕΣ – ΕΓΚΑΤΑΣΤΑΣΕΙΣ</vt:lpstr>
      <vt:lpstr>ΟΙΚΟΤΟΥΡΙΣΤΙΚΕΣ ΔΡΑΣΤΗΡΙΟΤΗΤΕΣ ΕΝΤΟΣ ΤΟΥ ΑΓΡΟΚΤΗΜΑΤΟΣ</vt:lpstr>
      <vt:lpstr>ΟΙΚΟΤΟΥΡΙΣΤΙΚΕΣ ΔΡΑΣΤΗΡΙΟΤΗΤΕΣ ΕΚΤΟΣ ΤΟΥ ΑΓΡΟΚΤΗΜΑΤΟΣ</vt:lpstr>
      <vt:lpstr>ΕΚΔΡΟΜΗ ΣΤΟ ΣΠΙΤΙ ΤΟΥ ΒΟΣΚΟΥ</vt:lpstr>
      <vt:lpstr>ΕΚΔΡΟΜΗ ΣΤΟ ΣΠΙΤΙ ΤΟΥ ΒΟΣΚΟΥ</vt:lpstr>
      <vt:lpstr>ΟΙΝΟΤΟΥΡΙΣΜΟΣ </vt:lpstr>
      <vt:lpstr>ΟΙΝΟΤΟΥΡΙΣΜΟΣ </vt:lpstr>
      <vt:lpstr>ΔΡΑΣΤΗΡΙΟΤΗΤΕΣ </vt:lpstr>
      <vt:lpstr>ΤΑΣΕΙΣ </vt:lpstr>
      <vt:lpstr>ΟΦΕΛΗ  ΟΙΝΟΤΟΥΡΙΣΜΟΥ </vt:lpstr>
      <vt:lpstr>ΠΡΟΦΙΛ ΟΙΝΟΤΟΥΡΙΣΤΑ</vt:lpstr>
      <vt:lpstr>ΚΙΝΗΤΡΑ ΟΙΝΟΤΟΥΡΙΣΤΑ </vt:lpstr>
      <vt:lpstr>Λόγοι για επίσκεψη σε οινοποιείο</vt:lpstr>
      <vt:lpstr>ΣΤΟΧΟΙ ΟΙΝΟΤΟΥΡΙΣΜΟΥ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ΤΟΥΡΙΣΜΟΣ ΥΠΑΙΘΡΟΥ</dc:title>
  <dc:creator>Riggas</dc:creator>
  <cp:lastModifiedBy>Riggas</cp:lastModifiedBy>
  <cp:revision>23</cp:revision>
  <dcterms:created xsi:type="dcterms:W3CDTF">2021-05-26T14:43:21Z</dcterms:created>
  <dcterms:modified xsi:type="dcterms:W3CDTF">2021-06-10T13:10:14Z</dcterms:modified>
</cp:coreProperties>
</file>